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  <p:sldMasterId id="2147483716" r:id="rId2"/>
    <p:sldMasterId id="2147483717" r:id="rId3"/>
  </p:sldMasterIdLst>
  <p:notesMasterIdLst>
    <p:notesMasterId r:id="rId39"/>
  </p:notesMasterIdLst>
  <p:sldIdLst>
    <p:sldId id="257" r:id="rId4"/>
    <p:sldId id="315" r:id="rId5"/>
    <p:sldId id="299" r:id="rId6"/>
    <p:sldId id="273" r:id="rId7"/>
    <p:sldId id="278" r:id="rId8"/>
    <p:sldId id="330" r:id="rId9"/>
    <p:sldId id="275" r:id="rId10"/>
    <p:sldId id="314" r:id="rId11"/>
    <p:sldId id="264" r:id="rId12"/>
    <p:sldId id="317" r:id="rId13"/>
    <p:sldId id="331" r:id="rId14"/>
    <p:sldId id="318" r:id="rId15"/>
    <p:sldId id="319" r:id="rId16"/>
    <p:sldId id="320" r:id="rId17"/>
    <p:sldId id="324" r:id="rId18"/>
    <p:sldId id="322" r:id="rId19"/>
    <p:sldId id="323" r:id="rId20"/>
    <p:sldId id="335" r:id="rId21"/>
    <p:sldId id="332" r:id="rId22"/>
    <p:sldId id="326" r:id="rId23"/>
    <p:sldId id="327" r:id="rId24"/>
    <p:sldId id="328" r:id="rId25"/>
    <p:sldId id="329" r:id="rId26"/>
    <p:sldId id="333" r:id="rId27"/>
    <p:sldId id="334" r:id="rId28"/>
    <p:sldId id="336" r:id="rId29"/>
    <p:sldId id="271" r:id="rId30"/>
    <p:sldId id="296" r:id="rId31"/>
    <p:sldId id="297" r:id="rId32"/>
    <p:sldId id="298" r:id="rId33"/>
    <p:sldId id="337" r:id="rId34"/>
    <p:sldId id="338" r:id="rId35"/>
    <p:sldId id="281" r:id="rId36"/>
    <p:sldId id="313" r:id="rId37"/>
    <p:sldId id="272" r:id="rId3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000000"/>
    <a:srgbClr val="40CCBF"/>
  </p:clrMru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7" autoAdjust="0"/>
    <p:restoredTop sz="94686" autoAdjust="0"/>
  </p:normalViewPr>
  <p:slideViewPr>
    <p:cSldViewPr>
      <p:cViewPr varScale="1">
        <p:scale>
          <a:sx n="66" d="100"/>
          <a:sy n="66" d="100"/>
        </p:scale>
        <p:origin x="-108" y="-27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D37D368-6044-46EA-82F7-1678DA81A6BA}" type="datetimeFigureOut">
              <a:rPr lang="ru-RU"/>
              <a:pPr>
                <a:defRPr/>
              </a:pPr>
              <a:t>30.04.2020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3A46617-E5C1-4357-A8B6-6464B37B9EB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19459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AFBC8B74-035C-4379-8C28-C1840C58C0FE}" type="slidenum">
              <a:rPr lang="ru-RU" altLang="ru-RU" sz="1200">
                <a:latin typeface="+mn-lt"/>
              </a:rPr>
              <a:pPr algn="r">
                <a:defRPr/>
              </a:pPr>
              <a:t>5</a:t>
            </a:fld>
            <a:endParaRPr lang="ru-RU" altLang="ru-RU" sz="1200">
              <a:latin typeface="+mn-lt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ru-RU" alt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ru-RU" altLang="ru-R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ru-RU" altLang="ru-RU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ru-RU" alt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0"/>
            <a:chExt cx="5760" cy="4368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/>
              <a:ahLst/>
              <a:cxnLst>
                <a:cxn ang="0">
                  <a:pos x="744" y="1669"/>
                </a:cxn>
                <a:cxn ang="0">
                  <a:pos x="852" y="1400"/>
                </a:cxn>
                <a:cxn ang="0">
                  <a:pos x="876" y="1171"/>
                </a:cxn>
                <a:cxn ang="0">
                  <a:pos x="979" y="1370"/>
                </a:cxn>
                <a:cxn ang="0">
                  <a:pos x="1231" y="1621"/>
                </a:cxn>
                <a:cxn ang="0">
                  <a:pos x="1471" y="1693"/>
                </a:cxn>
                <a:cxn ang="0">
                  <a:pos x="1819" y="1678"/>
                </a:cxn>
                <a:cxn ang="0">
                  <a:pos x="1893" y="1513"/>
                </a:cxn>
                <a:cxn ang="0">
                  <a:pos x="1874" y="1285"/>
                </a:cxn>
                <a:cxn ang="0">
                  <a:pos x="1783" y="967"/>
                </a:cxn>
                <a:cxn ang="0">
                  <a:pos x="1289" y="873"/>
                </a:cxn>
                <a:cxn ang="0">
                  <a:pos x="1549" y="745"/>
                </a:cxn>
                <a:cxn ang="0">
                  <a:pos x="1753" y="732"/>
                </a:cxn>
                <a:cxn ang="0">
                  <a:pos x="2107" y="618"/>
                </a:cxn>
                <a:cxn ang="0">
                  <a:pos x="2377" y="438"/>
                </a:cxn>
                <a:cxn ang="0">
                  <a:pos x="2420" y="343"/>
                </a:cxn>
                <a:cxn ang="0">
                  <a:pos x="2077" y="331"/>
                </a:cxn>
                <a:cxn ang="0">
                  <a:pos x="1951" y="301"/>
                </a:cxn>
                <a:cxn ang="0">
                  <a:pos x="1645" y="289"/>
                </a:cxn>
                <a:cxn ang="0">
                  <a:pos x="1297" y="408"/>
                </a:cxn>
                <a:cxn ang="0">
                  <a:pos x="1308" y="337"/>
                </a:cxn>
                <a:cxn ang="0">
                  <a:pos x="1453" y="168"/>
                </a:cxn>
                <a:cxn ang="0">
                  <a:pos x="1477" y="36"/>
                </a:cxn>
                <a:cxn ang="0">
                  <a:pos x="1417" y="24"/>
                </a:cxn>
                <a:cxn ang="0">
                  <a:pos x="1189" y="102"/>
                </a:cxn>
                <a:cxn ang="0">
                  <a:pos x="1026" y="144"/>
                </a:cxn>
                <a:cxn ang="0">
                  <a:pos x="889" y="331"/>
                </a:cxn>
                <a:cxn ang="0">
                  <a:pos x="726" y="480"/>
                </a:cxn>
                <a:cxn ang="0">
                  <a:pos x="643" y="540"/>
                </a:cxn>
                <a:cxn ang="0">
                  <a:pos x="600" y="516"/>
                </a:cxn>
                <a:cxn ang="0">
                  <a:pos x="552" y="486"/>
                </a:cxn>
                <a:cxn ang="0">
                  <a:pos x="528" y="462"/>
                </a:cxn>
                <a:cxn ang="0">
                  <a:pos x="474" y="426"/>
                </a:cxn>
                <a:cxn ang="0">
                  <a:pos x="415" y="390"/>
                </a:cxn>
                <a:cxn ang="0">
                  <a:pos x="366" y="366"/>
                </a:cxn>
                <a:cxn ang="0">
                  <a:pos x="192" y="234"/>
                </a:cxn>
                <a:cxn ang="0">
                  <a:pos x="570" y="564"/>
                </a:cxn>
                <a:cxn ang="0">
                  <a:pos x="444" y="732"/>
                </a:cxn>
                <a:cxn ang="0">
                  <a:pos x="318" y="787"/>
                </a:cxn>
                <a:cxn ang="0">
                  <a:pos x="127" y="853"/>
                </a:cxn>
                <a:cxn ang="0">
                  <a:pos x="0" y="1165"/>
                </a:cxn>
                <a:cxn ang="0">
                  <a:pos x="372" y="1015"/>
                </a:cxn>
                <a:cxn ang="0">
                  <a:pos x="222" y="1262"/>
                </a:cxn>
                <a:cxn ang="0">
                  <a:pos x="139" y="1459"/>
                </a:cxn>
                <a:cxn ang="0">
                  <a:pos x="102" y="1495"/>
                </a:cxn>
                <a:cxn ang="0">
                  <a:pos x="84" y="1519"/>
                </a:cxn>
                <a:cxn ang="0">
                  <a:pos x="96" y="1537"/>
                </a:cxn>
                <a:cxn ang="0">
                  <a:pos x="127" y="1567"/>
                </a:cxn>
                <a:cxn ang="0">
                  <a:pos x="145" y="1633"/>
                </a:cxn>
                <a:cxn ang="0">
                  <a:pos x="156" y="1693"/>
                </a:cxn>
                <a:cxn ang="0">
                  <a:pos x="162" y="1723"/>
                </a:cxn>
                <a:cxn ang="0">
                  <a:pos x="216" y="1802"/>
                </a:cxn>
                <a:cxn ang="0">
                  <a:pos x="228" y="1850"/>
                </a:cxn>
                <a:cxn ang="0">
                  <a:pos x="240" y="1904"/>
                </a:cxn>
                <a:cxn ang="0">
                  <a:pos x="246" y="1922"/>
                </a:cxn>
                <a:cxn ang="0">
                  <a:pos x="258" y="1970"/>
                </a:cxn>
                <a:cxn ang="0">
                  <a:pos x="462" y="1922"/>
                </a:cxn>
                <a:cxn ang="0">
                  <a:pos x="624" y="1778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/>
              <a:ahLst/>
              <a:cxnLst>
                <a:cxn ang="0">
                  <a:pos x="580" y="1043"/>
                </a:cxn>
                <a:cxn ang="0">
                  <a:pos x="544" y="683"/>
                </a:cxn>
                <a:cxn ang="0">
                  <a:pos x="670" y="395"/>
                </a:cxn>
                <a:cxn ang="0">
                  <a:pos x="927" y="587"/>
                </a:cxn>
                <a:cxn ang="0">
                  <a:pos x="1214" y="869"/>
                </a:cxn>
                <a:cxn ang="0">
                  <a:pos x="1483" y="1109"/>
                </a:cxn>
                <a:cxn ang="0">
                  <a:pos x="1800" y="1360"/>
                </a:cxn>
                <a:cxn ang="0">
                  <a:pos x="1883" y="1414"/>
                </a:cxn>
                <a:cxn ang="0">
                  <a:pos x="1836" y="1354"/>
                </a:cxn>
                <a:cxn ang="0">
                  <a:pos x="1411" y="1001"/>
                </a:cxn>
                <a:cxn ang="0">
                  <a:pos x="1088" y="683"/>
                </a:cxn>
                <a:cxn ang="0">
                  <a:pos x="723" y="329"/>
                </a:cxn>
                <a:cxn ang="0">
                  <a:pos x="999" y="311"/>
                </a:cxn>
                <a:cxn ang="0">
                  <a:pos x="1286" y="317"/>
                </a:cxn>
                <a:cxn ang="0">
                  <a:pos x="1614" y="269"/>
                </a:cxn>
                <a:cxn ang="0">
                  <a:pos x="2123" y="197"/>
                </a:cxn>
                <a:cxn ang="0">
                  <a:pos x="2075" y="173"/>
                </a:cxn>
                <a:cxn ang="0">
                  <a:pos x="1543" y="257"/>
                </a:cxn>
                <a:cxn ang="0">
                  <a:pos x="1208" y="275"/>
                </a:cxn>
                <a:cxn ang="0">
                  <a:pos x="759" y="257"/>
                </a:cxn>
                <a:cxn ang="0">
                  <a:pos x="819" y="227"/>
                </a:cxn>
                <a:cxn ang="0">
                  <a:pos x="1142" y="0"/>
                </a:cxn>
                <a:cxn ang="0">
                  <a:pos x="1088" y="30"/>
                </a:cxn>
                <a:cxn ang="0">
                  <a:pos x="1010" y="84"/>
                </a:cxn>
                <a:cxn ang="0">
                  <a:pos x="855" y="191"/>
                </a:cxn>
                <a:cxn ang="0">
                  <a:pos x="670" y="281"/>
                </a:cxn>
                <a:cxn ang="0">
                  <a:pos x="634" y="359"/>
                </a:cxn>
                <a:cxn ang="0">
                  <a:pos x="305" y="587"/>
                </a:cxn>
                <a:cxn ang="0">
                  <a:pos x="0" y="725"/>
                </a:cxn>
                <a:cxn ang="0">
                  <a:pos x="0" y="731"/>
                </a:cxn>
                <a:cxn ang="0">
                  <a:pos x="0" y="767"/>
                </a:cxn>
                <a:cxn ang="0">
                  <a:pos x="299" y="635"/>
                </a:cxn>
                <a:cxn ang="0">
                  <a:pos x="592" y="431"/>
                </a:cxn>
                <a:cxn ang="0">
                  <a:pos x="508" y="671"/>
                </a:cxn>
                <a:cxn ang="0">
                  <a:pos x="526" y="995"/>
                </a:cxn>
                <a:cxn ang="0">
                  <a:pos x="460" y="1168"/>
                </a:cxn>
                <a:cxn ang="0">
                  <a:pos x="329" y="1480"/>
                </a:cxn>
                <a:cxn ang="0">
                  <a:pos x="323" y="1696"/>
                </a:cxn>
                <a:cxn ang="0">
                  <a:pos x="329" y="1696"/>
                </a:cxn>
                <a:cxn ang="0">
                  <a:pos x="347" y="1552"/>
                </a:cxn>
                <a:cxn ang="0">
                  <a:pos x="580" y="1043"/>
                </a:cxn>
                <a:cxn ang="0">
                  <a:pos x="580" y="104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/>
              <a:ahLst/>
              <a:cxnLst>
                <a:cxn ang="0">
                  <a:pos x="3338" y="288"/>
                </a:cxn>
                <a:cxn ang="0">
                  <a:pos x="3194" y="258"/>
                </a:cxn>
                <a:cxn ang="0">
                  <a:pos x="2816" y="234"/>
                </a:cxn>
                <a:cxn ang="0">
                  <a:pos x="2330" y="306"/>
                </a:cxn>
                <a:cxn ang="0">
                  <a:pos x="2372" y="258"/>
                </a:cxn>
                <a:cxn ang="0">
                  <a:pos x="2624" y="132"/>
                </a:cxn>
                <a:cxn ang="0">
                  <a:pos x="2707" y="24"/>
                </a:cxn>
                <a:cxn ang="0">
                  <a:pos x="2642" y="12"/>
                </a:cxn>
                <a:cxn ang="0">
                  <a:pos x="2515" y="54"/>
                </a:cxn>
                <a:cxn ang="0">
                  <a:pos x="2324" y="66"/>
                </a:cxn>
                <a:cxn ang="0">
                  <a:pos x="2101" y="90"/>
                </a:cxn>
                <a:cxn ang="0">
                  <a:pos x="1855" y="228"/>
                </a:cxn>
                <a:cxn ang="0">
                  <a:pos x="1591" y="337"/>
                </a:cxn>
                <a:cxn ang="0">
                  <a:pos x="1459" y="379"/>
                </a:cxn>
                <a:cxn ang="0">
                  <a:pos x="1417" y="361"/>
                </a:cxn>
                <a:cxn ang="0">
                  <a:pos x="1363" y="331"/>
                </a:cxn>
                <a:cxn ang="0">
                  <a:pos x="1344" y="312"/>
                </a:cxn>
                <a:cxn ang="0">
                  <a:pos x="1290" y="288"/>
                </a:cxn>
                <a:cxn ang="0">
                  <a:pos x="1230" y="252"/>
                </a:cxn>
                <a:cxn ang="0">
                  <a:pos x="1119" y="227"/>
                </a:cxn>
                <a:cxn ang="0">
                  <a:pos x="1320" y="438"/>
                </a:cxn>
                <a:cxn ang="0">
                  <a:pos x="960" y="558"/>
                </a:cxn>
                <a:cxn ang="0">
                  <a:pos x="474" y="630"/>
                </a:cxn>
                <a:cxn ang="0">
                  <a:pos x="132" y="781"/>
                </a:cxn>
                <a:cxn ang="0">
                  <a:pos x="234" y="847"/>
                </a:cxn>
                <a:cxn ang="0">
                  <a:pos x="925" y="739"/>
                </a:cxn>
                <a:cxn ang="0">
                  <a:pos x="637" y="925"/>
                </a:cxn>
                <a:cxn ang="0">
                  <a:pos x="1405" y="943"/>
                </a:cxn>
                <a:cxn ang="0">
                  <a:pos x="1447" y="943"/>
                </a:cxn>
                <a:cxn ang="0">
                  <a:pos x="2888" y="859"/>
                </a:cxn>
                <a:cxn ang="0">
                  <a:pos x="2582" y="708"/>
                </a:cxn>
                <a:cxn ang="0">
                  <a:pos x="2299" y="606"/>
                </a:cxn>
                <a:cxn ang="0">
                  <a:pos x="2606" y="588"/>
                </a:cxn>
                <a:cxn ang="0">
                  <a:pos x="3001" y="582"/>
                </a:cxn>
                <a:cxn ang="0">
                  <a:pos x="3452" y="438"/>
                </a:cxn>
                <a:cxn ang="0">
                  <a:pos x="3668" y="312"/>
                </a:cxn>
                <a:cxn ang="0">
                  <a:pos x="3482" y="300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/>
              <a:ahLst/>
              <a:cxnLst>
                <a:cxn ang="0">
                  <a:pos x="323" y="1186"/>
                </a:cxn>
                <a:cxn ang="0">
                  <a:pos x="490" y="1192"/>
                </a:cxn>
                <a:cxn ang="0">
                  <a:pos x="580" y="1150"/>
                </a:cxn>
                <a:cxn ang="0">
                  <a:pos x="813" y="1085"/>
                </a:cxn>
                <a:cxn ang="0">
                  <a:pos x="933" y="1055"/>
                </a:cxn>
                <a:cxn ang="0">
                  <a:pos x="759" y="989"/>
                </a:cxn>
                <a:cxn ang="0">
                  <a:pos x="556" y="953"/>
                </a:cxn>
                <a:cxn ang="0">
                  <a:pos x="197" y="971"/>
                </a:cxn>
                <a:cxn ang="0">
                  <a:pos x="299" y="893"/>
                </a:cxn>
                <a:cxn ang="0">
                  <a:pos x="496" y="803"/>
                </a:cxn>
                <a:cxn ang="0">
                  <a:pos x="694" y="671"/>
                </a:cxn>
                <a:cxn ang="0">
                  <a:pos x="700" y="671"/>
                </a:cxn>
                <a:cxn ang="0">
                  <a:pos x="712" y="665"/>
                </a:cxn>
                <a:cxn ang="0">
                  <a:pos x="753" y="647"/>
                </a:cxn>
                <a:cxn ang="0">
                  <a:pos x="777" y="641"/>
                </a:cxn>
                <a:cxn ang="0">
                  <a:pos x="789" y="629"/>
                </a:cxn>
                <a:cxn ang="0">
                  <a:pos x="795" y="617"/>
                </a:cxn>
                <a:cxn ang="0">
                  <a:pos x="789" y="611"/>
                </a:cxn>
                <a:cxn ang="0">
                  <a:pos x="783" y="599"/>
                </a:cxn>
                <a:cxn ang="0">
                  <a:pos x="783" y="575"/>
                </a:cxn>
                <a:cxn ang="0">
                  <a:pos x="795" y="545"/>
                </a:cxn>
                <a:cxn ang="0">
                  <a:pos x="807" y="515"/>
                </a:cxn>
                <a:cxn ang="0">
                  <a:pos x="825" y="485"/>
                </a:cxn>
                <a:cxn ang="0">
                  <a:pos x="837" y="455"/>
                </a:cxn>
                <a:cxn ang="0">
                  <a:pos x="843" y="437"/>
                </a:cxn>
                <a:cxn ang="0">
                  <a:pos x="849" y="431"/>
                </a:cxn>
                <a:cxn ang="0">
                  <a:pos x="849" y="347"/>
                </a:cxn>
                <a:cxn ang="0">
                  <a:pos x="849" y="341"/>
                </a:cxn>
                <a:cxn ang="0">
                  <a:pos x="855" y="335"/>
                </a:cxn>
                <a:cxn ang="0">
                  <a:pos x="873" y="305"/>
                </a:cxn>
                <a:cxn ang="0">
                  <a:pos x="885" y="269"/>
                </a:cxn>
                <a:cxn ang="0">
                  <a:pos x="897" y="239"/>
                </a:cxn>
                <a:cxn ang="0">
                  <a:pos x="903" y="227"/>
                </a:cxn>
                <a:cxn ang="0">
                  <a:pos x="909" y="215"/>
                </a:cxn>
                <a:cxn ang="0">
                  <a:pos x="927" y="173"/>
                </a:cxn>
                <a:cxn ang="0">
                  <a:pos x="945" y="137"/>
                </a:cxn>
                <a:cxn ang="0">
                  <a:pos x="951" y="125"/>
                </a:cxn>
                <a:cxn ang="0">
                  <a:pos x="951" y="119"/>
                </a:cxn>
                <a:cxn ang="0">
                  <a:pos x="969" y="0"/>
                </a:cxn>
                <a:cxn ang="0">
                  <a:pos x="945" y="47"/>
                </a:cxn>
                <a:cxn ang="0">
                  <a:pos x="783" y="113"/>
                </a:cxn>
                <a:cxn ang="0">
                  <a:pos x="706" y="161"/>
                </a:cxn>
                <a:cxn ang="0">
                  <a:pos x="460" y="233"/>
                </a:cxn>
                <a:cxn ang="0">
                  <a:pos x="281" y="287"/>
                </a:cxn>
                <a:cxn ang="0">
                  <a:pos x="173" y="293"/>
                </a:cxn>
                <a:cxn ang="0">
                  <a:pos x="12" y="485"/>
                </a:cxn>
                <a:cxn ang="0">
                  <a:pos x="0" y="509"/>
                </a:cxn>
                <a:cxn ang="0">
                  <a:pos x="0" y="1186"/>
                </a:cxn>
                <a:cxn ang="0">
                  <a:pos x="96" y="1180"/>
                </a:cxn>
                <a:cxn ang="0">
                  <a:pos x="323" y="1186"/>
                </a:cxn>
                <a:cxn ang="0">
                  <a:pos x="323" y="1186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/>
              <a:ahLst/>
              <a:cxnLst>
                <a:cxn ang="0">
                  <a:pos x="859" y="612"/>
                </a:cxn>
                <a:cxn ang="0">
                  <a:pos x="1087" y="853"/>
                </a:cxn>
                <a:cxn ang="0">
                  <a:pos x="961" y="913"/>
                </a:cxn>
                <a:cxn ang="0">
                  <a:pos x="786" y="883"/>
                </a:cxn>
                <a:cxn ang="0">
                  <a:pos x="450" y="931"/>
                </a:cxn>
                <a:cxn ang="0">
                  <a:pos x="150" y="1075"/>
                </a:cxn>
                <a:cxn ang="0">
                  <a:pos x="78" y="1165"/>
                </a:cxn>
                <a:cxn ang="0">
                  <a:pos x="361" y="1256"/>
                </a:cxn>
                <a:cxn ang="0">
                  <a:pos x="444" y="1316"/>
                </a:cxn>
                <a:cxn ang="0">
                  <a:pos x="697" y="1400"/>
                </a:cxn>
                <a:cxn ang="0">
                  <a:pos x="1026" y="1346"/>
                </a:cxn>
                <a:cxn ang="0">
                  <a:pos x="991" y="1412"/>
                </a:cxn>
                <a:cxn ang="0">
                  <a:pos x="804" y="1574"/>
                </a:cxn>
                <a:cxn ang="0">
                  <a:pos x="726" y="1718"/>
                </a:cxn>
                <a:cxn ang="0">
                  <a:pos x="768" y="1742"/>
                </a:cxn>
                <a:cxn ang="0">
                  <a:pos x="865" y="1693"/>
                </a:cxn>
                <a:cxn ang="0">
                  <a:pos x="991" y="1699"/>
                </a:cxn>
                <a:cxn ang="0">
                  <a:pos x="1135" y="1627"/>
                </a:cxn>
                <a:cxn ang="0">
                  <a:pos x="1183" y="1669"/>
                </a:cxn>
                <a:cxn ang="0">
                  <a:pos x="1399" y="1436"/>
                </a:cxn>
                <a:cxn ang="0">
                  <a:pos x="1615" y="1334"/>
                </a:cxn>
                <a:cxn ang="0">
                  <a:pos x="1645" y="1370"/>
                </a:cxn>
                <a:cxn ang="0">
                  <a:pos x="1681" y="1430"/>
                </a:cxn>
                <a:cxn ang="0">
                  <a:pos x="1699" y="1466"/>
                </a:cxn>
                <a:cxn ang="0">
                  <a:pos x="1747" y="1550"/>
                </a:cxn>
                <a:cxn ang="0">
                  <a:pos x="1772" y="1586"/>
                </a:cxn>
                <a:cxn ang="0">
                  <a:pos x="2124" y="2248"/>
                </a:cxn>
                <a:cxn ang="0">
                  <a:pos x="1693" y="1322"/>
                </a:cxn>
                <a:cxn ang="0">
                  <a:pos x="1861" y="1165"/>
                </a:cxn>
                <a:cxn ang="0">
                  <a:pos x="2173" y="1099"/>
                </a:cxn>
                <a:cxn ang="0">
                  <a:pos x="2390" y="1009"/>
                </a:cxn>
                <a:cxn ang="0">
                  <a:pos x="2570" y="805"/>
                </a:cxn>
                <a:cxn ang="0">
                  <a:pos x="2342" y="781"/>
                </a:cxn>
                <a:cxn ang="0">
                  <a:pos x="2114" y="763"/>
                </a:cxn>
                <a:cxn ang="0">
                  <a:pos x="2408" y="433"/>
                </a:cxn>
                <a:cxn ang="0">
                  <a:pos x="2426" y="421"/>
                </a:cxn>
                <a:cxn ang="0">
                  <a:pos x="2474" y="379"/>
                </a:cxn>
                <a:cxn ang="0">
                  <a:pos x="2492" y="355"/>
                </a:cxn>
                <a:cxn ang="0">
                  <a:pos x="2474" y="337"/>
                </a:cxn>
                <a:cxn ang="0">
                  <a:pos x="2474" y="271"/>
                </a:cxn>
                <a:cxn ang="0">
                  <a:pos x="2492" y="192"/>
                </a:cxn>
                <a:cxn ang="0">
                  <a:pos x="2504" y="132"/>
                </a:cxn>
                <a:cxn ang="0">
                  <a:pos x="2492" y="36"/>
                </a:cxn>
                <a:cxn ang="0">
                  <a:pos x="2492" y="24"/>
                </a:cxn>
                <a:cxn ang="0">
                  <a:pos x="2102" y="0"/>
                </a:cxn>
                <a:cxn ang="0">
                  <a:pos x="1909" y="90"/>
                </a:cxn>
                <a:cxn ang="0">
                  <a:pos x="1747" y="535"/>
                </a:cxn>
                <a:cxn ang="0">
                  <a:pos x="1711" y="469"/>
                </a:cxn>
                <a:cxn ang="0">
                  <a:pos x="1633" y="144"/>
                </a:cxn>
                <a:cxn ang="0">
                  <a:pos x="1579" y="0"/>
                </a:cxn>
                <a:cxn ang="0">
                  <a:pos x="738" y="186"/>
                </a:cxn>
                <a:cxn ang="0">
                  <a:pos x="756" y="46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/>
              <a:ahLst/>
              <a:cxnLst>
                <a:cxn ang="0">
                  <a:pos x="1034" y="767"/>
                </a:cxn>
                <a:cxn ang="0">
                  <a:pos x="1190" y="1235"/>
                </a:cxn>
                <a:cxn ang="0">
                  <a:pos x="956" y="1193"/>
                </a:cxn>
                <a:cxn ang="0">
                  <a:pos x="723" y="1127"/>
                </a:cxn>
                <a:cxn ang="0">
                  <a:pos x="442" y="1109"/>
                </a:cxn>
                <a:cxn ang="0">
                  <a:pos x="0" y="1079"/>
                </a:cxn>
                <a:cxn ang="0">
                  <a:pos x="30" y="1115"/>
                </a:cxn>
                <a:cxn ang="0">
                  <a:pos x="496" y="1133"/>
                </a:cxn>
                <a:cxn ang="0">
                  <a:pos x="777" y="1187"/>
                </a:cxn>
                <a:cxn ang="0">
                  <a:pos x="1130" y="1301"/>
                </a:cxn>
                <a:cxn ang="0">
                  <a:pos x="1070" y="1319"/>
                </a:cxn>
                <a:cxn ang="0">
                  <a:pos x="711" y="1505"/>
                </a:cxn>
                <a:cxn ang="0">
                  <a:pos x="765" y="1481"/>
                </a:cxn>
                <a:cxn ang="0">
                  <a:pos x="861" y="1439"/>
                </a:cxn>
                <a:cxn ang="0">
                  <a:pos x="1022" y="1355"/>
                </a:cxn>
                <a:cxn ang="0">
                  <a:pos x="1214" y="1295"/>
                </a:cxn>
                <a:cxn ang="0">
                  <a:pos x="1267" y="1223"/>
                </a:cxn>
                <a:cxn ang="0">
                  <a:pos x="1632" y="1043"/>
                </a:cxn>
                <a:cxn ang="0">
                  <a:pos x="1931" y="953"/>
                </a:cxn>
                <a:cxn ang="0">
                  <a:pos x="2176" y="821"/>
                </a:cxn>
                <a:cxn ang="0">
                  <a:pos x="1961" y="911"/>
                </a:cxn>
                <a:cxn ang="0">
                  <a:pos x="1656" y="989"/>
                </a:cxn>
                <a:cxn ang="0">
                  <a:pos x="1339" y="1151"/>
                </a:cxn>
                <a:cxn ang="0">
                  <a:pos x="1501" y="905"/>
                </a:cxn>
                <a:cxn ang="0">
                  <a:pos x="1620" y="545"/>
                </a:cxn>
                <a:cxn ang="0">
                  <a:pos x="1740" y="372"/>
                </a:cxn>
                <a:cxn ang="0">
                  <a:pos x="1979" y="60"/>
                </a:cxn>
                <a:cxn ang="0">
                  <a:pos x="2003" y="0"/>
                </a:cxn>
                <a:cxn ang="0">
                  <a:pos x="1973" y="0"/>
                </a:cxn>
                <a:cxn ang="0">
                  <a:pos x="1596" y="480"/>
                </a:cxn>
                <a:cxn ang="0">
                  <a:pos x="1477" y="887"/>
                </a:cxn>
                <a:cxn ang="0">
                  <a:pos x="1255" y="1175"/>
                </a:cxn>
                <a:cxn ang="0">
                  <a:pos x="1130" y="905"/>
                </a:cxn>
                <a:cxn ang="0">
                  <a:pos x="1010" y="540"/>
                </a:cxn>
                <a:cxn ang="0">
                  <a:pos x="885" y="222"/>
                </a:cxn>
                <a:cxn ang="0">
                  <a:pos x="789" y="0"/>
                </a:cxn>
                <a:cxn ang="0">
                  <a:pos x="753" y="0"/>
                </a:cxn>
                <a:cxn ang="0">
                  <a:pos x="903" y="354"/>
                </a:cxn>
                <a:cxn ang="0">
                  <a:pos x="1034" y="767"/>
                </a:cxn>
                <a:cxn ang="0">
                  <a:pos x="1034" y="767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/>
              <a:ahLst/>
              <a:cxnLst>
                <a:cxn ang="0">
                  <a:pos x="161" y="564"/>
                </a:cxn>
                <a:cxn ang="0">
                  <a:pos x="329" y="438"/>
                </a:cxn>
                <a:cxn ang="0">
                  <a:pos x="646" y="216"/>
                </a:cxn>
                <a:cxn ang="0">
                  <a:pos x="813" y="0"/>
                </a:cxn>
                <a:cxn ang="0">
                  <a:pos x="676" y="150"/>
                </a:cxn>
                <a:cxn ang="0">
                  <a:pos x="144" y="504"/>
                </a:cxn>
                <a:cxn ang="0">
                  <a:pos x="0" y="732"/>
                </a:cxn>
                <a:cxn ang="0">
                  <a:pos x="0" y="804"/>
                </a:cxn>
                <a:cxn ang="0">
                  <a:pos x="161" y="564"/>
                </a:cxn>
                <a:cxn ang="0">
                  <a:pos x="161" y="564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/>
              <a:ahLst/>
              <a:cxnLst>
                <a:cxn ang="0">
                  <a:pos x="460" y="66"/>
                </a:cxn>
                <a:cxn ang="0">
                  <a:pos x="759" y="0"/>
                </a:cxn>
                <a:cxn ang="0">
                  <a:pos x="496" y="36"/>
                </a:cxn>
                <a:cxn ang="0">
                  <a:pos x="138" y="48"/>
                </a:cxn>
                <a:cxn ang="0">
                  <a:pos x="0" y="78"/>
                </a:cxn>
                <a:cxn ang="0">
                  <a:pos x="0" y="107"/>
                </a:cxn>
                <a:cxn ang="0">
                  <a:pos x="96" y="89"/>
                </a:cxn>
                <a:cxn ang="0">
                  <a:pos x="460" y="66"/>
                </a:cxn>
                <a:cxn ang="0">
                  <a:pos x="460" y="66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/>
              <a:ahLst/>
              <a:cxnLst>
                <a:cxn ang="0">
                  <a:pos x="1387" y="239"/>
                </a:cxn>
                <a:cxn ang="0">
                  <a:pos x="1734" y="233"/>
                </a:cxn>
                <a:cxn ang="0">
                  <a:pos x="2087" y="251"/>
                </a:cxn>
                <a:cxn ang="0">
                  <a:pos x="2505" y="233"/>
                </a:cxn>
                <a:cxn ang="0">
                  <a:pos x="3169" y="204"/>
                </a:cxn>
                <a:cxn ang="0">
                  <a:pos x="3115" y="186"/>
                </a:cxn>
                <a:cxn ang="0">
                  <a:pos x="2422" y="221"/>
                </a:cxn>
                <a:cxn ang="0">
                  <a:pos x="2003" y="221"/>
                </a:cxn>
                <a:cxn ang="0">
                  <a:pos x="1459" y="186"/>
                </a:cxn>
                <a:cxn ang="0">
                  <a:pos x="1543" y="168"/>
                </a:cxn>
                <a:cxn ang="0">
                  <a:pos x="2039" y="0"/>
                </a:cxn>
                <a:cxn ang="0">
                  <a:pos x="1961" y="24"/>
                </a:cxn>
                <a:cxn ang="0">
                  <a:pos x="1836" y="66"/>
                </a:cxn>
                <a:cxn ang="0">
                  <a:pos x="1602" y="138"/>
                </a:cxn>
                <a:cxn ang="0">
                  <a:pos x="1339" y="198"/>
                </a:cxn>
                <a:cxn ang="0">
                  <a:pos x="1268" y="251"/>
                </a:cxn>
                <a:cxn ang="0">
                  <a:pos x="765" y="413"/>
                </a:cxn>
                <a:cxn ang="0">
                  <a:pos x="335" y="503"/>
                </a:cxn>
                <a:cxn ang="0">
                  <a:pos x="0" y="617"/>
                </a:cxn>
                <a:cxn ang="0">
                  <a:pos x="299" y="539"/>
                </a:cxn>
                <a:cxn ang="0">
                  <a:pos x="735" y="449"/>
                </a:cxn>
                <a:cxn ang="0">
                  <a:pos x="1178" y="311"/>
                </a:cxn>
                <a:cxn ang="0">
                  <a:pos x="981" y="491"/>
                </a:cxn>
                <a:cxn ang="0">
                  <a:pos x="867" y="743"/>
                </a:cxn>
                <a:cxn ang="0">
                  <a:pos x="861" y="743"/>
                </a:cxn>
                <a:cxn ang="0">
                  <a:pos x="933" y="743"/>
                </a:cxn>
                <a:cxn ang="0">
                  <a:pos x="1022" y="497"/>
                </a:cxn>
                <a:cxn ang="0">
                  <a:pos x="1297" y="281"/>
                </a:cxn>
                <a:cxn ang="0">
                  <a:pos x="1531" y="449"/>
                </a:cxn>
                <a:cxn ang="0">
                  <a:pos x="1770" y="677"/>
                </a:cxn>
                <a:cxn ang="0">
                  <a:pos x="1854" y="743"/>
                </a:cxn>
                <a:cxn ang="0">
                  <a:pos x="1919" y="743"/>
                </a:cxn>
                <a:cxn ang="0">
                  <a:pos x="1692" y="527"/>
                </a:cxn>
                <a:cxn ang="0">
                  <a:pos x="1387" y="239"/>
                </a:cxn>
                <a:cxn ang="0">
                  <a:pos x="1387" y="23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/>
              <a:ahLst/>
              <a:cxnLst>
                <a:cxn ang="0">
                  <a:pos x="871" y="1423"/>
                </a:cxn>
                <a:cxn ang="0">
                  <a:pos x="907" y="1393"/>
                </a:cxn>
                <a:cxn ang="0">
                  <a:pos x="991" y="1320"/>
                </a:cxn>
                <a:cxn ang="0">
                  <a:pos x="1033" y="1297"/>
                </a:cxn>
                <a:cxn ang="0">
                  <a:pos x="1086" y="1249"/>
                </a:cxn>
                <a:cxn ang="0">
                  <a:pos x="1123" y="1219"/>
                </a:cxn>
                <a:cxn ang="0">
                  <a:pos x="1057" y="1153"/>
                </a:cxn>
                <a:cxn ang="0">
                  <a:pos x="877" y="1021"/>
                </a:cxn>
                <a:cxn ang="0">
                  <a:pos x="655" y="907"/>
                </a:cxn>
                <a:cxn ang="0">
                  <a:pos x="655" y="846"/>
                </a:cxn>
                <a:cxn ang="0">
                  <a:pos x="643" y="708"/>
                </a:cxn>
                <a:cxn ang="0">
                  <a:pos x="552" y="642"/>
                </a:cxn>
                <a:cxn ang="0">
                  <a:pos x="510" y="570"/>
                </a:cxn>
                <a:cxn ang="0">
                  <a:pos x="637" y="564"/>
                </a:cxn>
                <a:cxn ang="0">
                  <a:pos x="763" y="570"/>
                </a:cxn>
                <a:cxn ang="0">
                  <a:pos x="1091" y="850"/>
                </a:cxn>
                <a:cxn ang="0">
                  <a:pos x="1009" y="566"/>
                </a:cxn>
                <a:cxn ang="0">
                  <a:pos x="1054" y="265"/>
                </a:cxn>
                <a:cxn ang="0">
                  <a:pos x="1249" y="0"/>
                </a:cxn>
                <a:cxn ang="0">
                  <a:pos x="1466" y="292"/>
                </a:cxn>
                <a:cxn ang="0">
                  <a:pos x="1475" y="548"/>
                </a:cxn>
                <a:cxn ang="0">
                  <a:pos x="1567" y="630"/>
                </a:cxn>
                <a:cxn ang="0">
                  <a:pos x="1795" y="365"/>
                </a:cxn>
                <a:cxn ang="0">
                  <a:pos x="2245" y="150"/>
                </a:cxn>
                <a:cxn ang="0">
                  <a:pos x="2618" y="180"/>
                </a:cxn>
                <a:cxn ang="0">
                  <a:pos x="3050" y="150"/>
                </a:cxn>
                <a:cxn ang="0">
                  <a:pos x="3140" y="210"/>
                </a:cxn>
                <a:cxn ang="0">
                  <a:pos x="2990" y="210"/>
                </a:cxn>
                <a:cxn ang="0">
                  <a:pos x="2834" y="377"/>
                </a:cxn>
                <a:cxn ang="0">
                  <a:pos x="2702" y="648"/>
                </a:cxn>
                <a:cxn ang="0">
                  <a:pos x="2582" y="828"/>
                </a:cxn>
                <a:cxn ang="0">
                  <a:pos x="2234" y="1009"/>
                </a:cxn>
                <a:cxn ang="0">
                  <a:pos x="1963" y="1075"/>
                </a:cxn>
                <a:cxn ang="0">
                  <a:pos x="2257" y="1111"/>
                </a:cxn>
                <a:cxn ang="0">
                  <a:pos x="2600" y="1207"/>
                </a:cxn>
                <a:cxn ang="0">
                  <a:pos x="2894" y="1441"/>
                </a:cxn>
                <a:cxn ang="0">
                  <a:pos x="3122" y="1555"/>
                </a:cxn>
                <a:cxn ang="0">
                  <a:pos x="3032" y="1585"/>
                </a:cxn>
                <a:cxn ang="0">
                  <a:pos x="3008" y="1591"/>
                </a:cxn>
                <a:cxn ang="0">
                  <a:pos x="2960" y="1597"/>
                </a:cxn>
                <a:cxn ang="0">
                  <a:pos x="2882" y="1609"/>
                </a:cxn>
                <a:cxn ang="0">
                  <a:pos x="2846" y="1609"/>
                </a:cxn>
                <a:cxn ang="0">
                  <a:pos x="2774" y="1615"/>
                </a:cxn>
                <a:cxn ang="0">
                  <a:pos x="2726" y="1621"/>
                </a:cxn>
                <a:cxn ang="0">
                  <a:pos x="2708" y="1621"/>
                </a:cxn>
                <a:cxn ang="0">
                  <a:pos x="2594" y="1657"/>
                </a:cxn>
                <a:cxn ang="0">
                  <a:pos x="2533" y="1663"/>
                </a:cxn>
                <a:cxn ang="0">
                  <a:pos x="2444" y="1675"/>
                </a:cxn>
                <a:cxn ang="0">
                  <a:pos x="2378" y="1687"/>
                </a:cxn>
                <a:cxn ang="0">
                  <a:pos x="2360" y="1705"/>
                </a:cxn>
                <a:cxn ang="0">
                  <a:pos x="2305" y="1687"/>
                </a:cxn>
                <a:cxn ang="0">
                  <a:pos x="2263" y="1663"/>
                </a:cxn>
                <a:cxn ang="0">
                  <a:pos x="2017" y="1585"/>
                </a:cxn>
                <a:cxn ang="0">
                  <a:pos x="1711" y="1453"/>
                </a:cxn>
                <a:cxn ang="0">
                  <a:pos x="1880" y="1844"/>
                </a:cxn>
                <a:cxn ang="0">
                  <a:pos x="1771" y="1922"/>
                </a:cxn>
                <a:cxn ang="0">
                  <a:pos x="1531" y="1753"/>
                </a:cxn>
                <a:cxn ang="0">
                  <a:pos x="1411" y="1477"/>
                </a:cxn>
                <a:cxn ang="0">
                  <a:pos x="1219" y="1291"/>
                </a:cxn>
                <a:cxn ang="0">
                  <a:pos x="127" y="2006"/>
                </a:cxn>
                <a:cxn ang="0">
                  <a:pos x="865" y="1429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/>
              <a:ahLst/>
              <a:cxnLst>
                <a:cxn ang="0">
                  <a:pos x="318" y="1078"/>
                </a:cxn>
                <a:cxn ang="0">
                  <a:pos x="217" y="928"/>
                </a:cxn>
                <a:cxn ang="0">
                  <a:pos x="102" y="808"/>
                </a:cxn>
                <a:cxn ang="0">
                  <a:pos x="36" y="742"/>
                </a:cxn>
                <a:cxn ang="0">
                  <a:pos x="0" y="700"/>
                </a:cxn>
                <a:cxn ang="0">
                  <a:pos x="270" y="958"/>
                </a:cxn>
                <a:cxn ang="0">
                  <a:pos x="294" y="1006"/>
                </a:cxn>
                <a:cxn ang="0">
                  <a:pos x="367" y="670"/>
                </a:cxn>
                <a:cxn ang="0">
                  <a:pos x="379" y="411"/>
                </a:cxn>
                <a:cxn ang="0">
                  <a:pos x="347" y="118"/>
                </a:cxn>
                <a:cxn ang="0">
                  <a:pos x="393" y="0"/>
                </a:cxn>
                <a:cxn ang="0">
                  <a:pos x="397" y="357"/>
                </a:cxn>
                <a:cxn ang="0">
                  <a:pos x="421" y="609"/>
                </a:cxn>
                <a:cxn ang="0">
                  <a:pos x="385" y="826"/>
                </a:cxn>
                <a:cxn ang="0">
                  <a:pos x="385" y="1036"/>
                </a:cxn>
                <a:cxn ang="0">
                  <a:pos x="877" y="784"/>
                </a:cxn>
                <a:cxn ang="0">
                  <a:pos x="1309" y="555"/>
                </a:cxn>
                <a:cxn ang="0">
                  <a:pos x="1802" y="249"/>
                </a:cxn>
                <a:cxn ang="0">
                  <a:pos x="2096" y="69"/>
                </a:cxn>
                <a:cxn ang="0">
                  <a:pos x="1814" y="279"/>
                </a:cxn>
                <a:cxn ang="0">
                  <a:pos x="1453" y="501"/>
                </a:cxn>
                <a:cxn ang="0">
                  <a:pos x="1123" y="700"/>
                </a:cxn>
                <a:cxn ang="0">
                  <a:pos x="739" y="898"/>
                </a:cxn>
                <a:cxn ang="0">
                  <a:pos x="463" y="1084"/>
                </a:cxn>
                <a:cxn ang="0">
                  <a:pos x="817" y="1193"/>
                </a:cxn>
                <a:cxn ang="0">
                  <a:pos x="1285" y="1187"/>
                </a:cxn>
                <a:cxn ang="0">
                  <a:pos x="1916" y="1396"/>
                </a:cxn>
                <a:cxn ang="0">
                  <a:pos x="2144" y="1420"/>
                </a:cxn>
                <a:cxn ang="0">
                  <a:pos x="1814" y="1408"/>
                </a:cxn>
                <a:cxn ang="0">
                  <a:pos x="1435" y="1288"/>
                </a:cxn>
                <a:cxn ang="0">
                  <a:pos x="1219" y="1229"/>
                </a:cxn>
                <a:cxn ang="0">
                  <a:pos x="799" y="1223"/>
                </a:cxn>
                <a:cxn ang="0">
                  <a:pos x="505" y="1145"/>
                </a:cxn>
                <a:cxn ang="0">
                  <a:pos x="733" y="1378"/>
                </a:cxn>
                <a:cxn ang="0">
                  <a:pos x="877" y="1619"/>
                </a:cxn>
                <a:cxn ang="0">
                  <a:pos x="1009" y="1787"/>
                </a:cxn>
                <a:cxn ang="0">
                  <a:pos x="817" y="1607"/>
                </a:cxn>
                <a:cxn ang="0">
                  <a:pos x="673" y="1372"/>
                </a:cxn>
                <a:cxn ang="0">
                  <a:pos x="415" y="1109"/>
                </a:cxn>
                <a:cxn ang="0">
                  <a:pos x="318" y="1078"/>
                </a:cxn>
                <a:cxn ang="0">
                  <a:pos x="318" y="1078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/>
              <a:ahLst/>
              <a:cxnLst>
                <a:cxn ang="0">
                  <a:pos x="1814" y="606"/>
                </a:cxn>
                <a:cxn ang="0">
                  <a:pos x="1615" y="252"/>
                </a:cxn>
                <a:cxn ang="0">
                  <a:pos x="1345" y="132"/>
                </a:cxn>
                <a:cxn ang="0">
                  <a:pos x="1381" y="492"/>
                </a:cxn>
                <a:cxn ang="0">
                  <a:pos x="955" y="221"/>
                </a:cxn>
                <a:cxn ang="0">
                  <a:pos x="877" y="161"/>
                </a:cxn>
                <a:cxn ang="0">
                  <a:pos x="841" y="167"/>
                </a:cxn>
                <a:cxn ang="0">
                  <a:pos x="720" y="161"/>
                </a:cxn>
                <a:cxn ang="0">
                  <a:pos x="613" y="144"/>
                </a:cxn>
                <a:cxn ang="0">
                  <a:pos x="492" y="161"/>
                </a:cxn>
                <a:cxn ang="0">
                  <a:pos x="432" y="150"/>
                </a:cxn>
                <a:cxn ang="0">
                  <a:pos x="342" y="138"/>
                </a:cxn>
                <a:cxn ang="0">
                  <a:pos x="246" y="126"/>
                </a:cxn>
                <a:cxn ang="0">
                  <a:pos x="174" y="114"/>
                </a:cxn>
                <a:cxn ang="0">
                  <a:pos x="216" y="240"/>
                </a:cxn>
                <a:cxn ang="0">
                  <a:pos x="607" y="588"/>
                </a:cxn>
                <a:cxn ang="0">
                  <a:pos x="1177" y="817"/>
                </a:cxn>
                <a:cxn ang="0">
                  <a:pos x="972" y="871"/>
                </a:cxn>
                <a:cxn ang="0">
                  <a:pos x="492" y="1111"/>
                </a:cxn>
                <a:cxn ang="0">
                  <a:pos x="276" y="1441"/>
                </a:cxn>
                <a:cxn ang="0">
                  <a:pos x="42" y="1441"/>
                </a:cxn>
                <a:cxn ang="0">
                  <a:pos x="367" y="1585"/>
                </a:cxn>
                <a:cxn ang="0">
                  <a:pos x="949" y="1712"/>
                </a:cxn>
                <a:cxn ang="0">
                  <a:pos x="1519" y="1537"/>
                </a:cxn>
                <a:cxn ang="0">
                  <a:pos x="1735" y="1513"/>
                </a:cxn>
                <a:cxn ang="0">
                  <a:pos x="1723" y="1802"/>
                </a:cxn>
                <a:cxn ang="0">
                  <a:pos x="2042" y="2229"/>
                </a:cxn>
                <a:cxn ang="0">
                  <a:pos x="2191" y="2133"/>
                </a:cxn>
                <a:cxn ang="0">
                  <a:pos x="2270" y="1970"/>
                </a:cxn>
                <a:cxn ang="0">
                  <a:pos x="2233" y="1573"/>
                </a:cxn>
                <a:cxn ang="0">
                  <a:pos x="2294" y="1483"/>
                </a:cxn>
                <a:cxn ang="0">
                  <a:pos x="2588" y="1688"/>
                </a:cxn>
                <a:cxn ang="0">
                  <a:pos x="2695" y="1682"/>
                </a:cxn>
                <a:cxn ang="0">
                  <a:pos x="2588" y="1543"/>
                </a:cxn>
                <a:cxn ang="0">
                  <a:pos x="2510" y="1357"/>
                </a:cxn>
                <a:cxn ang="0">
                  <a:pos x="2354" y="1184"/>
                </a:cxn>
                <a:cxn ang="0">
                  <a:pos x="2102" y="931"/>
                </a:cxn>
                <a:cxn ang="0">
                  <a:pos x="2137" y="907"/>
                </a:cxn>
                <a:cxn ang="0">
                  <a:pos x="2215" y="871"/>
                </a:cxn>
                <a:cxn ang="0">
                  <a:pos x="2324" y="817"/>
                </a:cxn>
                <a:cxn ang="0">
                  <a:pos x="2372" y="787"/>
                </a:cxn>
                <a:cxn ang="0">
                  <a:pos x="2078" y="865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/>
              <a:ahLst/>
              <a:cxnLst>
                <a:cxn ang="0">
                  <a:pos x="1842" y="851"/>
                </a:cxn>
                <a:cxn ang="0">
                  <a:pos x="1937" y="1019"/>
                </a:cxn>
                <a:cxn ang="0">
                  <a:pos x="2051" y="1168"/>
                </a:cxn>
                <a:cxn ang="0">
                  <a:pos x="2117" y="1246"/>
                </a:cxn>
                <a:cxn ang="0">
                  <a:pos x="2153" y="1294"/>
                </a:cxn>
                <a:cxn ang="0">
                  <a:pos x="1889" y="977"/>
                </a:cxn>
                <a:cxn ang="0">
                  <a:pos x="1860" y="929"/>
                </a:cxn>
                <a:cxn ang="0">
                  <a:pos x="1782" y="1240"/>
                </a:cxn>
                <a:cxn ang="0">
                  <a:pos x="1770" y="1486"/>
                </a:cxn>
                <a:cxn ang="0">
                  <a:pos x="1818" y="1906"/>
                </a:cxn>
                <a:cxn ang="0">
                  <a:pos x="1788" y="1930"/>
                </a:cxn>
                <a:cxn ang="0">
                  <a:pos x="1746" y="1534"/>
                </a:cxn>
                <a:cxn ang="0">
                  <a:pos x="1728" y="1288"/>
                </a:cxn>
                <a:cxn ang="0">
                  <a:pos x="1764" y="1085"/>
                </a:cxn>
                <a:cxn ang="0">
                  <a:pos x="1770" y="875"/>
                </a:cxn>
                <a:cxn ang="0">
                  <a:pos x="1268" y="1007"/>
                </a:cxn>
                <a:cxn ang="0">
                  <a:pos x="825" y="1132"/>
                </a:cxn>
                <a:cxn ang="0">
                  <a:pos x="323" y="1312"/>
                </a:cxn>
                <a:cxn ang="0">
                  <a:pos x="18" y="1420"/>
                </a:cxn>
                <a:cxn ang="0">
                  <a:pos x="311" y="1282"/>
                </a:cxn>
                <a:cxn ang="0">
                  <a:pos x="682" y="1144"/>
                </a:cxn>
                <a:cxn ang="0">
                  <a:pos x="1022" y="1037"/>
                </a:cxn>
                <a:cxn ang="0">
                  <a:pos x="1411" y="929"/>
                </a:cxn>
                <a:cxn ang="0">
                  <a:pos x="1692" y="815"/>
                </a:cxn>
                <a:cxn ang="0">
                  <a:pos x="1333" y="623"/>
                </a:cxn>
                <a:cxn ang="0">
                  <a:pos x="861" y="515"/>
                </a:cxn>
                <a:cxn ang="0">
                  <a:pos x="227" y="161"/>
                </a:cxn>
                <a:cxn ang="0">
                  <a:pos x="0" y="83"/>
                </a:cxn>
                <a:cxn ang="0">
                  <a:pos x="329" y="179"/>
                </a:cxn>
                <a:cxn ang="0">
                  <a:pos x="712" y="383"/>
                </a:cxn>
                <a:cxn ang="0">
                  <a:pos x="933" y="491"/>
                </a:cxn>
                <a:cxn ang="0">
                  <a:pos x="1351" y="593"/>
                </a:cxn>
                <a:cxn ang="0">
                  <a:pos x="1650" y="743"/>
                </a:cxn>
                <a:cxn ang="0">
                  <a:pos x="1423" y="461"/>
                </a:cxn>
                <a:cxn ang="0">
                  <a:pos x="1286" y="191"/>
                </a:cxn>
                <a:cxn ang="0">
                  <a:pos x="1154" y="0"/>
                </a:cxn>
                <a:cxn ang="0">
                  <a:pos x="1339" y="215"/>
                </a:cxn>
                <a:cxn ang="0">
                  <a:pos x="1489" y="485"/>
                </a:cxn>
                <a:cxn ang="0">
                  <a:pos x="1746" y="803"/>
                </a:cxn>
                <a:cxn ang="0">
                  <a:pos x="1842" y="851"/>
                </a:cxn>
                <a:cxn ang="0">
                  <a:pos x="1842" y="85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128021" name="Rectangle 2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28800"/>
            <a:ext cx="77724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28022" name="Rectangle 2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23" name="Rectangle 2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BBB691-D1DB-4E06-BCC5-EB90A09AF09D}" type="datetimeFigureOut">
              <a:rPr lang="ru-RU"/>
              <a:pPr>
                <a:defRPr/>
              </a:pPr>
              <a:t>30.04.2020</a:t>
            </a:fld>
            <a:endParaRPr lang="ru-RU"/>
          </a:p>
        </p:txBody>
      </p:sp>
      <p:sp>
        <p:nvSpPr>
          <p:cNvPr id="24" name="Rectangle 2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5" name="Rectangle 2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6F06E0-7380-4974-B540-3888313FC70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EB1C553-CDA3-4B72-8AC6-8FEADD76264D}" type="datetimeFigureOut">
              <a:rPr lang="ru-RU"/>
              <a:pPr/>
              <a:t>30.04.2020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5C423C-E5A2-498F-B8C9-9A71D3F251D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6B3A3EA-B20B-4F3D-867B-C1519D06B376}" type="datetimeFigureOut">
              <a:rPr lang="ru-RU"/>
              <a:pPr/>
              <a:t>30.04.2020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CBA2A1-3D1F-4BAF-82EF-75F5C6453B6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4835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483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BB5D106-EF24-407C-8EBC-B71C66960898}" type="datetimeFigureOut">
              <a:rPr lang="ru-RU"/>
              <a:pPr/>
              <a:t>30.04.2020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797B5B-9B8A-4012-9D6C-260996DEC9C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h 1912"/>
              <a:gd name="T1" fmla="*/ 6 h 1912"/>
              <a:gd name="T2" fmla="*/ 6 h 1912"/>
              <a:gd name="T3" fmla="*/ 60 h 1912"/>
              <a:gd name="T4" fmla="*/ 1912 h 1912"/>
              <a:gd name="T5" fmla="*/ 1912 h 1912"/>
              <a:gd name="T6" fmla="*/ 0 h 1912"/>
              <a:gd name="T7" fmla="*/ 0 h 191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</a:cxnLst>
            <a:rect l="0" t="0" r="r" b="b"/>
            <a:pathLst>
              <a:path h="1912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19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1378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87F7E9-983F-4663-A642-661C2B6DFE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EC650D-8897-4ADB-B68F-B8D203747993}" type="datetimeFigureOut">
              <a:rPr lang="ru-RU"/>
              <a:pPr>
                <a:defRPr/>
              </a:pPr>
              <a:t>30.04.2020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4210" name="Group 2"/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94211" name="Freeform 3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/>
              <a:ahLst/>
              <a:cxnLst>
                <a:cxn ang="0">
                  <a:pos x="5740" y="4316"/>
                </a:cxn>
                <a:cxn ang="0">
                  <a:pos x="0" y="4316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4316"/>
                </a:cxn>
                <a:cxn ang="0">
                  <a:pos x="5740" y="4316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94212" name="Group 4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94213" name="Oval 5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214" name="Oval 6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215" name="Oval 7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216" name="Oval 8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217" name="Oval 9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218" name="Freeform 10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/>
                <a:ahLst/>
                <a:cxnLst>
                  <a:cxn ang="0">
                    <a:pos x="376" y="12"/>
                  </a:cxn>
                  <a:cxn ang="0">
                    <a:pos x="257" y="24"/>
                  </a:cxn>
                  <a:cxn ang="0">
                    <a:pos x="149" y="54"/>
                  </a:cxn>
                  <a:cxn ang="0">
                    <a:pos x="101" y="77"/>
                  </a:cxn>
                  <a:cxn ang="0">
                    <a:pos x="59" y="101"/>
                  </a:cxn>
                  <a:cxn ang="0">
                    <a:pos x="24" y="131"/>
                  </a:cxn>
                  <a:cxn ang="0">
                    <a:pos x="0" y="161"/>
                  </a:cxn>
                  <a:cxn ang="0">
                    <a:pos x="0" y="137"/>
                  </a:cxn>
                  <a:cxn ang="0">
                    <a:pos x="29" y="107"/>
                  </a:cxn>
                  <a:cxn ang="0">
                    <a:pos x="65" y="83"/>
                  </a:cxn>
                  <a:cxn ang="0">
                    <a:pos x="155" y="36"/>
                  </a:cxn>
                  <a:cxn ang="0">
                    <a:pos x="257" y="12"/>
                  </a:cxn>
                  <a:cxn ang="0">
                    <a:pos x="376" y="0"/>
                  </a:cxn>
                  <a:cxn ang="0">
                    <a:pos x="376" y="0"/>
                  </a:cxn>
                  <a:cxn ang="0">
                    <a:pos x="382" y="0"/>
                  </a:cxn>
                  <a:cxn ang="0">
                    <a:pos x="382" y="12"/>
                  </a:cxn>
                  <a:cxn ang="0">
                    <a:pos x="376" y="12"/>
                  </a:cxn>
                  <a:cxn ang="0">
                    <a:pos x="376" y="12"/>
                  </a:cxn>
                  <a:cxn ang="0">
                    <a:pos x="376" y="12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219" name="Freeform 11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/>
                <a:ahLst/>
                <a:cxnLst>
                  <a:cxn ang="0">
                    <a:pos x="257" y="54"/>
                  </a:cxn>
                  <a:cxn ang="0">
                    <a:pos x="353" y="48"/>
                  </a:cxn>
                  <a:cxn ang="0">
                    <a:pos x="443" y="24"/>
                  </a:cxn>
                  <a:cxn ang="0">
                    <a:pos x="443" y="36"/>
                  </a:cxn>
                  <a:cxn ang="0">
                    <a:pos x="353" y="60"/>
                  </a:cxn>
                  <a:cxn ang="0">
                    <a:pos x="257" y="66"/>
                  </a:cxn>
                  <a:cxn ang="0">
                    <a:pos x="186" y="60"/>
                  </a:cxn>
                  <a:cxn ang="0">
                    <a:pos x="120" y="48"/>
                  </a:cxn>
                  <a:cxn ang="0">
                    <a:pos x="60" y="36"/>
                  </a:cxn>
                  <a:cxn ang="0">
                    <a:pos x="0" y="12"/>
                  </a:cxn>
                  <a:cxn ang="0">
                    <a:pos x="0" y="0"/>
                  </a:cxn>
                  <a:cxn ang="0">
                    <a:pos x="54" y="24"/>
                  </a:cxn>
                  <a:cxn ang="0">
                    <a:pos x="120" y="36"/>
                  </a:cxn>
                  <a:cxn ang="0">
                    <a:pos x="186" y="48"/>
                  </a:cxn>
                  <a:cxn ang="0">
                    <a:pos x="257" y="54"/>
                  </a:cxn>
                  <a:cxn ang="0">
                    <a:pos x="257" y="54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220" name="Freeform 12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/>
                <a:ahLst/>
                <a:cxnLst>
                  <a:cxn ang="0">
                    <a:pos x="12" y="66"/>
                  </a:cxn>
                  <a:cxn ang="0">
                    <a:pos x="18" y="108"/>
                  </a:cxn>
                  <a:cxn ang="0">
                    <a:pos x="36" y="144"/>
                  </a:cxn>
                  <a:cxn ang="0">
                    <a:pos x="60" y="180"/>
                  </a:cxn>
                  <a:cxn ang="0">
                    <a:pos x="89" y="216"/>
                  </a:cxn>
                  <a:cxn ang="0">
                    <a:pos x="72" y="216"/>
                  </a:cxn>
                  <a:cxn ang="0">
                    <a:pos x="42" y="180"/>
                  </a:cxn>
                  <a:cxn ang="0">
                    <a:pos x="18" y="144"/>
                  </a:cxn>
                  <a:cxn ang="0">
                    <a:pos x="6" y="108"/>
                  </a:cxn>
                  <a:cxn ang="0">
                    <a:pos x="0" y="6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30" y="0"/>
                  </a:cxn>
                  <a:cxn ang="0">
                    <a:pos x="18" y="30"/>
                  </a:cxn>
                  <a:cxn ang="0">
                    <a:pos x="12" y="66"/>
                  </a:cxn>
                  <a:cxn ang="0">
                    <a:pos x="12" y="66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221" name="Freeform 13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/>
                <a:ahLst/>
                <a:cxnLst>
                  <a:cxn ang="0">
                    <a:pos x="382" y="443"/>
                  </a:cxn>
                  <a:cxn ang="0">
                    <a:pos x="311" y="437"/>
                  </a:cxn>
                  <a:cxn ang="0">
                    <a:pos x="245" y="425"/>
                  </a:cxn>
                  <a:cxn ang="0">
                    <a:pos x="185" y="407"/>
                  </a:cxn>
                  <a:cxn ang="0">
                    <a:pos x="131" y="383"/>
                  </a:cxn>
                  <a:cxn ang="0">
                    <a:pos x="83" y="347"/>
                  </a:cxn>
                  <a:cxn ang="0">
                    <a:pos x="53" y="311"/>
                  </a:cxn>
                  <a:cxn ang="0">
                    <a:pos x="30" y="269"/>
                  </a:cxn>
                  <a:cxn ang="0">
                    <a:pos x="24" y="227"/>
                  </a:cxn>
                  <a:cxn ang="0">
                    <a:pos x="30" y="185"/>
                  </a:cxn>
                  <a:cxn ang="0">
                    <a:pos x="53" y="143"/>
                  </a:cxn>
                  <a:cxn ang="0">
                    <a:pos x="83" y="107"/>
                  </a:cxn>
                  <a:cxn ang="0">
                    <a:pos x="131" y="77"/>
                  </a:cxn>
                  <a:cxn ang="0">
                    <a:pos x="185" y="47"/>
                  </a:cxn>
                  <a:cxn ang="0">
                    <a:pos x="245" y="30"/>
                  </a:cxn>
                  <a:cxn ang="0">
                    <a:pos x="311" y="18"/>
                  </a:cxn>
                  <a:cxn ang="0">
                    <a:pos x="382" y="12"/>
                  </a:cxn>
                  <a:cxn ang="0">
                    <a:pos x="478" y="18"/>
                  </a:cxn>
                  <a:cxn ang="0">
                    <a:pos x="562" y="41"/>
                  </a:cxn>
                  <a:cxn ang="0">
                    <a:pos x="562" y="36"/>
                  </a:cxn>
                  <a:cxn ang="0">
                    <a:pos x="562" y="30"/>
                  </a:cxn>
                  <a:cxn ang="0">
                    <a:pos x="478" y="6"/>
                  </a:cxn>
                  <a:cxn ang="0">
                    <a:pos x="382" y="0"/>
                  </a:cxn>
                  <a:cxn ang="0">
                    <a:pos x="305" y="6"/>
                  </a:cxn>
                  <a:cxn ang="0">
                    <a:pos x="233" y="18"/>
                  </a:cxn>
                  <a:cxn ang="0">
                    <a:pos x="167" y="41"/>
                  </a:cxn>
                  <a:cxn ang="0">
                    <a:pos x="113" y="65"/>
                  </a:cxn>
                  <a:cxn ang="0">
                    <a:pos x="65" y="101"/>
                  </a:cxn>
                  <a:cxn ang="0">
                    <a:pos x="30" y="137"/>
                  </a:cxn>
                  <a:cxn ang="0">
                    <a:pos x="6" y="179"/>
                  </a:cxn>
                  <a:cxn ang="0">
                    <a:pos x="0" y="227"/>
                  </a:cxn>
                  <a:cxn ang="0">
                    <a:pos x="6" y="275"/>
                  </a:cxn>
                  <a:cxn ang="0">
                    <a:pos x="30" y="317"/>
                  </a:cxn>
                  <a:cxn ang="0">
                    <a:pos x="65" y="359"/>
                  </a:cxn>
                  <a:cxn ang="0">
                    <a:pos x="113" y="395"/>
                  </a:cxn>
                  <a:cxn ang="0">
                    <a:pos x="167" y="419"/>
                  </a:cxn>
                  <a:cxn ang="0">
                    <a:pos x="233" y="443"/>
                  </a:cxn>
                  <a:cxn ang="0">
                    <a:pos x="305" y="455"/>
                  </a:cxn>
                  <a:cxn ang="0">
                    <a:pos x="382" y="461"/>
                  </a:cxn>
                  <a:cxn ang="0">
                    <a:pos x="448" y="455"/>
                  </a:cxn>
                  <a:cxn ang="0">
                    <a:pos x="508" y="449"/>
                  </a:cxn>
                  <a:cxn ang="0">
                    <a:pos x="609" y="413"/>
                  </a:cxn>
                  <a:cxn ang="0">
                    <a:pos x="657" y="389"/>
                  </a:cxn>
                  <a:cxn ang="0">
                    <a:pos x="693" y="359"/>
                  </a:cxn>
                  <a:cxn ang="0">
                    <a:pos x="723" y="329"/>
                  </a:cxn>
                  <a:cxn ang="0">
                    <a:pos x="747" y="293"/>
                  </a:cxn>
                  <a:cxn ang="0">
                    <a:pos x="741" y="287"/>
                  </a:cxn>
                  <a:cxn ang="0">
                    <a:pos x="729" y="281"/>
                  </a:cxn>
                  <a:cxn ang="0">
                    <a:pos x="711" y="317"/>
                  </a:cxn>
                  <a:cxn ang="0">
                    <a:pos x="681" y="347"/>
                  </a:cxn>
                  <a:cxn ang="0">
                    <a:pos x="645" y="377"/>
                  </a:cxn>
                  <a:cxn ang="0">
                    <a:pos x="604" y="401"/>
                  </a:cxn>
                  <a:cxn ang="0">
                    <a:pos x="502" y="431"/>
                  </a:cxn>
                  <a:cxn ang="0">
                    <a:pos x="442" y="443"/>
                  </a:cxn>
                  <a:cxn ang="0">
                    <a:pos x="382" y="443"/>
                  </a:cxn>
                  <a:cxn ang="0">
                    <a:pos x="382" y="443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222" name="Freeform 14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8" y="18"/>
                  </a:cxn>
                  <a:cxn ang="0">
                    <a:pos x="96" y="30"/>
                  </a:cxn>
                  <a:cxn ang="0">
                    <a:pos x="96" y="24"/>
                  </a:cxn>
                  <a:cxn ang="0">
                    <a:pos x="96" y="18"/>
                  </a:cxn>
                  <a:cxn ang="0">
                    <a:pos x="48" y="1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223" name="Oval 15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94224" name="Group 16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94225" name="Oval 17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226" name="Oval 18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227" name="Oval 19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228" name="Oval 20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229" name="Oval 21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230" name="Oval 22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231" name="Oval 23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232" name="Oval 24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233" name="Freeform 25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78" y="12"/>
                  </a:cxn>
                  <a:cxn ang="0">
                    <a:pos x="150" y="18"/>
                  </a:cxn>
                  <a:cxn ang="0">
                    <a:pos x="215" y="36"/>
                  </a:cxn>
                  <a:cxn ang="0">
                    <a:pos x="275" y="60"/>
                  </a:cxn>
                  <a:cxn ang="0">
                    <a:pos x="329" y="84"/>
                  </a:cxn>
                  <a:cxn ang="0">
                    <a:pos x="377" y="114"/>
                  </a:cxn>
                  <a:cxn ang="0">
                    <a:pos x="419" y="150"/>
                  </a:cxn>
                  <a:cxn ang="0">
                    <a:pos x="448" y="186"/>
                  </a:cxn>
                  <a:cxn ang="0">
                    <a:pos x="448" y="162"/>
                  </a:cxn>
                  <a:cxn ang="0">
                    <a:pos x="413" y="126"/>
                  </a:cxn>
                  <a:cxn ang="0">
                    <a:pos x="371" y="96"/>
                  </a:cxn>
                  <a:cxn ang="0">
                    <a:pos x="323" y="66"/>
                  </a:cxn>
                  <a:cxn ang="0">
                    <a:pos x="269" y="48"/>
                  </a:cxn>
                  <a:cxn ang="0">
                    <a:pos x="144" y="12"/>
                  </a:cxn>
                  <a:cxn ang="0">
                    <a:pos x="78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6" y="6"/>
                  </a:cxn>
                  <a:cxn ang="0">
                    <a:pos x="6" y="6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234" name="Freeform 26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/>
                <a:ahLst/>
                <a:cxnLst>
                  <a:cxn ang="0">
                    <a:pos x="23" y="276"/>
                  </a:cxn>
                  <a:cxn ang="0">
                    <a:pos x="29" y="222"/>
                  </a:cxn>
                  <a:cxn ang="0">
                    <a:pos x="59" y="174"/>
                  </a:cxn>
                  <a:cxn ang="0">
                    <a:pos x="95" y="132"/>
                  </a:cxn>
                  <a:cxn ang="0">
                    <a:pos x="149" y="96"/>
                  </a:cxn>
                  <a:cxn ang="0">
                    <a:pos x="209" y="60"/>
                  </a:cxn>
                  <a:cxn ang="0">
                    <a:pos x="281" y="36"/>
                  </a:cxn>
                  <a:cxn ang="0">
                    <a:pos x="364" y="24"/>
                  </a:cxn>
                  <a:cxn ang="0">
                    <a:pos x="448" y="18"/>
                  </a:cxn>
                  <a:cxn ang="0">
                    <a:pos x="532" y="24"/>
                  </a:cxn>
                  <a:cxn ang="0">
                    <a:pos x="609" y="36"/>
                  </a:cxn>
                  <a:cxn ang="0">
                    <a:pos x="681" y="60"/>
                  </a:cxn>
                  <a:cxn ang="0">
                    <a:pos x="741" y="96"/>
                  </a:cxn>
                  <a:cxn ang="0">
                    <a:pos x="795" y="132"/>
                  </a:cxn>
                  <a:cxn ang="0">
                    <a:pos x="831" y="174"/>
                  </a:cxn>
                  <a:cxn ang="0">
                    <a:pos x="861" y="222"/>
                  </a:cxn>
                  <a:cxn ang="0">
                    <a:pos x="867" y="276"/>
                  </a:cxn>
                  <a:cxn ang="0">
                    <a:pos x="855" y="330"/>
                  </a:cxn>
                  <a:cxn ang="0">
                    <a:pos x="831" y="378"/>
                  </a:cxn>
                  <a:cxn ang="0">
                    <a:pos x="783" y="426"/>
                  </a:cxn>
                  <a:cxn ang="0">
                    <a:pos x="723" y="462"/>
                  </a:cxn>
                  <a:cxn ang="0">
                    <a:pos x="765" y="462"/>
                  </a:cxn>
                  <a:cxn ang="0">
                    <a:pos x="819" y="426"/>
                  </a:cxn>
                  <a:cxn ang="0">
                    <a:pos x="855" y="378"/>
                  </a:cxn>
                  <a:cxn ang="0">
                    <a:pos x="884" y="330"/>
                  </a:cxn>
                  <a:cxn ang="0">
                    <a:pos x="890" y="276"/>
                  </a:cxn>
                  <a:cxn ang="0">
                    <a:pos x="884" y="222"/>
                  </a:cxn>
                  <a:cxn ang="0">
                    <a:pos x="855" y="168"/>
                  </a:cxn>
                  <a:cxn ang="0">
                    <a:pos x="813" y="120"/>
                  </a:cxn>
                  <a:cxn ang="0">
                    <a:pos x="759" y="84"/>
                  </a:cxn>
                  <a:cxn ang="0">
                    <a:pos x="693" y="48"/>
                  </a:cxn>
                  <a:cxn ang="0">
                    <a:pos x="621" y="24"/>
                  </a:cxn>
                  <a:cxn ang="0">
                    <a:pos x="538" y="6"/>
                  </a:cxn>
                  <a:cxn ang="0">
                    <a:pos x="448" y="0"/>
                  </a:cxn>
                  <a:cxn ang="0">
                    <a:pos x="358" y="6"/>
                  </a:cxn>
                  <a:cxn ang="0">
                    <a:pos x="275" y="24"/>
                  </a:cxn>
                  <a:cxn ang="0">
                    <a:pos x="197" y="48"/>
                  </a:cxn>
                  <a:cxn ang="0">
                    <a:pos x="131" y="84"/>
                  </a:cxn>
                  <a:cxn ang="0">
                    <a:pos x="77" y="120"/>
                  </a:cxn>
                  <a:cxn ang="0">
                    <a:pos x="35" y="168"/>
                  </a:cxn>
                  <a:cxn ang="0">
                    <a:pos x="12" y="222"/>
                  </a:cxn>
                  <a:cxn ang="0">
                    <a:pos x="0" y="276"/>
                  </a:cxn>
                  <a:cxn ang="0">
                    <a:pos x="6" y="330"/>
                  </a:cxn>
                  <a:cxn ang="0">
                    <a:pos x="35" y="378"/>
                  </a:cxn>
                  <a:cxn ang="0">
                    <a:pos x="71" y="426"/>
                  </a:cxn>
                  <a:cxn ang="0">
                    <a:pos x="125" y="462"/>
                  </a:cxn>
                  <a:cxn ang="0">
                    <a:pos x="167" y="462"/>
                  </a:cxn>
                  <a:cxn ang="0">
                    <a:pos x="107" y="426"/>
                  </a:cxn>
                  <a:cxn ang="0">
                    <a:pos x="59" y="378"/>
                  </a:cxn>
                  <a:cxn ang="0">
                    <a:pos x="35" y="330"/>
                  </a:cxn>
                  <a:cxn ang="0">
                    <a:pos x="23" y="276"/>
                  </a:cxn>
                  <a:cxn ang="0">
                    <a:pos x="23" y="276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235" name="Freeform 27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/>
                <a:ahLst/>
                <a:cxnLst>
                  <a:cxn ang="0">
                    <a:pos x="18" y="300"/>
                  </a:cxn>
                  <a:cxn ang="0">
                    <a:pos x="24" y="246"/>
                  </a:cxn>
                  <a:cxn ang="0">
                    <a:pos x="48" y="198"/>
                  </a:cxn>
                  <a:cxn ang="0">
                    <a:pos x="83" y="150"/>
                  </a:cxn>
                  <a:cxn ang="0">
                    <a:pos x="131" y="108"/>
                  </a:cxn>
                  <a:cxn ang="0">
                    <a:pos x="185" y="72"/>
                  </a:cxn>
                  <a:cxn ang="0">
                    <a:pos x="251" y="42"/>
                  </a:cxn>
                  <a:cxn ang="0">
                    <a:pos x="329" y="24"/>
                  </a:cxn>
                  <a:cxn ang="0">
                    <a:pos x="406" y="6"/>
                  </a:cxn>
                  <a:cxn ang="0">
                    <a:pos x="406" y="0"/>
                  </a:cxn>
                  <a:cxn ang="0">
                    <a:pos x="323" y="12"/>
                  </a:cxn>
                  <a:cxn ang="0">
                    <a:pos x="245" y="36"/>
                  </a:cxn>
                  <a:cxn ang="0">
                    <a:pos x="179" y="66"/>
                  </a:cxn>
                  <a:cxn ang="0">
                    <a:pos x="119" y="102"/>
                  </a:cxn>
                  <a:cxn ang="0">
                    <a:pos x="72" y="144"/>
                  </a:cxn>
                  <a:cxn ang="0">
                    <a:pos x="30" y="192"/>
                  </a:cxn>
                  <a:cxn ang="0">
                    <a:pos x="6" y="246"/>
                  </a:cxn>
                  <a:cxn ang="0">
                    <a:pos x="0" y="300"/>
                  </a:cxn>
                  <a:cxn ang="0">
                    <a:pos x="6" y="348"/>
                  </a:cxn>
                  <a:cxn ang="0">
                    <a:pos x="30" y="396"/>
                  </a:cxn>
                  <a:cxn ang="0">
                    <a:pos x="66" y="444"/>
                  </a:cxn>
                  <a:cxn ang="0">
                    <a:pos x="107" y="486"/>
                  </a:cxn>
                  <a:cxn ang="0">
                    <a:pos x="131" y="486"/>
                  </a:cxn>
                  <a:cxn ang="0">
                    <a:pos x="83" y="450"/>
                  </a:cxn>
                  <a:cxn ang="0">
                    <a:pos x="48" y="402"/>
                  </a:cxn>
                  <a:cxn ang="0">
                    <a:pos x="24" y="354"/>
                  </a:cxn>
                  <a:cxn ang="0">
                    <a:pos x="18" y="300"/>
                  </a:cxn>
                  <a:cxn ang="0">
                    <a:pos x="18" y="300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236" name="Freeform 28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/>
                <a:ahLst/>
                <a:cxnLst>
                  <a:cxn ang="0">
                    <a:pos x="89" y="84"/>
                  </a:cxn>
                  <a:cxn ang="0">
                    <a:pos x="83" y="132"/>
                  </a:cxn>
                  <a:cxn ang="0">
                    <a:pos x="65" y="174"/>
                  </a:cxn>
                  <a:cxn ang="0">
                    <a:pos x="36" y="216"/>
                  </a:cxn>
                  <a:cxn ang="0">
                    <a:pos x="0" y="252"/>
                  </a:cxn>
                  <a:cxn ang="0">
                    <a:pos x="18" y="252"/>
                  </a:cxn>
                  <a:cxn ang="0">
                    <a:pos x="53" y="216"/>
                  </a:cxn>
                  <a:cxn ang="0">
                    <a:pos x="83" y="174"/>
                  </a:cxn>
                  <a:cxn ang="0">
                    <a:pos x="101" y="132"/>
                  </a:cxn>
                  <a:cxn ang="0">
                    <a:pos x="107" y="84"/>
                  </a:cxn>
                  <a:cxn ang="0">
                    <a:pos x="101" y="42"/>
                  </a:cxn>
                  <a:cxn ang="0">
                    <a:pos x="89" y="0"/>
                  </a:cxn>
                  <a:cxn ang="0">
                    <a:pos x="65" y="0"/>
                  </a:cxn>
                  <a:cxn ang="0">
                    <a:pos x="83" y="42"/>
                  </a:cxn>
                  <a:cxn ang="0">
                    <a:pos x="89" y="84"/>
                  </a:cxn>
                  <a:cxn ang="0">
                    <a:pos x="89" y="84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237" name="Freeform 29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/>
                <a:ahLst/>
                <a:cxnLst>
                  <a:cxn ang="0">
                    <a:pos x="518" y="18"/>
                  </a:cxn>
                  <a:cxn ang="0">
                    <a:pos x="597" y="24"/>
                  </a:cxn>
                  <a:cxn ang="0">
                    <a:pos x="682" y="30"/>
                  </a:cxn>
                  <a:cxn ang="0">
                    <a:pos x="755" y="42"/>
                  </a:cxn>
                  <a:cxn ang="0">
                    <a:pos x="828" y="60"/>
                  </a:cxn>
                  <a:cxn ang="0">
                    <a:pos x="835" y="42"/>
                  </a:cxn>
                  <a:cxn ang="0">
                    <a:pos x="761" y="24"/>
                  </a:cxn>
                  <a:cxn ang="0">
                    <a:pos x="688" y="12"/>
                  </a:cxn>
                  <a:cxn ang="0">
                    <a:pos x="603" y="6"/>
                  </a:cxn>
                  <a:cxn ang="0">
                    <a:pos x="518" y="0"/>
                  </a:cxn>
                  <a:cxn ang="0">
                    <a:pos x="372" y="12"/>
                  </a:cxn>
                  <a:cxn ang="0">
                    <a:pos x="232" y="36"/>
                  </a:cxn>
                  <a:cxn ang="0">
                    <a:pos x="110" y="78"/>
                  </a:cxn>
                  <a:cxn ang="0">
                    <a:pos x="0" y="132"/>
                  </a:cxn>
                  <a:cxn ang="0">
                    <a:pos x="19" y="150"/>
                  </a:cxn>
                  <a:cxn ang="0">
                    <a:pos x="122" y="96"/>
                  </a:cxn>
                  <a:cxn ang="0">
                    <a:pos x="244" y="54"/>
                  </a:cxn>
                  <a:cxn ang="0">
                    <a:pos x="378" y="30"/>
                  </a:cxn>
                  <a:cxn ang="0">
                    <a:pos x="518" y="18"/>
                  </a:cxn>
                  <a:cxn ang="0">
                    <a:pos x="518" y="18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238" name="Freeform 30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/>
                <a:ahLst/>
                <a:cxnLst>
                  <a:cxn ang="0">
                    <a:pos x="31" y="263"/>
                  </a:cxn>
                  <a:cxn ang="0">
                    <a:pos x="43" y="191"/>
                  </a:cxn>
                  <a:cxn ang="0">
                    <a:pos x="67" y="131"/>
                  </a:cxn>
                  <a:cxn ang="0">
                    <a:pos x="116" y="72"/>
                  </a:cxn>
                  <a:cxn ang="0">
                    <a:pos x="171" y="18"/>
                  </a:cxn>
                  <a:cxn ang="0">
                    <a:pos x="153" y="0"/>
                  </a:cxn>
                  <a:cxn ang="0">
                    <a:pos x="86" y="60"/>
                  </a:cxn>
                  <a:cxn ang="0">
                    <a:pos x="43" y="120"/>
                  </a:cxn>
                  <a:cxn ang="0">
                    <a:pos x="13" y="191"/>
                  </a:cxn>
                  <a:cxn ang="0">
                    <a:pos x="0" y="263"/>
                  </a:cxn>
                  <a:cxn ang="0">
                    <a:pos x="6" y="317"/>
                  </a:cxn>
                  <a:cxn ang="0">
                    <a:pos x="25" y="365"/>
                  </a:cxn>
                  <a:cxn ang="0">
                    <a:pos x="49" y="413"/>
                  </a:cxn>
                  <a:cxn ang="0">
                    <a:pos x="86" y="461"/>
                  </a:cxn>
                  <a:cxn ang="0">
                    <a:pos x="122" y="461"/>
                  </a:cxn>
                  <a:cxn ang="0">
                    <a:pos x="86" y="413"/>
                  </a:cxn>
                  <a:cxn ang="0">
                    <a:pos x="55" y="365"/>
                  </a:cxn>
                  <a:cxn ang="0">
                    <a:pos x="37" y="317"/>
                  </a:cxn>
                  <a:cxn ang="0">
                    <a:pos x="31" y="263"/>
                  </a:cxn>
                  <a:cxn ang="0">
                    <a:pos x="31" y="263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239" name="Freeform 31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/>
                <a:ahLst/>
                <a:cxnLst>
                  <a:cxn ang="0">
                    <a:pos x="360" y="365"/>
                  </a:cxn>
                  <a:cxn ang="0">
                    <a:pos x="353" y="305"/>
                  </a:cxn>
                  <a:cxn ang="0">
                    <a:pos x="335" y="251"/>
                  </a:cxn>
                  <a:cxn ang="0">
                    <a:pos x="305" y="204"/>
                  </a:cxn>
                  <a:cxn ang="0">
                    <a:pos x="262" y="156"/>
                  </a:cxn>
                  <a:cxn ang="0">
                    <a:pos x="213" y="108"/>
                  </a:cxn>
                  <a:cxn ang="0">
                    <a:pos x="159" y="66"/>
                  </a:cxn>
                  <a:cxn ang="0">
                    <a:pos x="92" y="30"/>
                  </a:cxn>
                  <a:cxn ang="0">
                    <a:pos x="19" y="0"/>
                  </a:cxn>
                  <a:cxn ang="0">
                    <a:pos x="0" y="12"/>
                  </a:cxn>
                  <a:cxn ang="0">
                    <a:pos x="67" y="42"/>
                  </a:cxn>
                  <a:cxn ang="0">
                    <a:pos x="134" y="78"/>
                  </a:cxn>
                  <a:cxn ang="0">
                    <a:pos x="189" y="114"/>
                  </a:cxn>
                  <a:cxn ang="0">
                    <a:pos x="238" y="162"/>
                  </a:cxn>
                  <a:cxn ang="0">
                    <a:pos x="274" y="210"/>
                  </a:cxn>
                  <a:cxn ang="0">
                    <a:pos x="299" y="257"/>
                  </a:cxn>
                  <a:cxn ang="0">
                    <a:pos x="317" y="311"/>
                  </a:cxn>
                  <a:cxn ang="0">
                    <a:pos x="323" y="365"/>
                  </a:cxn>
                  <a:cxn ang="0">
                    <a:pos x="317" y="419"/>
                  </a:cxn>
                  <a:cxn ang="0">
                    <a:pos x="299" y="467"/>
                  </a:cxn>
                  <a:cxn ang="0">
                    <a:pos x="274" y="515"/>
                  </a:cxn>
                  <a:cxn ang="0">
                    <a:pos x="238" y="563"/>
                  </a:cxn>
                  <a:cxn ang="0">
                    <a:pos x="268" y="563"/>
                  </a:cxn>
                  <a:cxn ang="0">
                    <a:pos x="311" y="515"/>
                  </a:cxn>
                  <a:cxn ang="0">
                    <a:pos x="335" y="467"/>
                  </a:cxn>
                  <a:cxn ang="0">
                    <a:pos x="353" y="419"/>
                  </a:cxn>
                  <a:cxn ang="0">
                    <a:pos x="360" y="365"/>
                  </a:cxn>
                  <a:cxn ang="0">
                    <a:pos x="360" y="36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240" name="Freeform 32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/>
                <a:ahLst/>
                <a:cxnLst>
                  <a:cxn ang="0">
                    <a:pos x="1053" y="425"/>
                  </a:cxn>
                  <a:cxn ang="0">
                    <a:pos x="1078" y="419"/>
                  </a:cxn>
                  <a:cxn ang="0">
                    <a:pos x="1066" y="377"/>
                  </a:cxn>
                  <a:cxn ang="0">
                    <a:pos x="1047" y="336"/>
                  </a:cxn>
                  <a:cxn ang="0">
                    <a:pos x="986" y="252"/>
                  </a:cxn>
                  <a:cxn ang="0">
                    <a:pos x="907" y="180"/>
                  </a:cxn>
                  <a:cxn ang="0">
                    <a:pos x="810" y="120"/>
                  </a:cxn>
                  <a:cxn ang="0">
                    <a:pos x="694" y="72"/>
                  </a:cxn>
                  <a:cxn ang="0">
                    <a:pos x="560" y="30"/>
                  </a:cxn>
                  <a:cxn ang="0">
                    <a:pos x="420" y="6"/>
                  </a:cxn>
                  <a:cxn ang="0">
                    <a:pos x="268" y="0"/>
                  </a:cxn>
                  <a:cxn ang="0">
                    <a:pos x="134" y="6"/>
                  </a:cxn>
                  <a:cxn ang="0">
                    <a:pos x="0" y="24"/>
                  </a:cxn>
                  <a:cxn ang="0">
                    <a:pos x="12" y="36"/>
                  </a:cxn>
                  <a:cxn ang="0">
                    <a:pos x="134" y="18"/>
                  </a:cxn>
                  <a:cxn ang="0">
                    <a:pos x="268" y="12"/>
                  </a:cxn>
                  <a:cxn ang="0">
                    <a:pos x="420" y="18"/>
                  </a:cxn>
                  <a:cxn ang="0">
                    <a:pos x="554" y="42"/>
                  </a:cxn>
                  <a:cxn ang="0">
                    <a:pos x="682" y="84"/>
                  </a:cxn>
                  <a:cxn ang="0">
                    <a:pos x="798" y="132"/>
                  </a:cxn>
                  <a:cxn ang="0">
                    <a:pos x="895" y="192"/>
                  </a:cxn>
                  <a:cxn ang="0">
                    <a:pos x="968" y="264"/>
                  </a:cxn>
                  <a:cxn ang="0">
                    <a:pos x="999" y="300"/>
                  </a:cxn>
                  <a:cxn ang="0">
                    <a:pos x="1023" y="342"/>
                  </a:cxn>
                  <a:cxn ang="0">
                    <a:pos x="1041" y="383"/>
                  </a:cxn>
                  <a:cxn ang="0">
                    <a:pos x="1053" y="425"/>
                  </a:cxn>
                  <a:cxn ang="0">
                    <a:pos x="1053" y="425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241" name="Freeform 33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/>
                <a:ahLst/>
                <a:cxnLst>
                  <a:cxn ang="0">
                    <a:pos x="0" y="234"/>
                  </a:cxn>
                  <a:cxn ang="0">
                    <a:pos x="25" y="234"/>
                  </a:cxn>
                  <a:cxn ang="0">
                    <a:pos x="55" y="186"/>
                  </a:cxn>
                  <a:cxn ang="0">
                    <a:pos x="80" y="138"/>
                  </a:cxn>
                  <a:cxn ang="0">
                    <a:pos x="92" y="90"/>
                  </a:cxn>
                  <a:cxn ang="0">
                    <a:pos x="98" y="36"/>
                  </a:cxn>
                  <a:cxn ang="0">
                    <a:pos x="98" y="0"/>
                  </a:cxn>
                  <a:cxn ang="0">
                    <a:pos x="74" y="0"/>
                  </a:cxn>
                  <a:cxn ang="0">
                    <a:pos x="74" y="36"/>
                  </a:cxn>
                  <a:cxn ang="0">
                    <a:pos x="67" y="90"/>
                  </a:cxn>
                  <a:cxn ang="0">
                    <a:pos x="55" y="138"/>
                  </a:cxn>
                  <a:cxn ang="0">
                    <a:pos x="31" y="186"/>
                  </a:cxn>
                  <a:cxn ang="0">
                    <a:pos x="0" y="234"/>
                  </a:cxn>
                  <a:cxn ang="0">
                    <a:pos x="0" y="234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242" name="Freeform 34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/>
                <a:ahLst/>
                <a:cxnLst>
                  <a:cxn ang="0">
                    <a:pos x="18" y="443"/>
                  </a:cxn>
                  <a:cxn ang="0">
                    <a:pos x="24" y="371"/>
                  </a:cxn>
                  <a:cxn ang="0">
                    <a:pos x="55" y="305"/>
                  </a:cxn>
                  <a:cxn ang="0">
                    <a:pos x="91" y="246"/>
                  </a:cxn>
                  <a:cxn ang="0">
                    <a:pos x="146" y="186"/>
                  </a:cxn>
                  <a:cxn ang="0">
                    <a:pos x="213" y="132"/>
                  </a:cxn>
                  <a:cxn ang="0">
                    <a:pos x="292" y="84"/>
                  </a:cxn>
                  <a:cxn ang="0">
                    <a:pos x="384" y="48"/>
                  </a:cxn>
                  <a:cxn ang="0">
                    <a:pos x="481" y="12"/>
                  </a:cxn>
                  <a:cxn ang="0">
                    <a:pos x="457" y="0"/>
                  </a:cxn>
                  <a:cxn ang="0">
                    <a:pos x="359" y="36"/>
                  </a:cxn>
                  <a:cxn ang="0">
                    <a:pos x="274" y="78"/>
                  </a:cxn>
                  <a:cxn ang="0">
                    <a:pos x="195" y="126"/>
                  </a:cxn>
                  <a:cxn ang="0">
                    <a:pos x="128" y="180"/>
                  </a:cxn>
                  <a:cxn ang="0">
                    <a:pos x="73" y="240"/>
                  </a:cxn>
                  <a:cxn ang="0">
                    <a:pos x="37" y="305"/>
                  </a:cxn>
                  <a:cxn ang="0">
                    <a:pos x="6" y="371"/>
                  </a:cxn>
                  <a:cxn ang="0">
                    <a:pos x="0" y="443"/>
                  </a:cxn>
                  <a:cxn ang="0">
                    <a:pos x="6" y="497"/>
                  </a:cxn>
                  <a:cxn ang="0">
                    <a:pos x="18" y="545"/>
                  </a:cxn>
                  <a:cxn ang="0">
                    <a:pos x="43" y="593"/>
                  </a:cxn>
                  <a:cxn ang="0">
                    <a:pos x="73" y="641"/>
                  </a:cxn>
                  <a:cxn ang="0">
                    <a:pos x="97" y="641"/>
                  </a:cxn>
                  <a:cxn ang="0">
                    <a:pos x="67" y="593"/>
                  </a:cxn>
                  <a:cxn ang="0">
                    <a:pos x="43" y="545"/>
                  </a:cxn>
                  <a:cxn ang="0">
                    <a:pos x="24" y="497"/>
                  </a:cxn>
                  <a:cxn ang="0">
                    <a:pos x="18" y="443"/>
                  </a:cxn>
                  <a:cxn ang="0">
                    <a:pos x="18" y="443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94243" name="Group 35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94244" name="Freeform 36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/>
                <a:ahLst/>
                <a:cxnLst>
                  <a:cxn ang="0">
                    <a:pos x="484" y="6"/>
                  </a:cxn>
                  <a:cxn ang="0">
                    <a:pos x="263" y="60"/>
                  </a:cxn>
                  <a:cxn ang="0">
                    <a:pos x="101" y="162"/>
                  </a:cxn>
                  <a:cxn ang="0">
                    <a:pos x="12" y="294"/>
                  </a:cxn>
                  <a:cxn ang="0">
                    <a:pos x="0" y="366"/>
                  </a:cxn>
                  <a:cxn ang="0">
                    <a:pos x="12" y="437"/>
                  </a:cxn>
                  <a:cxn ang="0">
                    <a:pos x="101" y="569"/>
                  </a:cxn>
                  <a:cxn ang="0">
                    <a:pos x="263" y="671"/>
                  </a:cxn>
                  <a:cxn ang="0">
                    <a:pos x="484" y="725"/>
                  </a:cxn>
                  <a:cxn ang="0">
                    <a:pos x="723" y="725"/>
                  </a:cxn>
                  <a:cxn ang="0">
                    <a:pos x="938" y="671"/>
                  </a:cxn>
                  <a:cxn ang="0">
                    <a:pos x="1100" y="569"/>
                  </a:cxn>
                  <a:cxn ang="0">
                    <a:pos x="1189" y="437"/>
                  </a:cxn>
                  <a:cxn ang="0">
                    <a:pos x="1201" y="366"/>
                  </a:cxn>
                  <a:cxn ang="0">
                    <a:pos x="1189" y="294"/>
                  </a:cxn>
                  <a:cxn ang="0">
                    <a:pos x="1100" y="162"/>
                  </a:cxn>
                  <a:cxn ang="0">
                    <a:pos x="938" y="60"/>
                  </a:cxn>
                  <a:cxn ang="0">
                    <a:pos x="723" y="6"/>
                  </a:cxn>
                  <a:cxn ang="0">
                    <a:pos x="604" y="0"/>
                  </a:cxn>
                  <a:cxn ang="0">
                    <a:pos x="490" y="701"/>
                  </a:cxn>
                  <a:cxn ang="0">
                    <a:pos x="287" y="647"/>
                  </a:cxn>
                  <a:cxn ang="0">
                    <a:pos x="131" y="557"/>
                  </a:cxn>
                  <a:cxn ang="0">
                    <a:pos x="48" y="437"/>
                  </a:cxn>
                  <a:cxn ang="0">
                    <a:pos x="36" y="366"/>
                  </a:cxn>
                  <a:cxn ang="0">
                    <a:pos x="48" y="300"/>
                  </a:cxn>
                  <a:cxn ang="0">
                    <a:pos x="131" y="174"/>
                  </a:cxn>
                  <a:cxn ang="0">
                    <a:pos x="287" y="84"/>
                  </a:cxn>
                  <a:cxn ang="0">
                    <a:pos x="490" y="30"/>
                  </a:cxn>
                  <a:cxn ang="0">
                    <a:pos x="717" y="30"/>
                  </a:cxn>
                  <a:cxn ang="0">
                    <a:pos x="920" y="84"/>
                  </a:cxn>
                  <a:cxn ang="0">
                    <a:pos x="1070" y="174"/>
                  </a:cxn>
                  <a:cxn ang="0">
                    <a:pos x="1153" y="300"/>
                  </a:cxn>
                  <a:cxn ang="0">
                    <a:pos x="1153" y="437"/>
                  </a:cxn>
                  <a:cxn ang="0">
                    <a:pos x="1070" y="557"/>
                  </a:cxn>
                  <a:cxn ang="0">
                    <a:pos x="920" y="647"/>
                  </a:cxn>
                  <a:cxn ang="0">
                    <a:pos x="717" y="701"/>
                  </a:cxn>
                  <a:cxn ang="0">
                    <a:pos x="604" y="707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245" name="Freeform 37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/>
                <a:ahLst/>
                <a:cxnLst>
                  <a:cxn ang="0">
                    <a:pos x="24" y="402"/>
                  </a:cxn>
                  <a:cxn ang="0">
                    <a:pos x="36" y="330"/>
                  </a:cxn>
                  <a:cxn ang="0">
                    <a:pos x="66" y="264"/>
                  </a:cxn>
                  <a:cxn ang="0">
                    <a:pos x="108" y="204"/>
                  </a:cxn>
                  <a:cxn ang="0">
                    <a:pos x="173" y="150"/>
                  </a:cxn>
                  <a:cxn ang="0">
                    <a:pos x="251" y="102"/>
                  </a:cxn>
                  <a:cxn ang="0">
                    <a:pos x="335" y="60"/>
                  </a:cxn>
                  <a:cxn ang="0">
                    <a:pos x="436" y="30"/>
                  </a:cxn>
                  <a:cxn ang="0">
                    <a:pos x="544" y="12"/>
                  </a:cxn>
                  <a:cxn ang="0">
                    <a:pos x="544" y="0"/>
                  </a:cxn>
                  <a:cxn ang="0">
                    <a:pos x="430" y="18"/>
                  </a:cxn>
                  <a:cxn ang="0">
                    <a:pos x="329" y="48"/>
                  </a:cxn>
                  <a:cxn ang="0">
                    <a:pos x="233" y="90"/>
                  </a:cxn>
                  <a:cxn ang="0">
                    <a:pos x="155" y="138"/>
                  </a:cxn>
                  <a:cxn ang="0">
                    <a:pos x="90" y="198"/>
                  </a:cxn>
                  <a:cxn ang="0">
                    <a:pos x="42" y="258"/>
                  </a:cxn>
                  <a:cxn ang="0">
                    <a:pos x="12" y="330"/>
                  </a:cxn>
                  <a:cxn ang="0">
                    <a:pos x="0" y="402"/>
                  </a:cxn>
                  <a:cxn ang="0">
                    <a:pos x="6" y="455"/>
                  </a:cxn>
                  <a:cxn ang="0">
                    <a:pos x="18" y="503"/>
                  </a:cxn>
                  <a:cxn ang="0">
                    <a:pos x="42" y="545"/>
                  </a:cxn>
                  <a:cxn ang="0">
                    <a:pos x="78" y="593"/>
                  </a:cxn>
                  <a:cxn ang="0">
                    <a:pos x="114" y="635"/>
                  </a:cxn>
                  <a:cxn ang="0">
                    <a:pos x="161" y="671"/>
                  </a:cxn>
                  <a:cxn ang="0">
                    <a:pos x="221" y="707"/>
                  </a:cxn>
                  <a:cxn ang="0">
                    <a:pos x="281" y="737"/>
                  </a:cxn>
                  <a:cxn ang="0">
                    <a:pos x="323" y="737"/>
                  </a:cxn>
                  <a:cxn ang="0">
                    <a:pos x="257" y="707"/>
                  </a:cxn>
                  <a:cxn ang="0">
                    <a:pos x="203" y="671"/>
                  </a:cxn>
                  <a:cxn ang="0">
                    <a:pos x="149" y="635"/>
                  </a:cxn>
                  <a:cxn ang="0">
                    <a:pos x="108" y="593"/>
                  </a:cxn>
                  <a:cxn ang="0">
                    <a:pos x="72" y="551"/>
                  </a:cxn>
                  <a:cxn ang="0">
                    <a:pos x="48" y="503"/>
                  </a:cxn>
                  <a:cxn ang="0">
                    <a:pos x="30" y="455"/>
                  </a:cxn>
                  <a:cxn ang="0">
                    <a:pos x="24" y="402"/>
                  </a:cxn>
                  <a:cxn ang="0">
                    <a:pos x="24" y="402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246" name="Freeform 38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13" y="18"/>
                  </a:cxn>
                  <a:cxn ang="0">
                    <a:pos x="203" y="30"/>
                  </a:cxn>
                  <a:cxn ang="0">
                    <a:pos x="292" y="48"/>
                  </a:cxn>
                  <a:cxn ang="0">
                    <a:pos x="376" y="78"/>
                  </a:cxn>
                  <a:cxn ang="0">
                    <a:pos x="448" y="114"/>
                  </a:cxn>
                  <a:cxn ang="0">
                    <a:pos x="514" y="156"/>
                  </a:cxn>
                  <a:cxn ang="0">
                    <a:pos x="567" y="198"/>
                  </a:cxn>
                  <a:cxn ang="0">
                    <a:pos x="609" y="252"/>
                  </a:cxn>
                  <a:cxn ang="0">
                    <a:pos x="609" y="216"/>
                  </a:cxn>
                  <a:cxn ang="0">
                    <a:pos x="561" y="168"/>
                  </a:cxn>
                  <a:cxn ang="0">
                    <a:pos x="502" y="126"/>
                  </a:cxn>
                  <a:cxn ang="0">
                    <a:pos x="436" y="90"/>
                  </a:cxn>
                  <a:cxn ang="0">
                    <a:pos x="364" y="60"/>
                  </a:cxn>
                  <a:cxn ang="0">
                    <a:pos x="286" y="36"/>
                  </a:cxn>
                  <a:cxn ang="0">
                    <a:pos x="197" y="18"/>
                  </a:cxn>
                  <a:cxn ang="0">
                    <a:pos x="107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247" name="Freeform 39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36" y="30"/>
                  </a:cxn>
                  <a:cxn ang="0">
                    <a:pos x="0" y="54"/>
                  </a:cxn>
                  <a:cxn ang="0">
                    <a:pos x="36" y="54"/>
                  </a:cxn>
                  <a:cxn ang="0">
                    <a:pos x="54" y="42"/>
                  </a:cxn>
                  <a:cxn ang="0">
                    <a:pos x="72" y="24"/>
                  </a:cxn>
                  <a:cxn ang="0">
                    <a:pos x="72" y="24"/>
                  </a:cxn>
                  <a:cxn ang="0">
                    <a:pos x="72" y="0"/>
                  </a:cxn>
                  <a:cxn ang="0">
                    <a:pos x="72" y="0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248" name="Freeform 40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/>
                <a:ahLst/>
                <a:cxnLst>
                  <a:cxn ang="0">
                    <a:pos x="299" y="90"/>
                  </a:cxn>
                  <a:cxn ang="0">
                    <a:pos x="221" y="90"/>
                  </a:cxn>
                  <a:cxn ang="0">
                    <a:pos x="143" y="78"/>
                  </a:cxn>
                  <a:cxn ang="0">
                    <a:pos x="0" y="48"/>
                  </a:cxn>
                  <a:cxn ang="0">
                    <a:pos x="0" y="66"/>
                  </a:cxn>
                  <a:cxn ang="0">
                    <a:pos x="143" y="96"/>
                  </a:cxn>
                  <a:cxn ang="0">
                    <a:pos x="221" y="108"/>
                  </a:cxn>
                  <a:cxn ang="0">
                    <a:pos x="299" y="108"/>
                  </a:cxn>
                  <a:cxn ang="0">
                    <a:pos x="412" y="102"/>
                  </a:cxn>
                  <a:cxn ang="0">
                    <a:pos x="520" y="84"/>
                  </a:cxn>
                  <a:cxn ang="0">
                    <a:pos x="615" y="60"/>
                  </a:cxn>
                  <a:cxn ang="0">
                    <a:pos x="705" y="24"/>
                  </a:cxn>
                  <a:cxn ang="0">
                    <a:pos x="705" y="0"/>
                  </a:cxn>
                  <a:cxn ang="0">
                    <a:pos x="615" y="42"/>
                  </a:cxn>
                  <a:cxn ang="0">
                    <a:pos x="520" y="66"/>
                  </a:cxn>
                  <a:cxn ang="0">
                    <a:pos x="412" y="84"/>
                  </a:cxn>
                  <a:cxn ang="0">
                    <a:pos x="299" y="90"/>
                  </a:cxn>
                  <a:cxn ang="0">
                    <a:pos x="299" y="90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249" name="Freeform 41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/>
                <a:ahLst/>
                <a:cxnLst>
                  <a:cxn ang="0">
                    <a:pos x="119" y="114"/>
                  </a:cxn>
                  <a:cxn ang="0">
                    <a:pos x="113" y="173"/>
                  </a:cxn>
                  <a:cxn ang="0">
                    <a:pos x="89" y="239"/>
                  </a:cxn>
                  <a:cxn ang="0">
                    <a:pos x="47" y="293"/>
                  </a:cxn>
                  <a:cxn ang="0">
                    <a:pos x="0" y="341"/>
                  </a:cxn>
                  <a:cxn ang="0">
                    <a:pos x="29" y="341"/>
                  </a:cxn>
                  <a:cxn ang="0">
                    <a:pos x="77" y="287"/>
                  </a:cxn>
                  <a:cxn ang="0">
                    <a:pos x="113" y="233"/>
                  </a:cxn>
                  <a:cxn ang="0">
                    <a:pos x="137" y="173"/>
                  </a:cxn>
                  <a:cxn ang="0">
                    <a:pos x="143" y="114"/>
                  </a:cxn>
                  <a:cxn ang="0">
                    <a:pos x="137" y="60"/>
                  </a:cxn>
                  <a:cxn ang="0">
                    <a:pos x="119" y="0"/>
                  </a:cxn>
                  <a:cxn ang="0">
                    <a:pos x="89" y="0"/>
                  </a:cxn>
                  <a:cxn ang="0">
                    <a:pos x="113" y="60"/>
                  </a:cxn>
                  <a:cxn ang="0">
                    <a:pos x="119" y="114"/>
                  </a:cxn>
                  <a:cxn ang="0">
                    <a:pos x="119" y="114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250" name="Freeform 42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/>
                <a:ahLst/>
                <a:cxnLst>
                  <a:cxn ang="0">
                    <a:pos x="59" y="90"/>
                  </a:cxn>
                  <a:cxn ang="0">
                    <a:pos x="83" y="84"/>
                  </a:cxn>
                  <a:cxn ang="0">
                    <a:pos x="71" y="60"/>
                  </a:cxn>
                  <a:cxn ang="0">
                    <a:pos x="53" y="42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35" y="48"/>
                  </a:cxn>
                  <a:cxn ang="0">
                    <a:pos x="59" y="90"/>
                  </a:cxn>
                  <a:cxn ang="0">
                    <a:pos x="59" y="90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251" name="Freeform 43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/>
                <a:ahLst/>
                <a:cxnLst>
                  <a:cxn ang="0">
                    <a:pos x="693" y="216"/>
                  </a:cxn>
                  <a:cxn ang="0">
                    <a:pos x="687" y="257"/>
                  </a:cxn>
                  <a:cxn ang="0">
                    <a:pos x="669" y="293"/>
                  </a:cxn>
                  <a:cxn ang="0">
                    <a:pos x="633" y="329"/>
                  </a:cxn>
                  <a:cxn ang="0">
                    <a:pos x="598" y="359"/>
                  </a:cxn>
                  <a:cxn ang="0">
                    <a:pos x="544" y="383"/>
                  </a:cxn>
                  <a:cxn ang="0">
                    <a:pos x="490" y="401"/>
                  </a:cxn>
                  <a:cxn ang="0">
                    <a:pos x="424" y="413"/>
                  </a:cxn>
                  <a:cxn ang="0">
                    <a:pos x="359" y="419"/>
                  </a:cxn>
                  <a:cxn ang="0">
                    <a:pos x="293" y="413"/>
                  </a:cxn>
                  <a:cxn ang="0">
                    <a:pos x="227" y="401"/>
                  </a:cxn>
                  <a:cxn ang="0">
                    <a:pos x="173" y="383"/>
                  </a:cxn>
                  <a:cxn ang="0">
                    <a:pos x="119" y="359"/>
                  </a:cxn>
                  <a:cxn ang="0">
                    <a:pos x="84" y="329"/>
                  </a:cxn>
                  <a:cxn ang="0">
                    <a:pos x="48" y="293"/>
                  </a:cxn>
                  <a:cxn ang="0">
                    <a:pos x="30" y="257"/>
                  </a:cxn>
                  <a:cxn ang="0">
                    <a:pos x="24" y="216"/>
                  </a:cxn>
                  <a:cxn ang="0">
                    <a:pos x="30" y="174"/>
                  </a:cxn>
                  <a:cxn ang="0">
                    <a:pos x="48" y="138"/>
                  </a:cxn>
                  <a:cxn ang="0">
                    <a:pos x="84" y="102"/>
                  </a:cxn>
                  <a:cxn ang="0">
                    <a:pos x="119" y="72"/>
                  </a:cxn>
                  <a:cxn ang="0">
                    <a:pos x="173" y="48"/>
                  </a:cxn>
                  <a:cxn ang="0">
                    <a:pos x="227" y="30"/>
                  </a:cxn>
                  <a:cxn ang="0">
                    <a:pos x="293" y="18"/>
                  </a:cxn>
                  <a:cxn ang="0">
                    <a:pos x="359" y="12"/>
                  </a:cxn>
                  <a:cxn ang="0">
                    <a:pos x="418" y="18"/>
                  </a:cxn>
                  <a:cxn ang="0">
                    <a:pos x="478" y="30"/>
                  </a:cxn>
                  <a:cxn ang="0">
                    <a:pos x="532" y="48"/>
                  </a:cxn>
                  <a:cxn ang="0">
                    <a:pos x="580" y="66"/>
                  </a:cxn>
                  <a:cxn ang="0">
                    <a:pos x="586" y="48"/>
                  </a:cxn>
                  <a:cxn ang="0">
                    <a:pos x="478" y="12"/>
                  </a:cxn>
                  <a:cxn ang="0">
                    <a:pos x="418" y="6"/>
                  </a:cxn>
                  <a:cxn ang="0">
                    <a:pos x="359" y="0"/>
                  </a:cxn>
                  <a:cxn ang="0">
                    <a:pos x="287" y="6"/>
                  </a:cxn>
                  <a:cxn ang="0">
                    <a:pos x="221" y="18"/>
                  </a:cxn>
                  <a:cxn ang="0">
                    <a:pos x="161" y="36"/>
                  </a:cxn>
                  <a:cxn ang="0">
                    <a:pos x="107" y="66"/>
                  </a:cxn>
                  <a:cxn ang="0">
                    <a:pos x="60" y="96"/>
                  </a:cxn>
                  <a:cxn ang="0">
                    <a:pos x="30" y="132"/>
                  </a:cxn>
                  <a:cxn ang="0">
                    <a:pos x="6" y="174"/>
                  </a:cxn>
                  <a:cxn ang="0">
                    <a:pos x="0" y="216"/>
                  </a:cxn>
                  <a:cxn ang="0">
                    <a:pos x="6" y="257"/>
                  </a:cxn>
                  <a:cxn ang="0">
                    <a:pos x="30" y="299"/>
                  </a:cxn>
                  <a:cxn ang="0">
                    <a:pos x="60" y="335"/>
                  </a:cxn>
                  <a:cxn ang="0">
                    <a:pos x="107" y="371"/>
                  </a:cxn>
                  <a:cxn ang="0">
                    <a:pos x="161" y="395"/>
                  </a:cxn>
                  <a:cxn ang="0">
                    <a:pos x="221" y="413"/>
                  </a:cxn>
                  <a:cxn ang="0">
                    <a:pos x="287" y="425"/>
                  </a:cxn>
                  <a:cxn ang="0">
                    <a:pos x="359" y="431"/>
                  </a:cxn>
                  <a:cxn ang="0">
                    <a:pos x="430" y="425"/>
                  </a:cxn>
                  <a:cxn ang="0">
                    <a:pos x="496" y="413"/>
                  </a:cxn>
                  <a:cxn ang="0">
                    <a:pos x="562" y="395"/>
                  </a:cxn>
                  <a:cxn ang="0">
                    <a:pos x="610" y="371"/>
                  </a:cxn>
                  <a:cxn ang="0">
                    <a:pos x="657" y="335"/>
                  </a:cxn>
                  <a:cxn ang="0">
                    <a:pos x="687" y="299"/>
                  </a:cxn>
                  <a:cxn ang="0">
                    <a:pos x="711" y="257"/>
                  </a:cxn>
                  <a:cxn ang="0">
                    <a:pos x="717" y="216"/>
                  </a:cxn>
                  <a:cxn ang="0">
                    <a:pos x="717" y="204"/>
                  </a:cxn>
                  <a:cxn ang="0">
                    <a:pos x="711" y="192"/>
                  </a:cxn>
                  <a:cxn ang="0">
                    <a:pos x="687" y="198"/>
                  </a:cxn>
                  <a:cxn ang="0">
                    <a:pos x="693" y="210"/>
                  </a:cxn>
                  <a:cxn ang="0">
                    <a:pos x="693" y="216"/>
                  </a:cxn>
                  <a:cxn ang="0">
                    <a:pos x="693" y="216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252" name="Freeform 44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/>
                <a:ahLst/>
                <a:cxnLst>
                  <a:cxn ang="0">
                    <a:pos x="616" y="0"/>
                  </a:cxn>
                  <a:cxn ang="0">
                    <a:pos x="616" y="18"/>
                  </a:cxn>
                  <a:cxn ang="0">
                    <a:pos x="724" y="60"/>
                  </a:cxn>
                  <a:cxn ang="0">
                    <a:pos x="765" y="84"/>
                  </a:cxn>
                  <a:cxn ang="0">
                    <a:pos x="807" y="114"/>
                  </a:cxn>
                  <a:cxn ang="0">
                    <a:pos x="837" y="144"/>
                  </a:cxn>
                  <a:cxn ang="0">
                    <a:pos x="861" y="180"/>
                  </a:cxn>
                  <a:cxn ang="0">
                    <a:pos x="873" y="216"/>
                  </a:cxn>
                  <a:cxn ang="0">
                    <a:pos x="879" y="258"/>
                  </a:cxn>
                  <a:cxn ang="0">
                    <a:pos x="873" y="311"/>
                  </a:cxn>
                  <a:cxn ang="0">
                    <a:pos x="843" y="359"/>
                  </a:cxn>
                  <a:cxn ang="0">
                    <a:pos x="807" y="401"/>
                  </a:cxn>
                  <a:cxn ang="0">
                    <a:pos x="753" y="443"/>
                  </a:cxn>
                  <a:cxn ang="0">
                    <a:pos x="694" y="473"/>
                  </a:cxn>
                  <a:cxn ang="0">
                    <a:pos x="622" y="497"/>
                  </a:cxn>
                  <a:cxn ang="0">
                    <a:pos x="538" y="509"/>
                  </a:cxn>
                  <a:cxn ang="0">
                    <a:pos x="455" y="515"/>
                  </a:cxn>
                  <a:cxn ang="0">
                    <a:pos x="371" y="509"/>
                  </a:cxn>
                  <a:cxn ang="0">
                    <a:pos x="287" y="497"/>
                  </a:cxn>
                  <a:cxn ang="0">
                    <a:pos x="215" y="473"/>
                  </a:cxn>
                  <a:cxn ang="0">
                    <a:pos x="156" y="443"/>
                  </a:cxn>
                  <a:cxn ang="0">
                    <a:pos x="102" y="401"/>
                  </a:cxn>
                  <a:cxn ang="0">
                    <a:pos x="66" y="359"/>
                  </a:cxn>
                  <a:cxn ang="0">
                    <a:pos x="36" y="311"/>
                  </a:cxn>
                  <a:cxn ang="0">
                    <a:pos x="30" y="258"/>
                  </a:cxn>
                  <a:cxn ang="0">
                    <a:pos x="36" y="222"/>
                  </a:cxn>
                  <a:cxn ang="0">
                    <a:pos x="48" y="186"/>
                  </a:cxn>
                  <a:cxn ang="0">
                    <a:pos x="66" y="156"/>
                  </a:cxn>
                  <a:cxn ang="0">
                    <a:pos x="90" y="126"/>
                  </a:cxn>
                  <a:cxn ang="0">
                    <a:pos x="66" y="114"/>
                  </a:cxn>
                  <a:cxn ang="0">
                    <a:pos x="36" y="144"/>
                  </a:cxn>
                  <a:cxn ang="0">
                    <a:pos x="18" y="180"/>
                  </a:cxn>
                  <a:cxn ang="0">
                    <a:pos x="6" y="216"/>
                  </a:cxn>
                  <a:cxn ang="0">
                    <a:pos x="0" y="258"/>
                  </a:cxn>
                  <a:cxn ang="0">
                    <a:pos x="12" y="311"/>
                  </a:cxn>
                  <a:cxn ang="0">
                    <a:pos x="36" y="365"/>
                  </a:cxn>
                  <a:cxn ang="0">
                    <a:pos x="78" y="413"/>
                  </a:cxn>
                  <a:cxn ang="0">
                    <a:pos x="132" y="449"/>
                  </a:cxn>
                  <a:cxn ang="0">
                    <a:pos x="203" y="485"/>
                  </a:cxn>
                  <a:cxn ang="0">
                    <a:pos x="275" y="509"/>
                  </a:cxn>
                  <a:cxn ang="0">
                    <a:pos x="365" y="527"/>
                  </a:cxn>
                  <a:cxn ang="0">
                    <a:pos x="455" y="533"/>
                  </a:cxn>
                  <a:cxn ang="0">
                    <a:pos x="544" y="527"/>
                  </a:cxn>
                  <a:cxn ang="0">
                    <a:pos x="634" y="509"/>
                  </a:cxn>
                  <a:cxn ang="0">
                    <a:pos x="712" y="485"/>
                  </a:cxn>
                  <a:cxn ang="0">
                    <a:pos x="777" y="449"/>
                  </a:cxn>
                  <a:cxn ang="0">
                    <a:pos x="831" y="413"/>
                  </a:cxn>
                  <a:cxn ang="0">
                    <a:pos x="873" y="365"/>
                  </a:cxn>
                  <a:cxn ang="0">
                    <a:pos x="897" y="311"/>
                  </a:cxn>
                  <a:cxn ang="0">
                    <a:pos x="909" y="258"/>
                  </a:cxn>
                  <a:cxn ang="0">
                    <a:pos x="903" y="216"/>
                  </a:cxn>
                  <a:cxn ang="0">
                    <a:pos x="885" y="174"/>
                  </a:cxn>
                  <a:cxn ang="0">
                    <a:pos x="861" y="132"/>
                  </a:cxn>
                  <a:cxn ang="0">
                    <a:pos x="825" y="102"/>
                  </a:cxn>
                  <a:cxn ang="0">
                    <a:pos x="783" y="66"/>
                  </a:cxn>
                  <a:cxn ang="0">
                    <a:pos x="735" y="42"/>
                  </a:cxn>
                  <a:cxn ang="0">
                    <a:pos x="616" y="0"/>
                  </a:cxn>
                  <a:cxn ang="0">
                    <a:pos x="616" y="0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253" name="Freeform 45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/>
                <a:ahLst/>
                <a:cxnLst>
                  <a:cxn ang="0">
                    <a:pos x="240" y="18"/>
                  </a:cxn>
                  <a:cxn ang="0">
                    <a:pos x="299" y="24"/>
                  </a:cxn>
                  <a:cxn ang="0">
                    <a:pos x="359" y="30"/>
                  </a:cxn>
                  <a:cxn ang="0">
                    <a:pos x="365" y="12"/>
                  </a:cxn>
                  <a:cxn ang="0">
                    <a:pos x="305" y="6"/>
                  </a:cxn>
                  <a:cxn ang="0">
                    <a:pos x="240" y="0"/>
                  </a:cxn>
                  <a:cxn ang="0">
                    <a:pos x="174" y="6"/>
                  </a:cxn>
                  <a:cxn ang="0">
                    <a:pos x="114" y="12"/>
                  </a:cxn>
                  <a:cxn ang="0">
                    <a:pos x="0" y="42"/>
                  </a:cxn>
                  <a:cxn ang="0">
                    <a:pos x="0" y="66"/>
                  </a:cxn>
                  <a:cxn ang="0">
                    <a:pos x="54" y="48"/>
                  </a:cxn>
                  <a:cxn ang="0">
                    <a:pos x="114" y="30"/>
                  </a:cxn>
                  <a:cxn ang="0">
                    <a:pos x="174" y="24"/>
                  </a:cxn>
                  <a:cxn ang="0">
                    <a:pos x="240" y="18"/>
                  </a:cxn>
                  <a:cxn ang="0">
                    <a:pos x="240" y="18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254" name="Freeform 46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/>
                <a:ahLst/>
                <a:cxnLst>
                  <a:cxn ang="0">
                    <a:pos x="66" y="18"/>
                  </a:cxn>
                  <a:cxn ang="0">
                    <a:pos x="48" y="0"/>
                  </a:cxn>
                  <a:cxn ang="0">
                    <a:pos x="24" y="12"/>
                  </a:cxn>
                  <a:cxn ang="0">
                    <a:pos x="0" y="30"/>
                  </a:cxn>
                  <a:cxn ang="0">
                    <a:pos x="12" y="48"/>
                  </a:cxn>
                  <a:cxn ang="0">
                    <a:pos x="42" y="30"/>
                  </a:cxn>
                  <a:cxn ang="0">
                    <a:pos x="66" y="18"/>
                  </a:cxn>
                  <a:cxn ang="0">
                    <a:pos x="66" y="18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255" name="Oval 47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256" name="Oval 48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257" name="Oval 49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258" name="Oval 50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259" name="Oval 51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260" name="Oval 52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94261" name="Group 53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94262" name="Freeform 54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/>
                <a:ahLst/>
                <a:cxnLst>
                  <a:cxn ang="0">
                    <a:pos x="209" y="96"/>
                  </a:cxn>
                  <a:cxn ang="0">
                    <a:pos x="143" y="90"/>
                  </a:cxn>
                  <a:cxn ang="0">
                    <a:pos x="83" y="66"/>
                  </a:cxn>
                  <a:cxn ang="0">
                    <a:pos x="35" y="36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9" y="42"/>
                  </a:cxn>
                  <a:cxn ang="0">
                    <a:pos x="77" y="72"/>
                  </a:cxn>
                  <a:cxn ang="0">
                    <a:pos x="137" y="90"/>
                  </a:cxn>
                  <a:cxn ang="0">
                    <a:pos x="209" y="96"/>
                  </a:cxn>
                  <a:cxn ang="0">
                    <a:pos x="263" y="90"/>
                  </a:cxn>
                  <a:cxn ang="0">
                    <a:pos x="311" y="84"/>
                  </a:cxn>
                  <a:cxn ang="0">
                    <a:pos x="352" y="66"/>
                  </a:cxn>
                  <a:cxn ang="0">
                    <a:pos x="382" y="42"/>
                  </a:cxn>
                  <a:cxn ang="0">
                    <a:pos x="376" y="42"/>
                  </a:cxn>
                  <a:cxn ang="0">
                    <a:pos x="346" y="66"/>
                  </a:cxn>
                  <a:cxn ang="0">
                    <a:pos x="305" y="78"/>
                  </a:cxn>
                  <a:cxn ang="0">
                    <a:pos x="263" y="90"/>
                  </a:cxn>
                  <a:cxn ang="0">
                    <a:pos x="209" y="96"/>
                  </a:cxn>
                  <a:cxn ang="0">
                    <a:pos x="209" y="96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263" name="Freeform 55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/>
                <a:ahLst/>
                <a:cxnLst>
                  <a:cxn ang="0">
                    <a:pos x="174" y="0"/>
                  </a:cxn>
                  <a:cxn ang="0">
                    <a:pos x="216" y="6"/>
                  </a:cxn>
                  <a:cxn ang="0">
                    <a:pos x="258" y="12"/>
                  </a:cxn>
                  <a:cxn ang="0">
                    <a:pos x="252" y="6"/>
                  </a:cxn>
                  <a:cxn ang="0">
                    <a:pos x="216" y="0"/>
                  </a:cxn>
                  <a:cxn ang="0">
                    <a:pos x="174" y="0"/>
                  </a:cxn>
                  <a:cxn ang="0">
                    <a:pos x="120" y="6"/>
                  </a:cxn>
                  <a:cxn ang="0">
                    <a:pos x="78" y="12"/>
                  </a:cxn>
                  <a:cxn ang="0">
                    <a:pos x="36" y="30"/>
                  </a:cxn>
                  <a:cxn ang="0">
                    <a:pos x="0" y="48"/>
                  </a:cxn>
                  <a:cxn ang="0">
                    <a:pos x="6" y="54"/>
                  </a:cxn>
                  <a:cxn ang="0">
                    <a:pos x="36" y="36"/>
                  </a:cxn>
                  <a:cxn ang="0">
                    <a:pos x="78" y="18"/>
                  </a:cxn>
                  <a:cxn ang="0">
                    <a:pos x="120" y="6"/>
                  </a:cxn>
                  <a:cxn ang="0">
                    <a:pos x="174" y="0"/>
                  </a:cxn>
                  <a:cxn ang="0">
                    <a:pos x="174" y="0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264" name="Freeform 56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/>
                <a:ahLst/>
                <a:cxnLst>
                  <a:cxn ang="0">
                    <a:pos x="54" y="90"/>
                  </a:cxn>
                  <a:cxn ang="0">
                    <a:pos x="48" y="126"/>
                  </a:cxn>
                  <a:cxn ang="0">
                    <a:pos x="24" y="156"/>
                  </a:cxn>
                  <a:cxn ang="0">
                    <a:pos x="30" y="156"/>
                  </a:cxn>
                  <a:cxn ang="0">
                    <a:pos x="54" y="126"/>
                  </a:cxn>
                  <a:cxn ang="0">
                    <a:pos x="60" y="90"/>
                  </a:cxn>
                  <a:cxn ang="0">
                    <a:pos x="54" y="66"/>
                  </a:cxn>
                  <a:cxn ang="0">
                    <a:pos x="48" y="42"/>
                  </a:cxn>
                  <a:cxn ang="0">
                    <a:pos x="30" y="18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4" y="24"/>
                  </a:cxn>
                  <a:cxn ang="0">
                    <a:pos x="42" y="42"/>
                  </a:cxn>
                  <a:cxn ang="0">
                    <a:pos x="48" y="66"/>
                  </a:cxn>
                  <a:cxn ang="0">
                    <a:pos x="54" y="90"/>
                  </a:cxn>
                  <a:cxn ang="0">
                    <a:pos x="54" y="90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265" name="Freeform 57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/>
                <a:ahLst/>
                <a:cxnLst>
                  <a:cxn ang="0">
                    <a:pos x="114" y="12"/>
                  </a:cxn>
                  <a:cxn ang="0">
                    <a:pos x="72" y="6"/>
                  </a:cxn>
                  <a:cxn ang="0">
                    <a:pos x="30" y="0"/>
                  </a:cxn>
                  <a:cxn ang="0">
                    <a:pos x="0" y="0"/>
                  </a:cxn>
                  <a:cxn ang="0">
                    <a:pos x="54" y="12"/>
                  </a:cxn>
                  <a:cxn ang="0">
                    <a:pos x="114" y="18"/>
                  </a:cxn>
                  <a:cxn ang="0">
                    <a:pos x="156" y="18"/>
                  </a:cxn>
                  <a:cxn ang="0">
                    <a:pos x="192" y="12"/>
                  </a:cxn>
                  <a:cxn ang="0">
                    <a:pos x="186" y="0"/>
                  </a:cxn>
                  <a:cxn ang="0">
                    <a:pos x="150" y="6"/>
                  </a:cxn>
                  <a:cxn ang="0">
                    <a:pos x="114" y="12"/>
                  </a:cxn>
                  <a:cxn ang="0">
                    <a:pos x="114" y="12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266" name="Freeform 58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/>
                <a:ahLst/>
                <a:cxnLst>
                  <a:cxn ang="0">
                    <a:pos x="11" y="114"/>
                  </a:cxn>
                  <a:cxn ang="0">
                    <a:pos x="17" y="96"/>
                  </a:cxn>
                  <a:cxn ang="0">
                    <a:pos x="23" y="78"/>
                  </a:cxn>
                  <a:cxn ang="0">
                    <a:pos x="53" y="42"/>
                  </a:cxn>
                  <a:cxn ang="0">
                    <a:pos x="101" y="18"/>
                  </a:cxn>
                  <a:cxn ang="0">
                    <a:pos x="155" y="6"/>
                  </a:cxn>
                  <a:cxn ang="0">
                    <a:pos x="161" y="0"/>
                  </a:cxn>
                  <a:cxn ang="0">
                    <a:pos x="95" y="12"/>
                  </a:cxn>
                  <a:cxn ang="0">
                    <a:pos x="47" y="36"/>
                  </a:cxn>
                  <a:cxn ang="0">
                    <a:pos x="11" y="72"/>
                  </a:cxn>
                  <a:cxn ang="0">
                    <a:pos x="5" y="90"/>
                  </a:cxn>
                  <a:cxn ang="0">
                    <a:pos x="0" y="114"/>
                  </a:cxn>
                  <a:cxn ang="0">
                    <a:pos x="11" y="150"/>
                  </a:cxn>
                  <a:cxn ang="0">
                    <a:pos x="23" y="168"/>
                  </a:cxn>
                  <a:cxn ang="0">
                    <a:pos x="41" y="186"/>
                  </a:cxn>
                  <a:cxn ang="0">
                    <a:pos x="65" y="186"/>
                  </a:cxn>
                  <a:cxn ang="0">
                    <a:pos x="41" y="168"/>
                  </a:cxn>
                  <a:cxn ang="0">
                    <a:pos x="23" y="150"/>
                  </a:cxn>
                  <a:cxn ang="0">
                    <a:pos x="17" y="132"/>
                  </a:cxn>
                  <a:cxn ang="0">
                    <a:pos x="11" y="114"/>
                  </a:cxn>
                  <a:cxn ang="0">
                    <a:pos x="11" y="114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267" name="Freeform 59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66" y="12"/>
                  </a:cxn>
                  <a:cxn ang="0">
                    <a:pos x="119" y="36"/>
                  </a:cxn>
                  <a:cxn ang="0">
                    <a:pos x="155" y="72"/>
                  </a:cxn>
                  <a:cxn ang="0">
                    <a:pos x="161" y="90"/>
                  </a:cxn>
                  <a:cxn ang="0">
                    <a:pos x="167" y="114"/>
                  </a:cxn>
                  <a:cxn ang="0">
                    <a:pos x="161" y="138"/>
                  </a:cxn>
                  <a:cxn ang="0">
                    <a:pos x="149" y="162"/>
                  </a:cxn>
                  <a:cxn ang="0">
                    <a:pos x="119" y="180"/>
                  </a:cxn>
                  <a:cxn ang="0">
                    <a:pos x="90" y="198"/>
                  </a:cxn>
                  <a:cxn ang="0">
                    <a:pos x="96" y="210"/>
                  </a:cxn>
                  <a:cxn ang="0">
                    <a:pos x="131" y="192"/>
                  </a:cxn>
                  <a:cxn ang="0">
                    <a:pos x="161" y="168"/>
                  </a:cxn>
                  <a:cxn ang="0">
                    <a:pos x="179" y="144"/>
                  </a:cxn>
                  <a:cxn ang="0">
                    <a:pos x="185" y="114"/>
                  </a:cxn>
                  <a:cxn ang="0">
                    <a:pos x="179" y="90"/>
                  </a:cxn>
                  <a:cxn ang="0">
                    <a:pos x="173" y="66"/>
                  </a:cxn>
                  <a:cxn ang="0">
                    <a:pos x="155" y="48"/>
                  </a:cxn>
                  <a:cxn ang="0">
                    <a:pos x="131" y="30"/>
                  </a:cxn>
                  <a:cxn ang="0">
                    <a:pos x="72" y="6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0" y="6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268" name="Freeform 60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/>
                <a:ahLst/>
                <a:cxnLst>
                  <a:cxn ang="0">
                    <a:pos x="150" y="0"/>
                  </a:cxn>
                  <a:cxn ang="0">
                    <a:pos x="90" y="6"/>
                  </a:cxn>
                  <a:cxn ang="0">
                    <a:pos x="42" y="30"/>
                  </a:cxn>
                  <a:cxn ang="0">
                    <a:pos x="12" y="54"/>
                  </a:cxn>
                  <a:cxn ang="0">
                    <a:pos x="6" y="72"/>
                  </a:cxn>
                  <a:cxn ang="0">
                    <a:pos x="0" y="90"/>
                  </a:cxn>
                  <a:cxn ang="0">
                    <a:pos x="6" y="108"/>
                  </a:cxn>
                  <a:cxn ang="0">
                    <a:pos x="12" y="126"/>
                  </a:cxn>
                  <a:cxn ang="0">
                    <a:pos x="42" y="156"/>
                  </a:cxn>
                  <a:cxn ang="0">
                    <a:pos x="90" y="180"/>
                  </a:cxn>
                  <a:cxn ang="0">
                    <a:pos x="150" y="186"/>
                  </a:cxn>
                  <a:cxn ang="0">
                    <a:pos x="209" y="180"/>
                  </a:cxn>
                  <a:cxn ang="0">
                    <a:pos x="257" y="156"/>
                  </a:cxn>
                  <a:cxn ang="0">
                    <a:pos x="287" y="126"/>
                  </a:cxn>
                  <a:cxn ang="0">
                    <a:pos x="299" y="108"/>
                  </a:cxn>
                  <a:cxn ang="0">
                    <a:pos x="299" y="90"/>
                  </a:cxn>
                  <a:cxn ang="0">
                    <a:pos x="299" y="72"/>
                  </a:cxn>
                  <a:cxn ang="0">
                    <a:pos x="287" y="54"/>
                  </a:cxn>
                  <a:cxn ang="0">
                    <a:pos x="257" y="30"/>
                  </a:cxn>
                  <a:cxn ang="0">
                    <a:pos x="209" y="6"/>
                  </a:cxn>
                  <a:cxn ang="0">
                    <a:pos x="150" y="0"/>
                  </a:cxn>
                  <a:cxn ang="0">
                    <a:pos x="150" y="0"/>
                  </a:cxn>
                  <a:cxn ang="0">
                    <a:pos x="150" y="180"/>
                  </a:cxn>
                  <a:cxn ang="0">
                    <a:pos x="96" y="174"/>
                  </a:cxn>
                  <a:cxn ang="0">
                    <a:pos x="48" y="156"/>
                  </a:cxn>
                  <a:cxn ang="0">
                    <a:pos x="18" y="126"/>
                  </a:cxn>
                  <a:cxn ang="0">
                    <a:pos x="12" y="108"/>
                  </a:cxn>
                  <a:cxn ang="0">
                    <a:pos x="6" y="90"/>
                  </a:cxn>
                  <a:cxn ang="0">
                    <a:pos x="12" y="72"/>
                  </a:cxn>
                  <a:cxn ang="0">
                    <a:pos x="18" y="54"/>
                  </a:cxn>
                  <a:cxn ang="0">
                    <a:pos x="48" y="30"/>
                  </a:cxn>
                  <a:cxn ang="0">
                    <a:pos x="96" y="12"/>
                  </a:cxn>
                  <a:cxn ang="0">
                    <a:pos x="150" y="6"/>
                  </a:cxn>
                  <a:cxn ang="0">
                    <a:pos x="203" y="12"/>
                  </a:cxn>
                  <a:cxn ang="0">
                    <a:pos x="251" y="30"/>
                  </a:cxn>
                  <a:cxn ang="0">
                    <a:pos x="281" y="54"/>
                  </a:cxn>
                  <a:cxn ang="0">
                    <a:pos x="293" y="72"/>
                  </a:cxn>
                  <a:cxn ang="0">
                    <a:pos x="293" y="90"/>
                  </a:cxn>
                  <a:cxn ang="0">
                    <a:pos x="293" y="108"/>
                  </a:cxn>
                  <a:cxn ang="0">
                    <a:pos x="281" y="126"/>
                  </a:cxn>
                  <a:cxn ang="0">
                    <a:pos x="251" y="156"/>
                  </a:cxn>
                  <a:cxn ang="0">
                    <a:pos x="203" y="174"/>
                  </a:cxn>
                  <a:cxn ang="0">
                    <a:pos x="150" y="180"/>
                  </a:cxn>
                  <a:cxn ang="0">
                    <a:pos x="150" y="180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94269" name="Group 61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94270" name="Oval 62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4271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4272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4273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</p:grpSp>
      <p:sp>
        <p:nvSpPr>
          <p:cNvPr id="94274" name="Rectangle 6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94275" name="Rectangle 6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94276" name="Rectangle 68"/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222A5B35-1D5E-4C9E-A64B-0D2CE96E528D}" type="datetimeFigureOut">
              <a:rPr lang="ru-RU"/>
              <a:pPr/>
              <a:t>30.04.2020</a:t>
            </a:fld>
            <a:endParaRPr lang="ru-RU"/>
          </a:p>
        </p:txBody>
      </p:sp>
      <p:sp>
        <p:nvSpPr>
          <p:cNvPr id="94277" name="Rectangle 69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4278" name="Rectangle 70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B08C4783-DF7E-479F-B914-53DDA95BA1E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1F29A3C-7075-47BB-9E47-E9158EED2647}" type="datetimeFigureOut">
              <a:rPr lang="ru-RU"/>
              <a:pPr/>
              <a:t>30.04.2020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969CE2-4BE2-4933-815F-2C789B3D07B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4F95F22-0655-4ABC-9EA2-758F7C753062}" type="datetimeFigureOut">
              <a:rPr lang="ru-RU"/>
              <a:pPr/>
              <a:t>30.04.2020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DA5C68-49B9-4E39-ABD1-DDD5762A30B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ED841BC-548E-4F25-BEFC-820550E74E84}" type="datetimeFigureOut">
              <a:rPr lang="ru-RU"/>
              <a:pPr/>
              <a:t>30.04.2020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905DB2-06AC-4FC6-A380-EF6AF374515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CC7FE41-E8C2-4AE9-AAB6-C647BB8FEA00}" type="datetimeFigureOut">
              <a:rPr lang="ru-RU"/>
              <a:pPr/>
              <a:t>30.04.2020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594035-2430-482C-BA12-62E47943A6A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80F9559-3A6E-42A4-B5A4-935EF8D9E115}" type="datetimeFigureOut">
              <a:rPr lang="ru-RU"/>
              <a:pPr/>
              <a:t>30.04.2020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925D68-6D7F-4539-8964-CE2DD743076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840A6F2-36FF-474C-9C5A-4E8771A1D7C5}" type="datetimeFigureOut">
              <a:rPr lang="ru-RU"/>
              <a:pPr/>
              <a:t>30.04.2020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0BC0D9-54A7-4C19-A275-317E7E1CEB0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596084A-80B7-4133-BD40-F89CB25D050D}" type="datetimeFigureOut">
              <a:rPr lang="ru-RU"/>
              <a:pPr/>
              <a:t>30.04.2020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4436F6-60F4-4FC0-9F35-FE20D8CD3A4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97" name="Rectangle 2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126998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5" name="Rectangle 23"/>
          <p:cNvSpPr>
            <a:spLocks noGrp="1" noChangeArrowheads="1"/>
          </p:cNvSpPr>
          <p:nvPr>
            <p:ph type="dt" sz="quarter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2CEDF4B9-10E4-4EDF-A592-622057B45CAD}" type="datetimeFigureOut">
              <a:rPr lang="ru-RU"/>
              <a:pPr>
                <a:defRPr/>
              </a:pPr>
              <a:t>30.04.2020</a:t>
            </a:fld>
            <a:endParaRPr lang="ru-RU"/>
          </a:p>
        </p:txBody>
      </p:sp>
      <p:sp>
        <p:nvSpPr>
          <p:cNvPr id="46" name="Rectangle 2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7" name="Rectangle 2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18CE1B0A-E8F5-41F6-B7E1-C3EB60501A4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9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Freeform 2"/>
          <p:cNvSpPr>
            <a:spLocks/>
          </p:cNvSpPr>
          <p:nvPr/>
        </p:nvSpPr>
        <p:spPr bwMode="hidden">
          <a:xfrm>
            <a:off x="6627813" y="6429375"/>
            <a:ext cx="285750" cy="209550"/>
          </a:xfrm>
          <a:custGeom>
            <a:avLst/>
            <a:gdLst/>
            <a:ahLst/>
            <a:cxnLst>
              <a:cxn ang="0">
                <a:pos x="0" y="132"/>
              </a:cxn>
              <a:cxn ang="0">
                <a:pos x="29" y="132"/>
              </a:cxn>
              <a:cxn ang="0">
                <a:pos x="77" y="108"/>
              </a:cxn>
              <a:cxn ang="0">
                <a:pos x="119" y="78"/>
              </a:cxn>
              <a:cxn ang="0">
                <a:pos x="155" y="48"/>
              </a:cxn>
              <a:cxn ang="0">
                <a:pos x="179" y="12"/>
              </a:cxn>
              <a:cxn ang="0">
                <a:pos x="173" y="6"/>
              </a:cxn>
              <a:cxn ang="0">
                <a:pos x="167" y="0"/>
              </a:cxn>
              <a:cxn ang="0">
                <a:pos x="137" y="42"/>
              </a:cxn>
              <a:cxn ang="0">
                <a:pos x="101" y="78"/>
              </a:cxn>
              <a:cxn ang="0">
                <a:pos x="53" y="108"/>
              </a:cxn>
              <a:cxn ang="0">
                <a:pos x="0" y="132"/>
              </a:cxn>
              <a:cxn ang="0">
                <a:pos x="0" y="132"/>
              </a:cxn>
            </a:cxnLst>
            <a:rect l="0" t="0" r="r" b="b"/>
            <a:pathLst>
              <a:path w="179" h="132">
                <a:moveTo>
                  <a:pt x="0" y="132"/>
                </a:moveTo>
                <a:lnTo>
                  <a:pt x="29" y="132"/>
                </a:lnTo>
                <a:lnTo>
                  <a:pt x="77" y="108"/>
                </a:lnTo>
                <a:lnTo>
                  <a:pt x="119" y="78"/>
                </a:lnTo>
                <a:lnTo>
                  <a:pt x="155" y="48"/>
                </a:lnTo>
                <a:lnTo>
                  <a:pt x="179" y="12"/>
                </a:lnTo>
                <a:lnTo>
                  <a:pt x="173" y="6"/>
                </a:lnTo>
                <a:lnTo>
                  <a:pt x="167" y="0"/>
                </a:lnTo>
                <a:lnTo>
                  <a:pt x="137" y="42"/>
                </a:lnTo>
                <a:lnTo>
                  <a:pt x="101" y="78"/>
                </a:lnTo>
                <a:lnTo>
                  <a:pt x="53" y="108"/>
                </a:lnTo>
                <a:lnTo>
                  <a:pt x="0" y="132"/>
                </a:lnTo>
                <a:lnTo>
                  <a:pt x="0" y="132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accent2">
                  <a:gamma/>
                  <a:shade val="87843"/>
                  <a:invGamma/>
                </a:schemeClr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93187" name="Group 3"/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93188" name="Freeform 4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/>
              <a:ahLst/>
              <a:cxnLst>
                <a:cxn ang="0">
                  <a:pos x="5740" y="4316"/>
                </a:cxn>
                <a:cxn ang="0">
                  <a:pos x="0" y="4316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4316"/>
                </a:cxn>
                <a:cxn ang="0">
                  <a:pos x="5740" y="4316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93189" name="Group 5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93190" name="Oval 6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191" name="Oval 7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192" name="Oval 8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193" name="Oval 9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194" name="Oval 10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195" name="Freeform 11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/>
                <a:ahLst/>
                <a:cxnLst>
                  <a:cxn ang="0">
                    <a:pos x="376" y="12"/>
                  </a:cxn>
                  <a:cxn ang="0">
                    <a:pos x="257" y="24"/>
                  </a:cxn>
                  <a:cxn ang="0">
                    <a:pos x="149" y="54"/>
                  </a:cxn>
                  <a:cxn ang="0">
                    <a:pos x="101" y="77"/>
                  </a:cxn>
                  <a:cxn ang="0">
                    <a:pos x="59" y="101"/>
                  </a:cxn>
                  <a:cxn ang="0">
                    <a:pos x="24" y="131"/>
                  </a:cxn>
                  <a:cxn ang="0">
                    <a:pos x="0" y="161"/>
                  </a:cxn>
                  <a:cxn ang="0">
                    <a:pos x="0" y="137"/>
                  </a:cxn>
                  <a:cxn ang="0">
                    <a:pos x="29" y="107"/>
                  </a:cxn>
                  <a:cxn ang="0">
                    <a:pos x="65" y="83"/>
                  </a:cxn>
                  <a:cxn ang="0">
                    <a:pos x="155" y="36"/>
                  </a:cxn>
                  <a:cxn ang="0">
                    <a:pos x="257" y="12"/>
                  </a:cxn>
                  <a:cxn ang="0">
                    <a:pos x="376" y="0"/>
                  </a:cxn>
                  <a:cxn ang="0">
                    <a:pos x="376" y="0"/>
                  </a:cxn>
                  <a:cxn ang="0">
                    <a:pos x="382" y="0"/>
                  </a:cxn>
                  <a:cxn ang="0">
                    <a:pos x="382" y="12"/>
                  </a:cxn>
                  <a:cxn ang="0">
                    <a:pos x="376" y="12"/>
                  </a:cxn>
                  <a:cxn ang="0">
                    <a:pos x="376" y="12"/>
                  </a:cxn>
                  <a:cxn ang="0">
                    <a:pos x="376" y="12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196" name="Freeform 12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/>
                <a:ahLst/>
                <a:cxnLst>
                  <a:cxn ang="0">
                    <a:pos x="257" y="54"/>
                  </a:cxn>
                  <a:cxn ang="0">
                    <a:pos x="353" y="48"/>
                  </a:cxn>
                  <a:cxn ang="0">
                    <a:pos x="443" y="24"/>
                  </a:cxn>
                  <a:cxn ang="0">
                    <a:pos x="443" y="36"/>
                  </a:cxn>
                  <a:cxn ang="0">
                    <a:pos x="353" y="60"/>
                  </a:cxn>
                  <a:cxn ang="0">
                    <a:pos x="257" y="66"/>
                  </a:cxn>
                  <a:cxn ang="0">
                    <a:pos x="186" y="60"/>
                  </a:cxn>
                  <a:cxn ang="0">
                    <a:pos x="120" y="48"/>
                  </a:cxn>
                  <a:cxn ang="0">
                    <a:pos x="60" y="36"/>
                  </a:cxn>
                  <a:cxn ang="0">
                    <a:pos x="0" y="12"/>
                  </a:cxn>
                  <a:cxn ang="0">
                    <a:pos x="0" y="0"/>
                  </a:cxn>
                  <a:cxn ang="0">
                    <a:pos x="54" y="24"/>
                  </a:cxn>
                  <a:cxn ang="0">
                    <a:pos x="120" y="36"/>
                  </a:cxn>
                  <a:cxn ang="0">
                    <a:pos x="186" y="48"/>
                  </a:cxn>
                  <a:cxn ang="0">
                    <a:pos x="257" y="54"/>
                  </a:cxn>
                  <a:cxn ang="0">
                    <a:pos x="257" y="54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197" name="Freeform 13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/>
                <a:ahLst/>
                <a:cxnLst>
                  <a:cxn ang="0">
                    <a:pos x="12" y="66"/>
                  </a:cxn>
                  <a:cxn ang="0">
                    <a:pos x="18" y="108"/>
                  </a:cxn>
                  <a:cxn ang="0">
                    <a:pos x="36" y="144"/>
                  </a:cxn>
                  <a:cxn ang="0">
                    <a:pos x="60" y="180"/>
                  </a:cxn>
                  <a:cxn ang="0">
                    <a:pos x="89" y="216"/>
                  </a:cxn>
                  <a:cxn ang="0">
                    <a:pos x="72" y="216"/>
                  </a:cxn>
                  <a:cxn ang="0">
                    <a:pos x="42" y="180"/>
                  </a:cxn>
                  <a:cxn ang="0">
                    <a:pos x="18" y="144"/>
                  </a:cxn>
                  <a:cxn ang="0">
                    <a:pos x="6" y="108"/>
                  </a:cxn>
                  <a:cxn ang="0">
                    <a:pos x="0" y="6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30" y="0"/>
                  </a:cxn>
                  <a:cxn ang="0">
                    <a:pos x="18" y="30"/>
                  </a:cxn>
                  <a:cxn ang="0">
                    <a:pos x="12" y="66"/>
                  </a:cxn>
                  <a:cxn ang="0">
                    <a:pos x="12" y="66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198" name="Freeform 14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/>
                <a:ahLst/>
                <a:cxnLst>
                  <a:cxn ang="0">
                    <a:pos x="382" y="443"/>
                  </a:cxn>
                  <a:cxn ang="0">
                    <a:pos x="311" y="437"/>
                  </a:cxn>
                  <a:cxn ang="0">
                    <a:pos x="245" y="425"/>
                  </a:cxn>
                  <a:cxn ang="0">
                    <a:pos x="185" y="407"/>
                  </a:cxn>
                  <a:cxn ang="0">
                    <a:pos x="131" y="383"/>
                  </a:cxn>
                  <a:cxn ang="0">
                    <a:pos x="83" y="347"/>
                  </a:cxn>
                  <a:cxn ang="0">
                    <a:pos x="53" y="311"/>
                  </a:cxn>
                  <a:cxn ang="0">
                    <a:pos x="30" y="269"/>
                  </a:cxn>
                  <a:cxn ang="0">
                    <a:pos x="24" y="227"/>
                  </a:cxn>
                  <a:cxn ang="0">
                    <a:pos x="30" y="185"/>
                  </a:cxn>
                  <a:cxn ang="0">
                    <a:pos x="53" y="143"/>
                  </a:cxn>
                  <a:cxn ang="0">
                    <a:pos x="83" y="107"/>
                  </a:cxn>
                  <a:cxn ang="0">
                    <a:pos x="131" y="77"/>
                  </a:cxn>
                  <a:cxn ang="0">
                    <a:pos x="185" y="47"/>
                  </a:cxn>
                  <a:cxn ang="0">
                    <a:pos x="245" y="30"/>
                  </a:cxn>
                  <a:cxn ang="0">
                    <a:pos x="311" y="18"/>
                  </a:cxn>
                  <a:cxn ang="0">
                    <a:pos x="382" y="12"/>
                  </a:cxn>
                  <a:cxn ang="0">
                    <a:pos x="478" y="18"/>
                  </a:cxn>
                  <a:cxn ang="0">
                    <a:pos x="562" y="41"/>
                  </a:cxn>
                  <a:cxn ang="0">
                    <a:pos x="562" y="36"/>
                  </a:cxn>
                  <a:cxn ang="0">
                    <a:pos x="562" y="30"/>
                  </a:cxn>
                  <a:cxn ang="0">
                    <a:pos x="478" y="6"/>
                  </a:cxn>
                  <a:cxn ang="0">
                    <a:pos x="382" y="0"/>
                  </a:cxn>
                  <a:cxn ang="0">
                    <a:pos x="305" y="6"/>
                  </a:cxn>
                  <a:cxn ang="0">
                    <a:pos x="233" y="18"/>
                  </a:cxn>
                  <a:cxn ang="0">
                    <a:pos x="167" y="41"/>
                  </a:cxn>
                  <a:cxn ang="0">
                    <a:pos x="113" y="65"/>
                  </a:cxn>
                  <a:cxn ang="0">
                    <a:pos x="65" y="101"/>
                  </a:cxn>
                  <a:cxn ang="0">
                    <a:pos x="30" y="137"/>
                  </a:cxn>
                  <a:cxn ang="0">
                    <a:pos x="6" y="179"/>
                  </a:cxn>
                  <a:cxn ang="0">
                    <a:pos x="0" y="227"/>
                  </a:cxn>
                  <a:cxn ang="0">
                    <a:pos x="6" y="275"/>
                  </a:cxn>
                  <a:cxn ang="0">
                    <a:pos x="30" y="317"/>
                  </a:cxn>
                  <a:cxn ang="0">
                    <a:pos x="65" y="359"/>
                  </a:cxn>
                  <a:cxn ang="0">
                    <a:pos x="113" y="395"/>
                  </a:cxn>
                  <a:cxn ang="0">
                    <a:pos x="167" y="419"/>
                  </a:cxn>
                  <a:cxn ang="0">
                    <a:pos x="233" y="443"/>
                  </a:cxn>
                  <a:cxn ang="0">
                    <a:pos x="305" y="455"/>
                  </a:cxn>
                  <a:cxn ang="0">
                    <a:pos x="382" y="461"/>
                  </a:cxn>
                  <a:cxn ang="0">
                    <a:pos x="448" y="455"/>
                  </a:cxn>
                  <a:cxn ang="0">
                    <a:pos x="508" y="449"/>
                  </a:cxn>
                  <a:cxn ang="0">
                    <a:pos x="609" y="413"/>
                  </a:cxn>
                  <a:cxn ang="0">
                    <a:pos x="657" y="389"/>
                  </a:cxn>
                  <a:cxn ang="0">
                    <a:pos x="693" y="359"/>
                  </a:cxn>
                  <a:cxn ang="0">
                    <a:pos x="723" y="329"/>
                  </a:cxn>
                  <a:cxn ang="0">
                    <a:pos x="747" y="293"/>
                  </a:cxn>
                  <a:cxn ang="0">
                    <a:pos x="741" y="287"/>
                  </a:cxn>
                  <a:cxn ang="0">
                    <a:pos x="729" y="281"/>
                  </a:cxn>
                  <a:cxn ang="0">
                    <a:pos x="711" y="317"/>
                  </a:cxn>
                  <a:cxn ang="0">
                    <a:pos x="681" y="347"/>
                  </a:cxn>
                  <a:cxn ang="0">
                    <a:pos x="645" y="377"/>
                  </a:cxn>
                  <a:cxn ang="0">
                    <a:pos x="604" y="401"/>
                  </a:cxn>
                  <a:cxn ang="0">
                    <a:pos x="502" y="431"/>
                  </a:cxn>
                  <a:cxn ang="0">
                    <a:pos x="442" y="443"/>
                  </a:cxn>
                  <a:cxn ang="0">
                    <a:pos x="382" y="443"/>
                  </a:cxn>
                  <a:cxn ang="0">
                    <a:pos x="382" y="443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199" name="Freeform 15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8" y="18"/>
                  </a:cxn>
                  <a:cxn ang="0">
                    <a:pos x="96" y="30"/>
                  </a:cxn>
                  <a:cxn ang="0">
                    <a:pos x="96" y="24"/>
                  </a:cxn>
                  <a:cxn ang="0">
                    <a:pos x="96" y="18"/>
                  </a:cxn>
                  <a:cxn ang="0">
                    <a:pos x="48" y="1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200" name="Oval 16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93201" name="Group 17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93202" name="Oval 18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203" name="Oval 19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204" name="Oval 20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205" name="Oval 21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206" name="Oval 22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207" name="Oval 23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208" name="Oval 24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209" name="Oval 25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210" name="Freeform 26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78" y="12"/>
                  </a:cxn>
                  <a:cxn ang="0">
                    <a:pos x="150" y="18"/>
                  </a:cxn>
                  <a:cxn ang="0">
                    <a:pos x="215" y="36"/>
                  </a:cxn>
                  <a:cxn ang="0">
                    <a:pos x="275" y="60"/>
                  </a:cxn>
                  <a:cxn ang="0">
                    <a:pos x="329" y="84"/>
                  </a:cxn>
                  <a:cxn ang="0">
                    <a:pos x="377" y="114"/>
                  </a:cxn>
                  <a:cxn ang="0">
                    <a:pos x="419" y="150"/>
                  </a:cxn>
                  <a:cxn ang="0">
                    <a:pos x="448" y="186"/>
                  </a:cxn>
                  <a:cxn ang="0">
                    <a:pos x="448" y="162"/>
                  </a:cxn>
                  <a:cxn ang="0">
                    <a:pos x="413" y="126"/>
                  </a:cxn>
                  <a:cxn ang="0">
                    <a:pos x="371" y="96"/>
                  </a:cxn>
                  <a:cxn ang="0">
                    <a:pos x="323" y="66"/>
                  </a:cxn>
                  <a:cxn ang="0">
                    <a:pos x="269" y="48"/>
                  </a:cxn>
                  <a:cxn ang="0">
                    <a:pos x="144" y="12"/>
                  </a:cxn>
                  <a:cxn ang="0">
                    <a:pos x="78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6" y="6"/>
                  </a:cxn>
                  <a:cxn ang="0">
                    <a:pos x="6" y="6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211" name="Freeform 27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/>
                <a:ahLst/>
                <a:cxnLst>
                  <a:cxn ang="0">
                    <a:pos x="23" y="276"/>
                  </a:cxn>
                  <a:cxn ang="0">
                    <a:pos x="29" y="222"/>
                  </a:cxn>
                  <a:cxn ang="0">
                    <a:pos x="59" y="174"/>
                  </a:cxn>
                  <a:cxn ang="0">
                    <a:pos x="95" y="132"/>
                  </a:cxn>
                  <a:cxn ang="0">
                    <a:pos x="149" y="96"/>
                  </a:cxn>
                  <a:cxn ang="0">
                    <a:pos x="209" y="60"/>
                  </a:cxn>
                  <a:cxn ang="0">
                    <a:pos x="281" y="36"/>
                  </a:cxn>
                  <a:cxn ang="0">
                    <a:pos x="364" y="24"/>
                  </a:cxn>
                  <a:cxn ang="0">
                    <a:pos x="448" y="18"/>
                  </a:cxn>
                  <a:cxn ang="0">
                    <a:pos x="532" y="24"/>
                  </a:cxn>
                  <a:cxn ang="0">
                    <a:pos x="609" y="36"/>
                  </a:cxn>
                  <a:cxn ang="0">
                    <a:pos x="681" y="60"/>
                  </a:cxn>
                  <a:cxn ang="0">
                    <a:pos x="741" y="96"/>
                  </a:cxn>
                  <a:cxn ang="0">
                    <a:pos x="795" y="132"/>
                  </a:cxn>
                  <a:cxn ang="0">
                    <a:pos x="831" y="174"/>
                  </a:cxn>
                  <a:cxn ang="0">
                    <a:pos x="861" y="222"/>
                  </a:cxn>
                  <a:cxn ang="0">
                    <a:pos x="867" y="276"/>
                  </a:cxn>
                  <a:cxn ang="0">
                    <a:pos x="855" y="330"/>
                  </a:cxn>
                  <a:cxn ang="0">
                    <a:pos x="831" y="378"/>
                  </a:cxn>
                  <a:cxn ang="0">
                    <a:pos x="783" y="426"/>
                  </a:cxn>
                  <a:cxn ang="0">
                    <a:pos x="723" y="462"/>
                  </a:cxn>
                  <a:cxn ang="0">
                    <a:pos x="765" y="462"/>
                  </a:cxn>
                  <a:cxn ang="0">
                    <a:pos x="819" y="426"/>
                  </a:cxn>
                  <a:cxn ang="0">
                    <a:pos x="855" y="378"/>
                  </a:cxn>
                  <a:cxn ang="0">
                    <a:pos x="884" y="330"/>
                  </a:cxn>
                  <a:cxn ang="0">
                    <a:pos x="890" y="276"/>
                  </a:cxn>
                  <a:cxn ang="0">
                    <a:pos x="884" y="222"/>
                  </a:cxn>
                  <a:cxn ang="0">
                    <a:pos x="855" y="168"/>
                  </a:cxn>
                  <a:cxn ang="0">
                    <a:pos x="813" y="120"/>
                  </a:cxn>
                  <a:cxn ang="0">
                    <a:pos x="759" y="84"/>
                  </a:cxn>
                  <a:cxn ang="0">
                    <a:pos x="693" y="48"/>
                  </a:cxn>
                  <a:cxn ang="0">
                    <a:pos x="621" y="24"/>
                  </a:cxn>
                  <a:cxn ang="0">
                    <a:pos x="538" y="6"/>
                  </a:cxn>
                  <a:cxn ang="0">
                    <a:pos x="448" y="0"/>
                  </a:cxn>
                  <a:cxn ang="0">
                    <a:pos x="358" y="6"/>
                  </a:cxn>
                  <a:cxn ang="0">
                    <a:pos x="275" y="24"/>
                  </a:cxn>
                  <a:cxn ang="0">
                    <a:pos x="197" y="48"/>
                  </a:cxn>
                  <a:cxn ang="0">
                    <a:pos x="131" y="84"/>
                  </a:cxn>
                  <a:cxn ang="0">
                    <a:pos x="77" y="120"/>
                  </a:cxn>
                  <a:cxn ang="0">
                    <a:pos x="35" y="168"/>
                  </a:cxn>
                  <a:cxn ang="0">
                    <a:pos x="12" y="222"/>
                  </a:cxn>
                  <a:cxn ang="0">
                    <a:pos x="0" y="276"/>
                  </a:cxn>
                  <a:cxn ang="0">
                    <a:pos x="6" y="330"/>
                  </a:cxn>
                  <a:cxn ang="0">
                    <a:pos x="35" y="378"/>
                  </a:cxn>
                  <a:cxn ang="0">
                    <a:pos x="71" y="426"/>
                  </a:cxn>
                  <a:cxn ang="0">
                    <a:pos x="125" y="462"/>
                  </a:cxn>
                  <a:cxn ang="0">
                    <a:pos x="167" y="462"/>
                  </a:cxn>
                  <a:cxn ang="0">
                    <a:pos x="107" y="426"/>
                  </a:cxn>
                  <a:cxn ang="0">
                    <a:pos x="59" y="378"/>
                  </a:cxn>
                  <a:cxn ang="0">
                    <a:pos x="35" y="330"/>
                  </a:cxn>
                  <a:cxn ang="0">
                    <a:pos x="23" y="276"/>
                  </a:cxn>
                  <a:cxn ang="0">
                    <a:pos x="23" y="276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212" name="Freeform 28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/>
                <a:ahLst/>
                <a:cxnLst>
                  <a:cxn ang="0">
                    <a:pos x="18" y="300"/>
                  </a:cxn>
                  <a:cxn ang="0">
                    <a:pos x="24" y="246"/>
                  </a:cxn>
                  <a:cxn ang="0">
                    <a:pos x="48" y="198"/>
                  </a:cxn>
                  <a:cxn ang="0">
                    <a:pos x="83" y="150"/>
                  </a:cxn>
                  <a:cxn ang="0">
                    <a:pos x="131" y="108"/>
                  </a:cxn>
                  <a:cxn ang="0">
                    <a:pos x="185" y="72"/>
                  </a:cxn>
                  <a:cxn ang="0">
                    <a:pos x="251" y="42"/>
                  </a:cxn>
                  <a:cxn ang="0">
                    <a:pos x="329" y="24"/>
                  </a:cxn>
                  <a:cxn ang="0">
                    <a:pos x="406" y="6"/>
                  </a:cxn>
                  <a:cxn ang="0">
                    <a:pos x="406" y="0"/>
                  </a:cxn>
                  <a:cxn ang="0">
                    <a:pos x="323" y="12"/>
                  </a:cxn>
                  <a:cxn ang="0">
                    <a:pos x="245" y="36"/>
                  </a:cxn>
                  <a:cxn ang="0">
                    <a:pos x="179" y="66"/>
                  </a:cxn>
                  <a:cxn ang="0">
                    <a:pos x="119" y="102"/>
                  </a:cxn>
                  <a:cxn ang="0">
                    <a:pos x="72" y="144"/>
                  </a:cxn>
                  <a:cxn ang="0">
                    <a:pos x="30" y="192"/>
                  </a:cxn>
                  <a:cxn ang="0">
                    <a:pos x="6" y="246"/>
                  </a:cxn>
                  <a:cxn ang="0">
                    <a:pos x="0" y="300"/>
                  </a:cxn>
                  <a:cxn ang="0">
                    <a:pos x="6" y="348"/>
                  </a:cxn>
                  <a:cxn ang="0">
                    <a:pos x="30" y="396"/>
                  </a:cxn>
                  <a:cxn ang="0">
                    <a:pos x="66" y="444"/>
                  </a:cxn>
                  <a:cxn ang="0">
                    <a:pos x="107" y="486"/>
                  </a:cxn>
                  <a:cxn ang="0">
                    <a:pos x="131" y="486"/>
                  </a:cxn>
                  <a:cxn ang="0">
                    <a:pos x="83" y="450"/>
                  </a:cxn>
                  <a:cxn ang="0">
                    <a:pos x="48" y="402"/>
                  </a:cxn>
                  <a:cxn ang="0">
                    <a:pos x="24" y="354"/>
                  </a:cxn>
                  <a:cxn ang="0">
                    <a:pos x="18" y="300"/>
                  </a:cxn>
                  <a:cxn ang="0">
                    <a:pos x="18" y="300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213" name="Freeform 29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/>
                <a:ahLst/>
                <a:cxnLst>
                  <a:cxn ang="0">
                    <a:pos x="89" y="84"/>
                  </a:cxn>
                  <a:cxn ang="0">
                    <a:pos x="83" y="132"/>
                  </a:cxn>
                  <a:cxn ang="0">
                    <a:pos x="65" y="174"/>
                  </a:cxn>
                  <a:cxn ang="0">
                    <a:pos x="36" y="216"/>
                  </a:cxn>
                  <a:cxn ang="0">
                    <a:pos x="0" y="252"/>
                  </a:cxn>
                  <a:cxn ang="0">
                    <a:pos x="18" y="252"/>
                  </a:cxn>
                  <a:cxn ang="0">
                    <a:pos x="53" y="216"/>
                  </a:cxn>
                  <a:cxn ang="0">
                    <a:pos x="83" y="174"/>
                  </a:cxn>
                  <a:cxn ang="0">
                    <a:pos x="101" y="132"/>
                  </a:cxn>
                  <a:cxn ang="0">
                    <a:pos x="107" y="84"/>
                  </a:cxn>
                  <a:cxn ang="0">
                    <a:pos x="101" y="42"/>
                  </a:cxn>
                  <a:cxn ang="0">
                    <a:pos x="89" y="0"/>
                  </a:cxn>
                  <a:cxn ang="0">
                    <a:pos x="65" y="0"/>
                  </a:cxn>
                  <a:cxn ang="0">
                    <a:pos x="83" y="42"/>
                  </a:cxn>
                  <a:cxn ang="0">
                    <a:pos x="89" y="84"/>
                  </a:cxn>
                  <a:cxn ang="0">
                    <a:pos x="89" y="84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214" name="Freeform 30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/>
                <a:ahLst/>
                <a:cxnLst>
                  <a:cxn ang="0">
                    <a:pos x="518" y="18"/>
                  </a:cxn>
                  <a:cxn ang="0">
                    <a:pos x="597" y="24"/>
                  </a:cxn>
                  <a:cxn ang="0">
                    <a:pos x="682" y="30"/>
                  </a:cxn>
                  <a:cxn ang="0">
                    <a:pos x="755" y="42"/>
                  </a:cxn>
                  <a:cxn ang="0">
                    <a:pos x="828" y="60"/>
                  </a:cxn>
                  <a:cxn ang="0">
                    <a:pos x="835" y="42"/>
                  </a:cxn>
                  <a:cxn ang="0">
                    <a:pos x="761" y="24"/>
                  </a:cxn>
                  <a:cxn ang="0">
                    <a:pos x="688" y="12"/>
                  </a:cxn>
                  <a:cxn ang="0">
                    <a:pos x="603" y="6"/>
                  </a:cxn>
                  <a:cxn ang="0">
                    <a:pos x="518" y="0"/>
                  </a:cxn>
                  <a:cxn ang="0">
                    <a:pos x="372" y="12"/>
                  </a:cxn>
                  <a:cxn ang="0">
                    <a:pos x="232" y="36"/>
                  </a:cxn>
                  <a:cxn ang="0">
                    <a:pos x="110" y="78"/>
                  </a:cxn>
                  <a:cxn ang="0">
                    <a:pos x="0" y="132"/>
                  </a:cxn>
                  <a:cxn ang="0">
                    <a:pos x="19" y="150"/>
                  </a:cxn>
                  <a:cxn ang="0">
                    <a:pos x="122" y="96"/>
                  </a:cxn>
                  <a:cxn ang="0">
                    <a:pos x="244" y="54"/>
                  </a:cxn>
                  <a:cxn ang="0">
                    <a:pos x="378" y="30"/>
                  </a:cxn>
                  <a:cxn ang="0">
                    <a:pos x="518" y="18"/>
                  </a:cxn>
                  <a:cxn ang="0">
                    <a:pos x="518" y="18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215" name="Freeform 31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/>
                <a:ahLst/>
                <a:cxnLst>
                  <a:cxn ang="0">
                    <a:pos x="31" y="263"/>
                  </a:cxn>
                  <a:cxn ang="0">
                    <a:pos x="43" y="191"/>
                  </a:cxn>
                  <a:cxn ang="0">
                    <a:pos x="67" y="131"/>
                  </a:cxn>
                  <a:cxn ang="0">
                    <a:pos x="116" y="72"/>
                  </a:cxn>
                  <a:cxn ang="0">
                    <a:pos x="171" y="18"/>
                  </a:cxn>
                  <a:cxn ang="0">
                    <a:pos x="153" y="0"/>
                  </a:cxn>
                  <a:cxn ang="0">
                    <a:pos x="86" y="60"/>
                  </a:cxn>
                  <a:cxn ang="0">
                    <a:pos x="43" y="120"/>
                  </a:cxn>
                  <a:cxn ang="0">
                    <a:pos x="13" y="191"/>
                  </a:cxn>
                  <a:cxn ang="0">
                    <a:pos x="0" y="263"/>
                  </a:cxn>
                  <a:cxn ang="0">
                    <a:pos x="6" y="317"/>
                  </a:cxn>
                  <a:cxn ang="0">
                    <a:pos x="25" y="365"/>
                  </a:cxn>
                  <a:cxn ang="0">
                    <a:pos x="49" y="413"/>
                  </a:cxn>
                  <a:cxn ang="0">
                    <a:pos x="86" y="461"/>
                  </a:cxn>
                  <a:cxn ang="0">
                    <a:pos x="122" y="461"/>
                  </a:cxn>
                  <a:cxn ang="0">
                    <a:pos x="86" y="413"/>
                  </a:cxn>
                  <a:cxn ang="0">
                    <a:pos x="55" y="365"/>
                  </a:cxn>
                  <a:cxn ang="0">
                    <a:pos x="37" y="317"/>
                  </a:cxn>
                  <a:cxn ang="0">
                    <a:pos x="31" y="263"/>
                  </a:cxn>
                  <a:cxn ang="0">
                    <a:pos x="31" y="263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216" name="Freeform 32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/>
                <a:ahLst/>
                <a:cxnLst>
                  <a:cxn ang="0">
                    <a:pos x="360" y="365"/>
                  </a:cxn>
                  <a:cxn ang="0">
                    <a:pos x="353" y="305"/>
                  </a:cxn>
                  <a:cxn ang="0">
                    <a:pos x="335" y="251"/>
                  </a:cxn>
                  <a:cxn ang="0">
                    <a:pos x="305" y="204"/>
                  </a:cxn>
                  <a:cxn ang="0">
                    <a:pos x="262" y="156"/>
                  </a:cxn>
                  <a:cxn ang="0">
                    <a:pos x="213" y="108"/>
                  </a:cxn>
                  <a:cxn ang="0">
                    <a:pos x="159" y="66"/>
                  </a:cxn>
                  <a:cxn ang="0">
                    <a:pos x="92" y="30"/>
                  </a:cxn>
                  <a:cxn ang="0">
                    <a:pos x="19" y="0"/>
                  </a:cxn>
                  <a:cxn ang="0">
                    <a:pos x="0" y="12"/>
                  </a:cxn>
                  <a:cxn ang="0">
                    <a:pos x="67" y="42"/>
                  </a:cxn>
                  <a:cxn ang="0">
                    <a:pos x="134" y="78"/>
                  </a:cxn>
                  <a:cxn ang="0">
                    <a:pos x="189" y="114"/>
                  </a:cxn>
                  <a:cxn ang="0">
                    <a:pos x="238" y="162"/>
                  </a:cxn>
                  <a:cxn ang="0">
                    <a:pos x="274" y="210"/>
                  </a:cxn>
                  <a:cxn ang="0">
                    <a:pos x="299" y="257"/>
                  </a:cxn>
                  <a:cxn ang="0">
                    <a:pos x="317" y="311"/>
                  </a:cxn>
                  <a:cxn ang="0">
                    <a:pos x="323" y="365"/>
                  </a:cxn>
                  <a:cxn ang="0">
                    <a:pos x="317" y="419"/>
                  </a:cxn>
                  <a:cxn ang="0">
                    <a:pos x="299" y="467"/>
                  </a:cxn>
                  <a:cxn ang="0">
                    <a:pos x="274" y="515"/>
                  </a:cxn>
                  <a:cxn ang="0">
                    <a:pos x="238" y="563"/>
                  </a:cxn>
                  <a:cxn ang="0">
                    <a:pos x="268" y="563"/>
                  </a:cxn>
                  <a:cxn ang="0">
                    <a:pos x="311" y="515"/>
                  </a:cxn>
                  <a:cxn ang="0">
                    <a:pos x="335" y="467"/>
                  </a:cxn>
                  <a:cxn ang="0">
                    <a:pos x="353" y="419"/>
                  </a:cxn>
                  <a:cxn ang="0">
                    <a:pos x="360" y="365"/>
                  </a:cxn>
                  <a:cxn ang="0">
                    <a:pos x="360" y="36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217" name="Freeform 33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/>
                <a:ahLst/>
                <a:cxnLst>
                  <a:cxn ang="0">
                    <a:pos x="1053" y="425"/>
                  </a:cxn>
                  <a:cxn ang="0">
                    <a:pos x="1078" y="419"/>
                  </a:cxn>
                  <a:cxn ang="0">
                    <a:pos x="1066" y="377"/>
                  </a:cxn>
                  <a:cxn ang="0">
                    <a:pos x="1047" y="336"/>
                  </a:cxn>
                  <a:cxn ang="0">
                    <a:pos x="986" y="252"/>
                  </a:cxn>
                  <a:cxn ang="0">
                    <a:pos x="907" y="180"/>
                  </a:cxn>
                  <a:cxn ang="0">
                    <a:pos x="810" y="120"/>
                  </a:cxn>
                  <a:cxn ang="0">
                    <a:pos x="694" y="72"/>
                  </a:cxn>
                  <a:cxn ang="0">
                    <a:pos x="560" y="30"/>
                  </a:cxn>
                  <a:cxn ang="0">
                    <a:pos x="420" y="6"/>
                  </a:cxn>
                  <a:cxn ang="0">
                    <a:pos x="268" y="0"/>
                  </a:cxn>
                  <a:cxn ang="0">
                    <a:pos x="134" y="6"/>
                  </a:cxn>
                  <a:cxn ang="0">
                    <a:pos x="0" y="24"/>
                  </a:cxn>
                  <a:cxn ang="0">
                    <a:pos x="12" y="36"/>
                  </a:cxn>
                  <a:cxn ang="0">
                    <a:pos x="134" y="18"/>
                  </a:cxn>
                  <a:cxn ang="0">
                    <a:pos x="268" y="12"/>
                  </a:cxn>
                  <a:cxn ang="0">
                    <a:pos x="420" y="18"/>
                  </a:cxn>
                  <a:cxn ang="0">
                    <a:pos x="554" y="42"/>
                  </a:cxn>
                  <a:cxn ang="0">
                    <a:pos x="682" y="84"/>
                  </a:cxn>
                  <a:cxn ang="0">
                    <a:pos x="798" y="132"/>
                  </a:cxn>
                  <a:cxn ang="0">
                    <a:pos x="895" y="192"/>
                  </a:cxn>
                  <a:cxn ang="0">
                    <a:pos x="968" y="264"/>
                  </a:cxn>
                  <a:cxn ang="0">
                    <a:pos x="999" y="300"/>
                  </a:cxn>
                  <a:cxn ang="0">
                    <a:pos x="1023" y="342"/>
                  </a:cxn>
                  <a:cxn ang="0">
                    <a:pos x="1041" y="383"/>
                  </a:cxn>
                  <a:cxn ang="0">
                    <a:pos x="1053" y="425"/>
                  </a:cxn>
                  <a:cxn ang="0">
                    <a:pos x="1053" y="425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218" name="Freeform 34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/>
                <a:ahLst/>
                <a:cxnLst>
                  <a:cxn ang="0">
                    <a:pos x="0" y="234"/>
                  </a:cxn>
                  <a:cxn ang="0">
                    <a:pos x="25" y="234"/>
                  </a:cxn>
                  <a:cxn ang="0">
                    <a:pos x="55" y="186"/>
                  </a:cxn>
                  <a:cxn ang="0">
                    <a:pos x="80" y="138"/>
                  </a:cxn>
                  <a:cxn ang="0">
                    <a:pos x="92" y="90"/>
                  </a:cxn>
                  <a:cxn ang="0">
                    <a:pos x="98" y="36"/>
                  </a:cxn>
                  <a:cxn ang="0">
                    <a:pos x="98" y="0"/>
                  </a:cxn>
                  <a:cxn ang="0">
                    <a:pos x="74" y="0"/>
                  </a:cxn>
                  <a:cxn ang="0">
                    <a:pos x="74" y="36"/>
                  </a:cxn>
                  <a:cxn ang="0">
                    <a:pos x="67" y="90"/>
                  </a:cxn>
                  <a:cxn ang="0">
                    <a:pos x="55" y="138"/>
                  </a:cxn>
                  <a:cxn ang="0">
                    <a:pos x="31" y="186"/>
                  </a:cxn>
                  <a:cxn ang="0">
                    <a:pos x="0" y="234"/>
                  </a:cxn>
                  <a:cxn ang="0">
                    <a:pos x="0" y="234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219" name="Freeform 35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/>
                <a:ahLst/>
                <a:cxnLst>
                  <a:cxn ang="0">
                    <a:pos x="18" y="443"/>
                  </a:cxn>
                  <a:cxn ang="0">
                    <a:pos x="24" y="371"/>
                  </a:cxn>
                  <a:cxn ang="0">
                    <a:pos x="55" y="305"/>
                  </a:cxn>
                  <a:cxn ang="0">
                    <a:pos x="91" y="246"/>
                  </a:cxn>
                  <a:cxn ang="0">
                    <a:pos x="146" y="186"/>
                  </a:cxn>
                  <a:cxn ang="0">
                    <a:pos x="213" y="132"/>
                  </a:cxn>
                  <a:cxn ang="0">
                    <a:pos x="292" y="84"/>
                  </a:cxn>
                  <a:cxn ang="0">
                    <a:pos x="384" y="48"/>
                  </a:cxn>
                  <a:cxn ang="0">
                    <a:pos x="481" y="12"/>
                  </a:cxn>
                  <a:cxn ang="0">
                    <a:pos x="457" y="0"/>
                  </a:cxn>
                  <a:cxn ang="0">
                    <a:pos x="359" y="36"/>
                  </a:cxn>
                  <a:cxn ang="0">
                    <a:pos x="274" y="78"/>
                  </a:cxn>
                  <a:cxn ang="0">
                    <a:pos x="195" y="126"/>
                  </a:cxn>
                  <a:cxn ang="0">
                    <a:pos x="128" y="180"/>
                  </a:cxn>
                  <a:cxn ang="0">
                    <a:pos x="73" y="240"/>
                  </a:cxn>
                  <a:cxn ang="0">
                    <a:pos x="37" y="305"/>
                  </a:cxn>
                  <a:cxn ang="0">
                    <a:pos x="6" y="371"/>
                  </a:cxn>
                  <a:cxn ang="0">
                    <a:pos x="0" y="443"/>
                  </a:cxn>
                  <a:cxn ang="0">
                    <a:pos x="6" y="497"/>
                  </a:cxn>
                  <a:cxn ang="0">
                    <a:pos x="18" y="545"/>
                  </a:cxn>
                  <a:cxn ang="0">
                    <a:pos x="43" y="593"/>
                  </a:cxn>
                  <a:cxn ang="0">
                    <a:pos x="73" y="641"/>
                  </a:cxn>
                  <a:cxn ang="0">
                    <a:pos x="97" y="641"/>
                  </a:cxn>
                  <a:cxn ang="0">
                    <a:pos x="67" y="593"/>
                  </a:cxn>
                  <a:cxn ang="0">
                    <a:pos x="43" y="545"/>
                  </a:cxn>
                  <a:cxn ang="0">
                    <a:pos x="24" y="497"/>
                  </a:cxn>
                  <a:cxn ang="0">
                    <a:pos x="18" y="443"/>
                  </a:cxn>
                  <a:cxn ang="0">
                    <a:pos x="18" y="443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93220" name="Group 36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93221" name="Freeform 37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/>
                <a:ahLst/>
                <a:cxnLst>
                  <a:cxn ang="0">
                    <a:pos x="484" y="6"/>
                  </a:cxn>
                  <a:cxn ang="0">
                    <a:pos x="263" y="60"/>
                  </a:cxn>
                  <a:cxn ang="0">
                    <a:pos x="101" y="162"/>
                  </a:cxn>
                  <a:cxn ang="0">
                    <a:pos x="12" y="294"/>
                  </a:cxn>
                  <a:cxn ang="0">
                    <a:pos x="0" y="366"/>
                  </a:cxn>
                  <a:cxn ang="0">
                    <a:pos x="12" y="437"/>
                  </a:cxn>
                  <a:cxn ang="0">
                    <a:pos x="101" y="569"/>
                  </a:cxn>
                  <a:cxn ang="0">
                    <a:pos x="263" y="671"/>
                  </a:cxn>
                  <a:cxn ang="0">
                    <a:pos x="484" y="725"/>
                  </a:cxn>
                  <a:cxn ang="0">
                    <a:pos x="723" y="725"/>
                  </a:cxn>
                  <a:cxn ang="0">
                    <a:pos x="938" y="671"/>
                  </a:cxn>
                  <a:cxn ang="0">
                    <a:pos x="1100" y="569"/>
                  </a:cxn>
                  <a:cxn ang="0">
                    <a:pos x="1189" y="437"/>
                  </a:cxn>
                  <a:cxn ang="0">
                    <a:pos x="1201" y="366"/>
                  </a:cxn>
                  <a:cxn ang="0">
                    <a:pos x="1189" y="294"/>
                  </a:cxn>
                  <a:cxn ang="0">
                    <a:pos x="1100" y="162"/>
                  </a:cxn>
                  <a:cxn ang="0">
                    <a:pos x="938" y="60"/>
                  </a:cxn>
                  <a:cxn ang="0">
                    <a:pos x="723" y="6"/>
                  </a:cxn>
                  <a:cxn ang="0">
                    <a:pos x="604" y="0"/>
                  </a:cxn>
                  <a:cxn ang="0">
                    <a:pos x="490" y="701"/>
                  </a:cxn>
                  <a:cxn ang="0">
                    <a:pos x="287" y="647"/>
                  </a:cxn>
                  <a:cxn ang="0">
                    <a:pos x="131" y="557"/>
                  </a:cxn>
                  <a:cxn ang="0">
                    <a:pos x="48" y="437"/>
                  </a:cxn>
                  <a:cxn ang="0">
                    <a:pos x="36" y="366"/>
                  </a:cxn>
                  <a:cxn ang="0">
                    <a:pos x="48" y="300"/>
                  </a:cxn>
                  <a:cxn ang="0">
                    <a:pos x="131" y="174"/>
                  </a:cxn>
                  <a:cxn ang="0">
                    <a:pos x="287" y="84"/>
                  </a:cxn>
                  <a:cxn ang="0">
                    <a:pos x="490" y="30"/>
                  </a:cxn>
                  <a:cxn ang="0">
                    <a:pos x="717" y="30"/>
                  </a:cxn>
                  <a:cxn ang="0">
                    <a:pos x="920" y="84"/>
                  </a:cxn>
                  <a:cxn ang="0">
                    <a:pos x="1070" y="174"/>
                  </a:cxn>
                  <a:cxn ang="0">
                    <a:pos x="1153" y="300"/>
                  </a:cxn>
                  <a:cxn ang="0">
                    <a:pos x="1153" y="437"/>
                  </a:cxn>
                  <a:cxn ang="0">
                    <a:pos x="1070" y="557"/>
                  </a:cxn>
                  <a:cxn ang="0">
                    <a:pos x="920" y="647"/>
                  </a:cxn>
                  <a:cxn ang="0">
                    <a:pos x="717" y="701"/>
                  </a:cxn>
                  <a:cxn ang="0">
                    <a:pos x="604" y="707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222" name="Freeform 38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/>
                <a:ahLst/>
                <a:cxnLst>
                  <a:cxn ang="0">
                    <a:pos x="24" y="402"/>
                  </a:cxn>
                  <a:cxn ang="0">
                    <a:pos x="36" y="330"/>
                  </a:cxn>
                  <a:cxn ang="0">
                    <a:pos x="66" y="264"/>
                  </a:cxn>
                  <a:cxn ang="0">
                    <a:pos x="108" y="204"/>
                  </a:cxn>
                  <a:cxn ang="0">
                    <a:pos x="173" y="150"/>
                  </a:cxn>
                  <a:cxn ang="0">
                    <a:pos x="251" y="102"/>
                  </a:cxn>
                  <a:cxn ang="0">
                    <a:pos x="335" y="60"/>
                  </a:cxn>
                  <a:cxn ang="0">
                    <a:pos x="436" y="30"/>
                  </a:cxn>
                  <a:cxn ang="0">
                    <a:pos x="544" y="12"/>
                  </a:cxn>
                  <a:cxn ang="0">
                    <a:pos x="544" y="0"/>
                  </a:cxn>
                  <a:cxn ang="0">
                    <a:pos x="430" y="18"/>
                  </a:cxn>
                  <a:cxn ang="0">
                    <a:pos x="329" y="48"/>
                  </a:cxn>
                  <a:cxn ang="0">
                    <a:pos x="233" y="90"/>
                  </a:cxn>
                  <a:cxn ang="0">
                    <a:pos x="155" y="138"/>
                  </a:cxn>
                  <a:cxn ang="0">
                    <a:pos x="90" y="198"/>
                  </a:cxn>
                  <a:cxn ang="0">
                    <a:pos x="42" y="258"/>
                  </a:cxn>
                  <a:cxn ang="0">
                    <a:pos x="12" y="330"/>
                  </a:cxn>
                  <a:cxn ang="0">
                    <a:pos x="0" y="402"/>
                  </a:cxn>
                  <a:cxn ang="0">
                    <a:pos x="6" y="455"/>
                  </a:cxn>
                  <a:cxn ang="0">
                    <a:pos x="18" y="503"/>
                  </a:cxn>
                  <a:cxn ang="0">
                    <a:pos x="42" y="545"/>
                  </a:cxn>
                  <a:cxn ang="0">
                    <a:pos x="78" y="593"/>
                  </a:cxn>
                  <a:cxn ang="0">
                    <a:pos x="114" y="635"/>
                  </a:cxn>
                  <a:cxn ang="0">
                    <a:pos x="161" y="671"/>
                  </a:cxn>
                  <a:cxn ang="0">
                    <a:pos x="221" y="707"/>
                  </a:cxn>
                  <a:cxn ang="0">
                    <a:pos x="281" y="737"/>
                  </a:cxn>
                  <a:cxn ang="0">
                    <a:pos x="323" y="737"/>
                  </a:cxn>
                  <a:cxn ang="0">
                    <a:pos x="257" y="707"/>
                  </a:cxn>
                  <a:cxn ang="0">
                    <a:pos x="203" y="671"/>
                  </a:cxn>
                  <a:cxn ang="0">
                    <a:pos x="149" y="635"/>
                  </a:cxn>
                  <a:cxn ang="0">
                    <a:pos x="108" y="593"/>
                  </a:cxn>
                  <a:cxn ang="0">
                    <a:pos x="72" y="551"/>
                  </a:cxn>
                  <a:cxn ang="0">
                    <a:pos x="48" y="503"/>
                  </a:cxn>
                  <a:cxn ang="0">
                    <a:pos x="30" y="455"/>
                  </a:cxn>
                  <a:cxn ang="0">
                    <a:pos x="24" y="402"/>
                  </a:cxn>
                  <a:cxn ang="0">
                    <a:pos x="24" y="402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223" name="Freeform 39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13" y="18"/>
                  </a:cxn>
                  <a:cxn ang="0">
                    <a:pos x="203" y="30"/>
                  </a:cxn>
                  <a:cxn ang="0">
                    <a:pos x="292" y="48"/>
                  </a:cxn>
                  <a:cxn ang="0">
                    <a:pos x="376" y="78"/>
                  </a:cxn>
                  <a:cxn ang="0">
                    <a:pos x="448" y="114"/>
                  </a:cxn>
                  <a:cxn ang="0">
                    <a:pos x="514" y="156"/>
                  </a:cxn>
                  <a:cxn ang="0">
                    <a:pos x="567" y="198"/>
                  </a:cxn>
                  <a:cxn ang="0">
                    <a:pos x="609" y="252"/>
                  </a:cxn>
                  <a:cxn ang="0">
                    <a:pos x="609" y="216"/>
                  </a:cxn>
                  <a:cxn ang="0">
                    <a:pos x="561" y="168"/>
                  </a:cxn>
                  <a:cxn ang="0">
                    <a:pos x="502" y="126"/>
                  </a:cxn>
                  <a:cxn ang="0">
                    <a:pos x="436" y="90"/>
                  </a:cxn>
                  <a:cxn ang="0">
                    <a:pos x="364" y="60"/>
                  </a:cxn>
                  <a:cxn ang="0">
                    <a:pos x="286" y="36"/>
                  </a:cxn>
                  <a:cxn ang="0">
                    <a:pos x="197" y="18"/>
                  </a:cxn>
                  <a:cxn ang="0">
                    <a:pos x="107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224" name="Freeform 40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36" y="30"/>
                  </a:cxn>
                  <a:cxn ang="0">
                    <a:pos x="0" y="54"/>
                  </a:cxn>
                  <a:cxn ang="0">
                    <a:pos x="36" y="54"/>
                  </a:cxn>
                  <a:cxn ang="0">
                    <a:pos x="54" y="42"/>
                  </a:cxn>
                  <a:cxn ang="0">
                    <a:pos x="72" y="24"/>
                  </a:cxn>
                  <a:cxn ang="0">
                    <a:pos x="72" y="24"/>
                  </a:cxn>
                  <a:cxn ang="0">
                    <a:pos x="72" y="0"/>
                  </a:cxn>
                  <a:cxn ang="0">
                    <a:pos x="72" y="0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225" name="Freeform 41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/>
                <a:ahLst/>
                <a:cxnLst>
                  <a:cxn ang="0">
                    <a:pos x="299" y="90"/>
                  </a:cxn>
                  <a:cxn ang="0">
                    <a:pos x="221" y="90"/>
                  </a:cxn>
                  <a:cxn ang="0">
                    <a:pos x="143" y="78"/>
                  </a:cxn>
                  <a:cxn ang="0">
                    <a:pos x="0" y="48"/>
                  </a:cxn>
                  <a:cxn ang="0">
                    <a:pos x="0" y="66"/>
                  </a:cxn>
                  <a:cxn ang="0">
                    <a:pos x="143" y="96"/>
                  </a:cxn>
                  <a:cxn ang="0">
                    <a:pos x="221" y="108"/>
                  </a:cxn>
                  <a:cxn ang="0">
                    <a:pos x="299" y="108"/>
                  </a:cxn>
                  <a:cxn ang="0">
                    <a:pos x="412" y="102"/>
                  </a:cxn>
                  <a:cxn ang="0">
                    <a:pos x="520" y="84"/>
                  </a:cxn>
                  <a:cxn ang="0">
                    <a:pos x="615" y="60"/>
                  </a:cxn>
                  <a:cxn ang="0">
                    <a:pos x="705" y="24"/>
                  </a:cxn>
                  <a:cxn ang="0">
                    <a:pos x="705" y="0"/>
                  </a:cxn>
                  <a:cxn ang="0">
                    <a:pos x="615" y="42"/>
                  </a:cxn>
                  <a:cxn ang="0">
                    <a:pos x="520" y="66"/>
                  </a:cxn>
                  <a:cxn ang="0">
                    <a:pos x="412" y="84"/>
                  </a:cxn>
                  <a:cxn ang="0">
                    <a:pos x="299" y="90"/>
                  </a:cxn>
                  <a:cxn ang="0">
                    <a:pos x="299" y="90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226" name="Freeform 42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/>
                <a:ahLst/>
                <a:cxnLst>
                  <a:cxn ang="0">
                    <a:pos x="119" y="114"/>
                  </a:cxn>
                  <a:cxn ang="0">
                    <a:pos x="113" y="173"/>
                  </a:cxn>
                  <a:cxn ang="0">
                    <a:pos x="89" y="239"/>
                  </a:cxn>
                  <a:cxn ang="0">
                    <a:pos x="47" y="293"/>
                  </a:cxn>
                  <a:cxn ang="0">
                    <a:pos x="0" y="341"/>
                  </a:cxn>
                  <a:cxn ang="0">
                    <a:pos x="29" y="341"/>
                  </a:cxn>
                  <a:cxn ang="0">
                    <a:pos x="77" y="287"/>
                  </a:cxn>
                  <a:cxn ang="0">
                    <a:pos x="113" y="233"/>
                  </a:cxn>
                  <a:cxn ang="0">
                    <a:pos x="137" y="173"/>
                  </a:cxn>
                  <a:cxn ang="0">
                    <a:pos x="143" y="114"/>
                  </a:cxn>
                  <a:cxn ang="0">
                    <a:pos x="137" y="60"/>
                  </a:cxn>
                  <a:cxn ang="0">
                    <a:pos x="119" y="0"/>
                  </a:cxn>
                  <a:cxn ang="0">
                    <a:pos x="89" y="0"/>
                  </a:cxn>
                  <a:cxn ang="0">
                    <a:pos x="113" y="60"/>
                  </a:cxn>
                  <a:cxn ang="0">
                    <a:pos x="119" y="114"/>
                  </a:cxn>
                  <a:cxn ang="0">
                    <a:pos x="119" y="114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227" name="Freeform 43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/>
                <a:ahLst/>
                <a:cxnLst>
                  <a:cxn ang="0">
                    <a:pos x="59" y="90"/>
                  </a:cxn>
                  <a:cxn ang="0">
                    <a:pos x="83" y="84"/>
                  </a:cxn>
                  <a:cxn ang="0">
                    <a:pos x="71" y="60"/>
                  </a:cxn>
                  <a:cxn ang="0">
                    <a:pos x="53" y="42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35" y="48"/>
                  </a:cxn>
                  <a:cxn ang="0">
                    <a:pos x="59" y="90"/>
                  </a:cxn>
                  <a:cxn ang="0">
                    <a:pos x="59" y="90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228" name="Freeform 44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/>
                <a:ahLst/>
                <a:cxnLst>
                  <a:cxn ang="0">
                    <a:pos x="693" y="216"/>
                  </a:cxn>
                  <a:cxn ang="0">
                    <a:pos x="687" y="257"/>
                  </a:cxn>
                  <a:cxn ang="0">
                    <a:pos x="669" y="293"/>
                  </a:cxn>
                  <a:cxn ang="0">
                    <a:pos x="633" y="329"/>
                  </a:cxn>
                  <a:cxn ang="0">
                    <a:pos x="598" y="359"/>
                  </a:cxn>
                  <a:cxn ang="0">
                    <a:pos x="544" y="383"/>
                  </a:cxn>
                  <a:cxn ang="0">
                    <a:pos x="490" y="401"/>
                  </a:cxn>
                  <a:cxn ang="0">
                    <a:pos x="424" y="413"/>
                  </a:cxn>
                  <a:cxn ang="0">
                    <a:pos x="359" y="419"/>
                  </a:cxn>
                  <a:cxn ang="0">
                    <a:pos x="293" y="413"/>
                  </a:cxn>
                  <a:cxn ang="0">
                    <a:pos x="227" y="401"/>
                  </a:cxn>
                  <a:cxn ang="0">
                    <a:pos x="173" y="383"/>
                  </a:cxn>
                  <a:cxn ang="0">
                    <a:pos x="119" y="359"/>
                  </a:cxn>
                  <a:cxn ang="0">
                    <a:pos x="84" y="329"/>
                  </a:cxn>
                  <a:cxn ang="0">
                    <a:pos x="48" y="293"/>
                  </a:cxn>
                  <a:cxn ang="0">
                    <a:pos x="30" y="257"/>
                  </a:cxn>
                  <a:cxn ang="0">
                    <a:pos x="24" y="216"/>
                  </a:cxn>
                  <a:cxn ang="0">
                    <a:pos x="30" y="174"/>
                  </a:cxn>
                  <a:cxn ang="0">
                    <a:pos x="48" y="138"/>
                  </a:cxn>
                  <a:cxn ang="0">
                    <a:pos x="84" y="102"/>
                  </a:cxn>
                  <a:cxn ang="0">
                    <a:pos x="119" y="72"/>
                  </a:cxn>
                  <a:cxn ang="0">
                    <a:pos x="173" y="48"/>
                  </a:cxn>
                  <a:cxn ang="0">
                    <a:pos x="227" y="30"/>
                  </a:cxn>
                  <a:cxn ang="0">
                    <a:pos x="293" y="18"/>
                  </a:cxn>
                  <a:cxn ang="0">
                    <a:pos x="359" y="12"/>
                  </a:cxn>
                  <a:cxn ang="0">
                    <a:pos x="418" y="18"/>
                  </a:cxn>
                  <a:cxn ang="0">
                    <a:pos x="478" y="30"/>
                  </a:cxn>
                  <a:cxn ang="0">
                    <a:pos x="532" y="48"/>
                  </a:cxn>
                  <a:cxn ang="0">
                    <a:pos x="580" y="66"/>
                  </a:cxn>
                  <a:cxn ang="0">
                    <a:pos x="586" y="48"/>
                  </a:cxn>
                  <a:cxn ang="0">
                    <a:pos x="478" y="12"/>
                  </a:cxn>
                  <a:cxn ang="0">
                    <a:pos x="418" y="6"/>
                  </a:cxn>
                  <a:cxn ang="0">
                    <a:pos x="359" y="0"/>
                  </a:cxn>
                  <a:cxn ang="0">
                    <a:pos x="287" y="6"/>
                  </a:cxn>
                  <a:cxn ang="0">
                    <a:pos x="221" y="18"/>
                  </a:cxn>
                  <a:cxn ang="0">
                    <a:pos x="161" y="36"/>
                  </a:cxn>
                  <a:cxn ang="0">
                    <a:pos x="107" y="66"/>
                  </a:cxn>
                  <a:cxn ang="0">
                    <a:pos x="60" y="96"/>
                  </a:cxn>
                  <a:cxn ang="0">
                    <a:pos x="30" y="132"/>
                  </a:cxn>
                  <a:cxn ang="0">
                    <a:pos x="6" y="174"/>
                  </a:cxn>
                  <a:cxn ang="0">
                    <a:pos x="0" y="216"/>
                  </a:cxn>
                  <a:cxn ang="0">
                    <a:pos x="6" y="257"/>
                  </a:cxn>
                  <a:cxn ang="0">
                    <a:pos x="30" y="299"/>
                  </a:cxn>
                  <a:cxn ang="0">
                    <a:pos x="60" y="335"/>
                  </a:cxn>
                  <a:cxn ang="0">
                    <a:pos x="107" y="371"/>
                  </a:cxn>
                  <a:cxn ang="0">
                    <a:pos x="161" y="395"/>
                  </a:cxn>
                  <a:cxn ang="0">
                    <a:pos x="221" y="413"/>
                  </a:cxn>
                  <a:cxn ang="0">
                    <a:pos x="287" y="425"/>
                  </a:cxn>
                  <a:cxn ang="0">
                    <a:pos x="359" y="431"/>
                  </a:cxn>
                  <a:cxn ang="0">
                    <a:pos x="430" y="425"/>
                  </a:cxn>
                  <a:cxn ang="0">
                    <a:pos x="496" y="413"/>
                  </a:cxn>
                  <a:cxn ang="0">
                    <a:pos x="562" y="395"/>
                  </a:cxn>
                  <a:cxn ang="0">
                    <a:pos x="610" y="371"/>
                  </a:cxn>
                  <a:cxn ang="0">
                    <a:pos x="657" y="335"/>
                  </a:cxn>
                  <a:cxn ang="0">
                    <a:pos x="687" y="299"/>
                  </a:cxn>
                  <a:cxn ang="0">
                    <a:pos x="711" y="257"/>
                  </a:cxn>
                  <a:cxn ang="0">
                    <a:pos x="717" y="216"/>
                  </a:cxn>
                  <a:cxn ang="0">
                    <a:pos x="717" y="204"/>
                  </a:cxn>
                  <a:cxn ang="0">
                    <a:pos x="711" y="192"/>
                  </a:cxn>
                  <a:cxn ang="0">
                    <a:pos x="687" y="198"/>
                  </a:cxn>
                  <a:cxn ang="0">
                    <a:pos x="693" y="210"/>
                  </a:cxn>
                  <a:cxn ang="0">
                    <a:pos x="693" y="216"/>
                  </a:cxn>
                  <a:cxn ang="0">
                    <a:pos x="693" y="216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229" name="Freeform 45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/>
                <a:ahLst/>
                <a:cxnLst>
                  <a:cxn ang="0">
                    <a:pos x="616" y="0"/>
                  </a:cxn>
                  <a:cxn ang="0">
                    <a:pos x="616" y="18"/>
                  </a:cxn>
                  <a:cxn ang="0">
                    <a:pos x="724" y="60"/>
                  </a:cxn>
                  <a:cxn ang="0">
                    <a:pos x="765" y="84"/>
                  </a:cxn>
                  <a:cxn ang="0">
                    <a:pos x="807" y="114"/>
                  </a:cxn>
                  <a:cxn ang="0">
                    <a:pos x="837" y="144"/>
                  </a:cxn>
                  <a:cxn ang="0">
                    <a:pos x="861" y="180"/>
                  </a:cxn>
                  <a:cxn ang="0">
                    <a:pos x="873" y="216"/>
                  </a:cxn>
                  <a:cxn ang="0">
                    <a:pos x="879" y="258"/>
                  </a:cxn>
                  <a:cxn ang="0">
                    <a:pos x="873" y="311"/>
                  </a:cxn>
                  <a:cxn ang="0">
                    <a:pos x="843" y="359"/>
                  </a:cxn>
                  <a:cxn ang="0">
                    <a:pos x="807" y="401"/>
                  </a:cxn>
                  <a:cxn ang="0">
                    <a:pos x="753" y="443"/>
                  </a:cxn>
                  <a:cxn ang="0">
                    <a:pos x="694" y="473"/>
                  </a:cxn>
                  <a:cxn ang="0">
                    <a:pos x="622" y="497"/>
                  </a:cxn>
                  <a:cxn ang="0">
                    <a:pos x="538" y="509"/>
                  </a:cxn>
                  <a:cxn ang="0">
                    <a:pos x="455" y="515"/>
                  </a:cxn>
                  <a:cxn ang="0">
                    <a:pos x="371" y="509"/>
                  </a:cxn>
                  <a:cxn ang="0">
                    <a:pos x="287" y="497"/>
                  </a:cxn>
                  <a:cxn ang="0">
                    <a:pos x="215" y="473"/>
                  </a:cxn>
                  <a:cxn ang="0">
                    <a:pos x="156" y="443"/>
                  </a:cxn>
                  <a:cxn ang="0">
                    <a:pos x="102" y="401"/>
                  </a:cxn>
                  <a:cxn ang="0">
                    <a:pos x="66" y="359"/>
                  </a:cxn>
                  <a:cxn ang="0">
                    <a:pos x="36" y="311"/>
                  </a:cxn>
                  <a:cxn ang="0">
                    <a:pos x="30" y="258"/>
                  </a:cxn>
                  <a:cxn ang="0">
                    <a:pos x="36" y="222"/>
                  </a:cxn>
                  <a:cxn ang="0">
                    <a:pos x="48" y="186"/>
                  </a:cxn>
                  <a:cxn ang="0">
                    <a:pos x="66" y="156"/>
                  </a:cxn>
                  <a:cxn ang="0">
                    <a:pos x="90" y="126"/>
                  </a:cxn>
                  <a:cxn ang="0">
                    <a:pos x="66" y="114"/>
                  </a:cxn>
                  <a:cxn ang="0">
                    <a:pos x="36" y="144"/>
                  </a:cxn>
                  <a:cxn ang="0">
                    <a:pos x="18" y="180"/>
                  </a:cxn>
                  <a:cxn ang="0">
                    <a:pos x="6" y="216"/>
                  </a:cxn>
                  <a:cxn ang="0">
                    <a:pos x="0" y="258"/>
                  </a:cxn>
                  <a:cxn ang="0">
                    <a:pos x="12" y="311"/>
                  </a:cxn>
                  <a:cxn ang="0">
                    <a:pos x="36" y="365"/>
                  </a:cxn>
                  <a:cxn ang="0">
                    <a:pos x="78" y="413"/>
                  </a:cxn>
                  <a:cxn ang="0">
                    <a:pos x="132" y="449"/>
                  </a:cxn>
                  <a:cxn ang="0">
                    <a:pos x="203" y="485"/>
                  </a:cxn>
                  <a:cxn ang="0">
                    <a:pos x="275" y="509"/>
                  </a:cxn>
                  <a:cxn ang="0">
                    <a:pos x="365" y="527"/>
                  </a:cxn>
                  <a:cxn ang="0">
                    <a:pos x="455" y="533"/>
                  </a:cxn>
                  <a:cxn ang="0">
                    <a:pos x="544" y="527"/>
                  </a:cxn>
                  <a:cxn ang="0">
                    <a:pos x="634" y="509"/>
                  </a:cxn>
                  <a:cxn ang="0">
                    <a:pos x="712" y="485"/>
                  </a:cxn>
                  <a:cxn ang="0">
                    <a:pos x="777" y="449"/>
                  </a:cxn>
                  <a:cxn ang="0">
                    <a:pos x="831" y="413"/>
                  </a:cxn>
                  <a:cxn ang="0">
                    <a:pos x="873" y="365"/>
                  </a:cxn>
                  <a:cxn ang="0">
                    <a:pos x="897" y="311"/>
                  </a:cxn>
                  <a:cxn ang="0">
                    <a:pos x="909" y="258"/>
                  </a:cxn>
                  <a:cxn ang="0">
                    <a:pos x="903" y="216"/>
                  </a:cxn>
                  <a:cxn ang="0">
                    <a:pos x="885" y="174"/>
                  </a:cxn>
                  <a:cxn ang="0">
                    <a:pos x="861" y="132"/>
                  </a:cxn>
                  <a:cxn ang="0">
                    <a:pos x="825" y="102"/>
                  </a:cxn>
                  <a:cxn ang="0">
                    <a:pos x="783" y="66"/>
                  </a:cxn>
                  <a:cxn ang="0">
                    <a:pos x="735" y="42"/>
                  </a:cxn>
                  <a:cxn ang="0">
                    <a:pos x="616" y="0"/>
                  </a:cxn>
                  <a:cxn ang="0">
                    <a:pos x="616" y="0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230" name="Freeform 46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/>
                <a:ahLst/>
                <a:cxnLst>
                  <a:cxn ang="0">
                    <a:pos x="240" y="18"/>
                  </a:cxn>
                  <a:cxn ang="0">
                    <a:pos x="299" y="24"/>
                  </a:cxn>
                  <a:cxn ang="0">
                    <a:pos x="359" y="30"/>
                  </a:cxn>
                  <a:cxn ang="0">
                    <a:pos x="365" y="12"/>
                  </a:cxn>
                  <a:cxn ang="0">
                    <a:pos x="305" y="6"/>
                  </a:cxn>
                  <a:cxn ang="0">
                    <a:pos x="240" y="0"/>
                  </a:cxn>
                  <a:cxn ang="0">
                    <a:pos x="174" y="6"/>
                  </a:cxn>
                  <a:cxn ang="0">
                    <a:pos x="114" y="12"/>
                  </a:cxn>
                  <a:cxn ang="0">
                    <a:pos x="0" y="42"/>
                  </a:cxn>
                  <a:cxn ang="0">
                    <a:pos x="0" y="66"/>
                  </a:cxn>
                  <a:cxn ang="0">
                    <a:pos x="54" y="48"/>
                  </a:cxn>
                  <a:cxn ang="0">
                    <a:pos x="114" y="30"/>
                  </a:cxn>
                  <a:cxn ang="0">
                    <a:pos x="174" y="24"/>
                  </a:cxn>
                  <a:cxn ang="0">
                    <a:pos x="240" y="18"/>
                  </a:cxn>
                  <a:cxn ang="0">
                    <a:pos x="240" y="18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231" name="Freeform 47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/>
                <a:ahLst/>
                <a:cxnLst>
                  <a:cxn ang="0">
                    <a:pos x="66" y="18"/>
                  </a:cxn>
                  <a:cxn ang="0">
                    <a:pos x="48" y="0"/>
                  </a:cxn>
                  <a:cxn ang="0">
                    <a:pos x="24" y="12"/>
                  </a:cxn>
                  <a:cxn ang="0">
                    <a:pos x="0" y="30"/>
                  </a:cxn>
                  <a:cxn ang="0">
                    <a:pos x="12" y="48"/>
                  </a:cxn>
                  <a:cxn ang="0">
                    <a:pos x="42" y="30"/>
                  </a:cxn>
                  <a:cxn ang="0">
                    <a:pos x="66" y="18"/>
                  </a:cxn>
                  <a:cxn ang="0">
                    <a:pos x="66" y="18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232" name="Oval 48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233" name="Oval 49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234" name="Oval 50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235" name="Oval 51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236" name="Oval 52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237" name="Oval 53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93238" name="Group 54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93239" name="Freeform 55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/>
                <a:ahLst/>
                <a:cxnLst>
                  <a:cxn ang="0">
                    <a:pos x="209" y="96"/>
                  </a:cxn>
                  <a:cxn ang="0">
                    <a:pos x="143" y="90"/>
                  </a:cxn>
                  <a:cxn ang="0">
                    <a:pos x="83" y="66"/>
                  </a:cxn>
                  <a:cxn ang="0">
                    <a:pos x="35" y="36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9" y="42"/>
                  </a:cxn>
                  <a:cxn ang="0">
                    <a:pos x="77" y="72"/>
                  </a:cxn>
                  <a:cxn ang="0">
                    <a:pos x="137" y="90"/>
                  </a:cxn>
                  <a:cxn ang="0">
                    <a:pos x="209" y="96"/>
                  </a:cxn>
                  <a:cxn ang="0">
                    <a:pos x="263" y="90"/>
                  </a:cxn>
                  <a:cxn ang="0">
                    <a:pos x="311" y="84"/>
                  </a:cxn>
                  <a:cxn ang="0">
                    <a:pos x="352" y="66"/>
                  </a:cxn>
                  <a:cxn ang="0">
                    <a:pos x="382" y="42"/>
                  </a:cxn>
                  <a:cxn ang="0">
                    <a:pos x="376" y="42"/>
                  </a:cxn>
                  <a:cxn ang="0">
                    <a:pos x="346" y="66"/>
                  </a:cxn>
                  <a:cxn ang="0">
                    <a:pos x="305" y="78"/>
                  </a:cxn>
                  <a:cxn ang="0">
                    <a:pos x="263" y="90"/>
                  </a:cxn>
                  <a:cxn ang="0">
                    <a:pos x="209" y="96"/>
                  </a:cxn>
                  <a:cxn ang="0">
                    <a:pos x="209" y="96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240" name="Freeform 56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/>
                <a:ahLst/>
                <a:cxnLst>
                  <a:cxn ang="0">
                    <a:pos x="174" y="0"/>
                  </a:cxn>
                  <a:cxn ang="0">
                    <a:pos x="216" y="6"/>
                  </a:cxn>
                  <a:cxn ang="0">
                    <a:pos x="258" y="12"/>
                  </a:cxn>
                  <a:cxn ang="0">
                    <a:pos x="252" y="6"/>
                  </a:cxn>
                  <a:cxn ang="0">
                    <a:pos x="216" y="0"/>
                  </a:cxn>
                  <a:cxn ang="0">
                    <a:pos x="174" y="0"/>
                  </a:cxn>
                  <a:cxn ang="0">
                    <a:pos x="120" y="6"/>
                  </a:cxn>
                  <a:cxn ang="0">
                    <a:pos x="78" y="12"/>
                  </a:cxn>
                  <a:cxn ang="0">
                    <a:pos x="36" y="30"/>
                  </a:cxn>
                  <a:cxn ang="0">
                    <a:pos x="0" y="48"/>
                  </a:cxn>
                  <a:cxn ang="0">
                    <a:pos x="6" y="54"/>
                  </a:cxn>
                  <a:cxn ang="0">
                    <a:pos x="36" y="36"/>
                  </a:cxn>
                  <a:cxn ang="0">
                    <a:pos x="78" y="18"/>
                  </a:cxn>
                  <a:cxn ang="0">
                    <a:pos x="120" y="6"/>
                  </a:cxn>
                  <a:cxn ang="0">
                    <a:pos x="174" y="0"/>
                  </a:cxn>
                  <a:cxn ang="0">
                    <a:pos x="174" y="0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241" name="Freeform 57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/>
                <a:ahLst/>
                <a:cxnLst>
                  <a:cxn ang="0">
                    <a:pos x="54" y="90"/>
                  </a:cxn>
                  <a:cxn ang="0">
                    <a:pos x="48" y="126"/>
                  </a:cxn>
                  <a:cxn ang="0">
                    <a:pos x="24" y="156"/>
                  </a:cxn>
                  <a:cxn ang="0">
                    <a:pos x="30" y="156"/>
                  </a:cxn>
                  <a:cxn ang="0">
                    <a:pos x="54" y="126"/>
                  </a:cxn>
                  <a:cxn ang="0">
                    <a:pos x="60" y="90"/>
                  </a:cxn>
                  <a:cxn ang="0">
                    <a:pos x="54" y="66"/>
                  </a:cxn>
                  <a:cxn ang="0">
                    <a:pos x="48" y="42"/>
                  </a:cxn>
                  <a:cxn ang="0">
                    <a:pos x="30" y="18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4" y="24"/>
                  </a:cxn>
                  <a:cxn ang="0">
                    <a:pos x="42" y="42"/>
                  </a:cxn>
                  <a:cxn ang="0">
                    <a:pos x="48" y="66"/>
                  </a:cxn>
                  <a:cxn ang="0">
                    <a:pos x="54" y="90"/>
                  </a:cxn>
                  <a:cxn ang="0">
                    <a:pos x="54" y="90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242" name="Freeform 58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/>
                <a:ahLst/>
                <a:cxnLst>
                  <a:cxn ang="0">
                    <a:pos x="114" y="12"/>
                  </a:cxn>
                  <a:cxn ang="0">
                    <a:pos x="72" y="6"/>
                  </a:cxn>
                  <a:cxn ang="0">
                    <a:pos x="30" y="0"/>
                  </a:cxn>
                  <a:cxn ang="0">
                    <a:pos x="0" y="0"/>
                  </a:cxn>
                  <a:cxn ang="0">
                    <a:pos x="54" y="12"/>
                  </a:cxn>
                  <a:cxn ang="0">
                    <a:pos x="114" y="18"/>
                  </a:cxn>
                  <a:cxn ang="0">
                    <a:pos x="156" y="18"/>
                  </a:cxn>
                  <a:cxn ang="0">
                    <a:pos x="192" y="12"/>
                  </a:cxn>
                  <a:cxn ang="0">
                    <a:pos x="186" y="0"/>
                  </a:cxn>
                  <a:cxn ang="0">
                    <a:pos x="150" y="6"/>
                  </a:cxn>
                  <a:cxn ang="0">
                    <a:pos x="114" y="12"/>
                  </a:cxn>
                  <a:cxn ang="0">
                    <a:pos x="114" y="12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243" name="Freeform 59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/>
                <a:ahLst/>
                <a:cxnLst>
                  <a:cxn ang="0">
                    <a:pos x="11" y="114"/>
                  </a:cxn>
                  <a:cxn ang="0">
                    <a:pos x="17" y="96"/>
                  </a:cxn>
                  <a:cxn ang="0">
                    <a:pos x="23" y="78"/>
                  </a:cxn>
                  <a:cxn ang="0">
                    <a:pos x="53" y="42"/>
                  </a:cxn>
                  <a:cxn ang="0">
                    <a:pos x="101" y="18"/>
                  </a:cxn>
                  <a:cxn ang="0">
                    <a:pos x="155" y="6"/>
                  </a:cxn>
                  <a:cxn ang="0">
                    <a:pos x="161" y="0"/>
                  </a:cxn>
                  <a:cxn ang="0">
                    <a:pos x="95" y="12"/>
                  </a:cxn>
                  <a:cxn ang="0">
                    <a:pos x="47" y="36"/>
                  </a:cxn>
                  <a:cxn ang="0">
                    <a:pos x="11" y="72"/>
                  </a:cxn>
                  <a:cxn ang="0">
                    <a:pos x="5" y="90"/>
                  </a:cxn>
                  <a:cxn ang="0">
                    <a:pos x="0" y="114"/>
                  </a:cxn>
                  <a:cxn ang="0">
                    <a:pos x="11" y="150"/>
                  </a:cxn>
                  <a:cxn ang="0">
                    <a:pos x="23" y="168"/>
                  </a:cxn>
                  <a:cxn ang="0">
                    <a:pos x="41" y="186"/>
                  </a:cxn>
                  <a:cxn ang="0">
                    <a:pos x="65" y="186"/>
                  </a:cxn>
                  <a:cxn ang="0">
                    <a:pos x="41" y="168"/>
                  </a:cxn>
                  <a:cxn ang="0">
                    <a:pos x="23" y="150"/>
                  </a:cxn>
                  <a:cxn ang="0">
                    <a:pos x="17" y="132"/>
                  </a:cxn>
                  <a:cxn ang="0">
                    <a:pos x="11" y="114"/>
                  </a:cxn>
                  <a:cxn ang="0">
                    <a:pos x="11" y="114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244" name="Freeform 60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66" y="12"/>
                  </a:cxn>
                  <a:cxn ang="0">
                    <a:pos x="119" y="36"/>
                  </a:cxn>
                  <a:cxn ang="0">
                    <a:pos x="155" y="72"/>
                  </a:cxn>
                  <a:cxn ang="0">
                    <a:pos x="161" y="90"/>
                  </a:cxn>
                  <a:cxn ang="0">
                    <a:pos x="167" y="114"/>
                  </a:cxn>
                  <a:cxn ang="0">
                    <a:pos x="161" y="138"/>
                  </a:cxn>
                  <a:cxn ang="0">
                    <a:pos x="149" y="162"/>
                  </a:cxn>
                  <a:cxn ang="0">
                    <a:pos x="119" y="180"/>
                  </a:cxn>
                  <a:cxn ang="0">
                    <a:pos x="90" y="198"/>
                  </a:cxn>
                  <a:cxn ang="0">
                    <a:pos x="96" y="210"/>
                  </a:cxn>
                  <a:cxn ang="0">
                    <a:pos x="131" y="192"/>
                  </a:cxn>
                  <a:cxn ang="0">
                    <a:pos x="161" y="168"/>
                  </a:cxn>
                  <a:cxn ang="0">
                    <a:pos x="179" y="144"/>
                  </a:cxn>
                  <a:cxn ang="0">
                    <a:pos x="185" y="114"/>
                  </a:cxn>
                  <a:cxn ang="0">
                    <a:pos x="179" y="90"/>
                  </a:cxn>
                  <a:cxn ang="0">
                    <a:pos x="173" y="66"/>
                  </a:cxn>
                  <a:cxn ang="0">
                    <a:pos x="155" y="48"/>
                  </a:cxn>
                  <a:cxn ang="0">
                    <a:pos x="131" y="30"/>
                  </a:cxn>
                  <a:cxn ang="0">
                    <a:pos x="72" y="6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0" y="6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245" name="Freeform 61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/>
                <a:ahLst/>
                <a:cxnLst>
                  <a:cxn ang="0">
                    <a:pos x="150" y="0"/>
                  </a:cxn>
                  <a:cxn ang="0">
                    <a:pos x="90" y="6"/>
                  </a:cxn>
                  <a:cxn ang="0">
                    <a:pos x="42" y="30"/>
                  </a:cxn>
                  <a:cxn ang="0">
                    <a:pos x="12" y="54"/>
                  </a:cxn>
                  <a:cxn ang="0">
                    <a:pos x="6" y="72"/>
                  </a:cxn>
                  <a:cxn ang="0">
                    <a:pos x="0" y="90"/>
                  </a:cxn>
                  <a:cxn ang="0">
                    <a:pos x="6" y="108"/>
                  </a:cxn>
                  <a:cxn ang="0">
                    <a:pos x="12" y="126"/>
                  </a:cxn>
                  <a:cxn ang="0">
                    <a:pos x="42" y="156"/>
                  </a:cxn>
                  <a:cxn ang="0">
                    <a:pos x="90" y="180"/>
                  </a:cxn>
                  <a:cxn ang="0">
                    <a:pos x="150" y="186"/>
                  </a:cxn>
                  <a:cxn ang="0">
                    <a:pos x="209" y="180"/>
                  </a:cxn>
                  <a:cxn ang="0">
                    <a:pos x="257" y="156"/>
                  </a:cxn>
                  <a:cxn ang="0">
                    <a:pos x="287" y="126"/>
                  </a:cxn>
                  <a:cxn ang="0">
                    <a:pos x="299" y="108"/>
                  </a:cxn>
                  <a:cxn ang="0">
                    <a:pos x="299" y="90"/>
                  </a:cxn>
                  <a:cxn ang="0">
                    <a:pos x="299" y="72"/>
                  </a:cxn>
                  <a:cxn ang="0">
                    <a:pos x="287" y="54"/>
                  </a:cxn>
                  <a:cxn ang="0">
                    <a:pos x="257" y="30"/>
                  </a:cxn>
                  <a:cxn ang="0">
                    <a:pos x="209" y="6"/>
                  </a:cxn>
                  <a:cxn ang="0">
                    <a:pos x="150" y="0"/>
                  </a:cxn>
                  <a:cxn ang="0">
                    <a:pos x="150" y="0"/>
                  </a:cxn>
                  <a:cxn ang="0">
                    <a:pos x="150" y="180"/>
                  </a:cxn>
                  <a:cxn ang="0">
                    <a:pos x="96" y="174"/>
                  </a:cxn>
                  <a:cxn ang="0">
                    <a:pos x="48" y="156"/>
                  </a:cxn>
                  <a:cxn ang="0">
                    <a:pos x="18" y="126"/>
                  </a:cxn>
                  <a:cxn ang="0">
                    <a:pos x="12" y="108"/>
                  </a:cxn>
                  <a:cxn ang="0">
                    <a:pos x="6" y="90"/>
                  </a:cxn>
                  <a:cxn ang="0">
                    <a:pos x="12" y="72"/>
                  </a:cxn>
                  <a:cxn ang="0">
                    <a:pos x="18" y="54"/>
                  </a:cxn>
                  <a:cxn ang="0">
                    <a:pos x="48" y="30"/>
                  </a:cxn>
                  <a:cxn ang="0">
                    <a:pos x="96" y="12"/>
                  </a:cxn>
                  <a:cxn ang="0">
                    <a:pos x="150" y="6"/>
                  </a:cxn>
                  <a:cxn ang="0">
                    <a:pos x="203" y="12"/>
                  </a:cxn>
                  <a:cxn ang="0">
                    <a:pos x="251" y="30"/>
                  </a:cxn>
                  <a:cxn ang="0">
                    <a:pos x="281" y="54"/>
                  </a:cxn>
                  <a:cxn ang="0">
                    <a:pos x="293" y="72"/>
                  </a:cxn>
                  <a:cxn ang="0">
                    <a:pos x="293" y="90"/>
                  </a:cxn>
                  <a:cxn ang="0">
                    <a:pos x="293" y="108"/>
                  </a:cxn>
                  <a:cxn ang="0">
                    <a:pos x="281" y="126"/>
                  </a:cxn>
                  <a:cxn ang="0">
                    <a:pos x="251" y="156"/>
                  </a:cxn>
                  <a:cxn ang="0">
                    <a:pos x="203" y="174"/>
                  </a:cxn>
                  <a:cxn ang="0">
                    <a:pos x="150" y="180"/>
                  </a:cxn>
                  <a:cxn ang="0">
                    <a:pos x="150" y="180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93246" name="Group 62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93247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3248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3249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3250" name="Oval 66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</p:grpSp>
      <p:sp>
        <p:nvSpPr>
          <p:cNvPr id="93251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93252" name="Rectangle 6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93253" name="Rectangle 6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fld id="{900793F7-B93B-48B5-9303-330CF977CD7F}" type="datetimeFigureOut">
              <a:rPr lang="ru-RU"/>
              <a:pPr/>
              <a:t>30.04.2020</a:t>
            </a:fld>
            <a:endParaRPr lang="ru-RU"/>
          </a:p>
        </p:txBody>
      </p:sp>
      <p:sp>
        <p:nvSpPr>
          <p:cNvPr id="93254" name="Rectangle 7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93255" name="Rectangle 7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fld id="{B95825F0-7102-4CA3-A437-CBDCCEA961DE}" type="slidenum">
              <a:rPr lang="ru-RU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Ø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50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fld id="{870B01CD-718A-4630-AE68-19CE35186AB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Rectangle 7"/>
          <p:cNvSpPr>
            <a:spLocks noGrp="1" noChangeArrowheads="1"/>
          </p:cNvSpPr>
          <p:nvPr>
            <p:ph type="dt" sz="quarter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fld id="{7CFEBC90-6A4C-416A-B781-EA9077821511}" type="datetimeFigureOut">
              <a:rPr lang="ru-RU"/>
              <a:pPr>
                <a:defRPr/>
              </a:pPr>
              <a:t>30.04.2020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8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8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611188" y="404813"/>
            <a:ext cx="7993062" cy="4608512"/>
          </a:xfrm>
        </p:spPr>
        <p:txBody>
          <a:bodyPr anchorCtr="0"/>
          <a:lstStyle/>
          <a:p>
            <a:r>
              <a:rPr lang="ru-RU" sz="4800" b="1" i="1">
                <a:cs typeface="Times New Roman" pitchFamily="18" charset="0"/>
              </a:rPr>
              <a:t>БЮДЖЕТ ДЛЯ ГРАЖДАН</a:t>
            </a:r>
            <a:br>
              <a:rPr lang="ru-RU" sz="4800" b="1" i="1">
                <a:cs typeface="Times New Roman" pitchFamily="18" charset="0"/>
              </a:rPr>
            </a:br>
            <a:r>
              <a:rPr lang="ru-RU" sz="4800" b="1" i="1">
                <a:cs typeface="Times New Roman" pitchFamily="18" charset="0"/>
              </a:rPr>
              <a:t/>
            </a:r>
            <a:br>
              <a:rPr lang="ru-RU" sz="4800" b="1" i="1">
                <a:cs typeface="Times New Roman" pitchFamily="18" charset="0"/>
              </a:rPr>
            </a:br>
            <a:r>
              <a:rPr lang="ru-RU" sz="4800" b="1" i="1">
                <a:cs typeface="Times New Roman" pitchFamily="18" charset="0"/>
              </a:rPr>
              <a:t>Исполнение бюджета Тейковского муниципального района</a:t>
            </a:r>
            <a:br>
              <a:rPr lang="ru-RU" sz="4800" b="1" i="1">
                <a:cs typeface="Times New Roman" pitchFamily="18" charset="0"/>
              </a:rPr>
            </a:br>
            <a:r>
              <a:rPr lang="ru-RU" sz="4800" b="1" i="1">
                <a:cs typeface="Times New Roman" pitchFamily="18" charset="0"/>
              </a:rPr>
              <a:t>за 2019 год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1403350" y="3932238"/>
            <a:ext cx="6334125" cy="1752600"/>
          </a:xfrm>
        </p:spPr>
        <p:txBody>
          <a:bodyPr>
            <a:normAutofit/>
          </a:bodyPr>
          <a:lstStyle/>
          <a:p>
            <a:pPr marL="0" indent="0" algn="ctr">
              <a:buFont typeface="Wingdings" pitchFamily="2" charset="2"/>
              <a:buNone/>
            </a:pPr>
            <a:endParaRPr lang="ru-RU" sz="2000" b="1" i="1">
              <a:cs typeface="Times New Roman" pitchFamily="18" charset="0"/>
            </a:endParaRPr>
          </a:p>
          <a:p>
            <a:pPr marL="0" indent="0" algn="ctr">
              <a:buFont typeface="Wingdings" pitchFamily="2" charset="2"/>
              <a:buNone/>
            </a:pPr>
            <a:endParaRPr lang="ru-RU" sz="2000" b="1" i="1">
              <a:cs typeface="Times New Roman" pitchFamily="18" charset="0"/>
            </a:endParaRPr>
          </a:p>
          <a:p>
            <a:pPr marL="0" indent="0" algn="ctr">
              <a:buFont typeface="Wingdings" pitchFamily="2" charset="2"/>
              <a:buNone/>
            </a:pPr>
            <a:endParaRPr lang="ru-RU" sz="2000" b="1" i="1">
              <a:cs typeface="Times New Roman" pitchFamily="18" charset="0"/>
            </a:endParaRPr>
          </a:p>
          <a:p>
            <a:pPr marL="0" indent="0" algn="ctr">
              <a:buFont typeface="Wingdings" pitchFamily="2" charset="2"/>
              <a:buNone/>
            </a:pPr>
            <a:endParaRPr lang="ru-RU">
              <a:solidFill>
                <a:srgbClr val="898989"/>
              </a:solidFill>
            </a:endParaRPr>
          </a:p>
          <a:p>
            <a:pPr marL="0" indent="0" algn="ctr">
              <a:buFont typeface="Wingdings" pitchFamily="2" charset="2"/>
              <a:buNone/>
            </a:pPr>
            <a:endParaRPr lang="ru-RU">
              <a:solidFill>
                <a:srgbClr val="898989"/>
              </a:solidFill>
            </a:endParaRPr>
          </a:p>
        </p:txBody>
      </p:sp>
      <p:sp>
        <p:nvSpPr>
          <p:cNvPr id="16387" name="Text Box 4"/>
          <p:cNvSpPr txBox="1">
            <a:spLocks noChangeArrowheads="1"/>
          </p:cNvSpPr>
          <p:nvPr/>
        </p:nvSpPr>
        <p:spPr bwMode="auto">
          <a:xfrm>
            <a:off x="2608263" y="5011738"/>
            <a:ext cx="532765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400"/>
              <a:t>Подготовлен на основе проекта решения Совета Тейковского </a:t>
            </a:r>
          </a:p>
          <a:p>
            <a:r>
              <a:rPr lang="ru-RU" sz="1400"/>
              <a:t>муниципального района «Об утверждении отчета об</a:t>
            </a:r>
          </a:p>
          <a:p>
            <a:r>
              <a:rPr lang="ru-RU" sz="1400"/>
              <a:t>исполнении бюджета Тейковского муниципального района</a:t>
            </a:r>
          </a:p>
          <a:p>
            <a:r>
              <a:rPr lang="ru-RU" sz="1400"/>
              <a:t>за 2019 год»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0"/>
            <a:ext cx="8218487" cy="1301750"/>
          </a:xfrm>
        </p:spPr>
        <p:txBody>
          <a:bodyPr anchorCtr="0"/>
          <a:lstStyle/>
          <a:p>
            <a:r>
              <a:rPr lang="ru-RU" altLang="ru-RU" sz="1800" b="1"/>
              <a:t>Муниципальные программы Тейковского муниципального района</a:t>
            </a:r>
            <a:br>
              <a:rPr lang="ru-RU" altLang="ru-RU" sz="1800" b="1"/>
            </a:br>
            <a:r>
              <a:rPr lang="ru-RU" altLang="ru-RU" sz="1800" b="1"/>
              <a:t>                                                                                        (в тыс. руб.)</a:t>
            </a:r>
          </a:p>
        </p:txBody>
      </p:sp>
      <p:graphicFrame>
        <p:nvGraphicFramePr>
          <p:cNvPr id="44119" name="Group 87"/>
          <p:cNvGraphicFramePr>
            <a:graphicFrameLocks noGrp="1"/>
          </p:cNvGraphicFramePr>
          <p:nvPr/>
        </p:nvGraphicFramePr>
        <p:xfrm>
          <a:off x="395288" y="1052513"/>
          <a:ext cx="8497887" cy="5262562"/>
        </p:xfrm>
        <a:graphic>
          <a:graphicData uri="http://schemas.openxmlformats.org/drawingml/2006/table">
            <a:tbl>
              <a:tblPr/>
              <a:tblGrid>
                <a:gridCol w="504825"/>
                <a:gridCol w="5111750"/>
                <a:gridCol w="936625"/>
                <a:gridCol w="1008062"/>
                <a:gridCol w="936625"/>
              </a:tblGrid>
              <a:tr h="258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П/П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                                           Наименование программы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Утверждено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в бюджете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на 2019 год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Исполнено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за 2019 г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      % исполнения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 1.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«Развитие образования Тейковского муниципального района»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135450,9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135391,2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    99,9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 2.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«Культура Тейковского муниципального района»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20108,9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 19665,9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    97,8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 3.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«Развитие физической культуры и спорта в Тейковском муниципальном районе»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  356,6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    356,6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   100,0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 4.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«Поддержка населения в Тейковском муниципальном районе»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 1106,4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   1106,4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   100,0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 5.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«Развитие сети муниципальных автомобильных дорог общего пользования местного значения Тейковского муниципального района и дорог внутри населенных пунктов»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10579,9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 10254,6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    96,9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6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 6.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«Обеспечение доступным и комфортным жильем, объектами инженерной инфраструктуры и услугами жилищно-коммунального хозяйства населения Тейковского муниципального района»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30761,7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 30260,3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    98,4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6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 7.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«Повышение безопасности дорожного движения на территории Тейковского муниципального района на 2017-2020 годы»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  250,0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    245,0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    98,0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 8.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Экономическое развитие Тейковского муниципального района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  400,0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    400,0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   100,0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 9.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«Развитие информационного общества Тейковского муниципального района»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1140,0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   1119,0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    98,2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    10.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«Развитие сельского хозяйства и регулирование рынков сельскохозяйственной продукции, сырья и продовольствия в Тейковском муниципальном районе»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 2682,6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   2434,6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    90,7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11.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«Обеспечение безопасности граждан и профилактика правонарушений в Тейковском  муниципальном районе»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   720,3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     720,3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   100,0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0"/>
            <a:ext cx="8218487" cy="1301750"/>
          </a:xfrm>
        </p:spPr>
        <p:txBody>
          <a:bodyPr anchorCtr="0"/>
          <a:lstStyle/>
          <a:p>
            <a:r>
              <a:rPr lang="ru-RU" altLang="ru-RU" sz="1800" b="1"/>
              <a:t>Муниципальные программы Тейковского муниципального района</a:t>
            </a:r>
            <a:br>
              <a:rPr lang="ru-RU" altLang="ru-RU" sz="1800" b="1"/>
            </a:br>
            <a:r>
              <a:rPr lang="ru-RU" altLang="ru-RU" sz="1800" b="1"/>
              <a:t>                                                                                     (в тыс. руб.)</a:t>
            </a:r>
          </a:p>
        </p:txBody>
      </p:sp>
      <p:graphicFrame>
        <p:nvGraphicFramePr>
          <p:cNvPr id="46119" name="Group 39"/>
          <p:cNvGraphicFramePr>
            <a:graphicFrameLocks noGrp="1"/>
          </p:cNvGraphicFramePr>
          <p:nvPr/>
        </p:nvGraphicFramePr>
        <p:xfrm>
          <a:off x="395288" y="1052513"/>
          <a:ext cx="8497887" cy="2154237"/>
        </p:xfrm>
        <a:graphic>
          <a:graphicData uri="http://schemas.openxmlformats.org/drawingml/2006/table">
            <a:tbl>
              <a:tblPr/>
              <a:tblGrid>
                <a:gridCol w="504825"/>
                <a:gridCol w="5111750"/>
                <a:gridCol w="936625"/>
                <a:gridCol w="1008062"/>
                <a:gridCol w="936625"/>
              </a:tblGrid>
              <a:tr h="258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П/П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                                           Наименование программы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Утверждено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в бюджете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на 2019 год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Исполнено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за 2019 г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      % исполнения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 12.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«Патриотическое воспитание детей и молодежи Тейковского муниципального района»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130,0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129,9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  99,9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 13.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«Формирование законопослушного поведения участников дорожного движения в Тейковском муниципальном районе»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     25,0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     25,0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   100,0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 14.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«Создание условий для развития туризма в Тейковском муниципальном районе»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   267,8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   267,8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   100,0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8202" name="Group 74"/>
          <p:cNvGraphicFramePr>
            <a:graphicFrameLocks noGrp="1"/>
          </p:cNvGraphicFramePr>
          <p:nvPr>
            <p:ph idx="4294967295"/>
          </p:nvPr>
        </p:nvGraphicFramePr>
        <p:xfrm>
          <a:off x="539750" y="1268413"/>
          <a:ext cx="8245475" cy="5376862"/>
        </p:xfrm>
        <a:graphic>
          <a:graphicData uri="http://schemas.openxmlformats.org/drawingml/2006/table">
            <a:tbl>
              <a:tblPr/>
              <a:tblGrid>
                <a:gridCol w="431800"/>
                <a:gridCol w="5545138"/>
                <a:gridCol w="1150937"/>
                <a:gridCol w="1117600"/>
              </a:tblGrid>
              <a:tr h="865188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№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п/п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Приоритетные направления муниципальной программы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Утверждено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на 2019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(тыс.руб.)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Исполнено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за 2019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(тыс.руб.)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4488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1.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Подпрограмма «Развитие общего образования»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15302,9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15302,8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941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2.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Подпрограмма «Финансовое обеспечение предоставления мер социальной поддержки сфере образования»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1896,4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1896,4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38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3.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Подпрограмма «Выявление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и поддержка одаренных детей»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476,4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476,4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18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4.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Подпрограмма «Реализация основных общеобразовательных программ»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48689,0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48630,1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18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5.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Подпрограмм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а </a:t>
                      </a: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«Финансовое обеспечение предоставления общедоступного и бесплатного образования в муниципальных образовательных учреждениях »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63205,4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63205,4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6.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Подпрограмма «Реализация дополнительных общеобразовательных программ»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4459,3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4458,6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7.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Подпрограмма «Организация отдыха и оздоровление детей»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667,6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667,6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49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8.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Подпрограмма «Реализация молодежной политики на территории Тейковского муниципального района»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275,0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275,0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9.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Подпрограмма «Меры социально-экономической поддержки молодых специалистов муниципальных организаций системы образования»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221,0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221,0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10.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Подпрограмма «Организация целевой подготовки педагогов для работы в муниципальных организациях Тейковского муниципального района»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257,9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257,9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Итого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135450,9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135391,2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8196" name="Rectangle 2"/>
          <p:cNvSpPr>
            <a:spLocks noChangeArrowheads="1"/>
          </p:cNvSpPr>
          <p:nvPr/>
        </p:nvSpPr>
        <p:spPr bwMode="auto">
          <a:xfrm>
            <a:off x="107950" y="0"/>
            <a:ext cx="9144000" cy="10525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66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altLang="ru-RU" sz="2000" b="1" i="1">
                <a:cs typeface="Times New Roman" pitchFamily="18" charset="0"/>
              </a:rPr>
              <a:t>Муниципальная программа Тейковского муниципального района </a:t>
            </a:r>
          </a:p>
          <a:p>
            <a:pPr algn="ctr"/>
            <a:r>
              <a:rPr lang="ru-RU" altLang="ru-RU" sz="2000" b="1" i="1">
                <a:cs typeface="Times New Roman" pitchFamily="18" charset="0"/>
              </a:rPr>
              <a:t>«Развитие образования Тейковского муниципального района»      </a:t>
            </a:r>
            <a:endParaRPr lang="ru-RU" altLang="ru-RU" sz="1600" b="1" i="1"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dissolv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9191" name="Group 39"/>
          <p:cNvGraphicFramePr>
            <a:graphicFrameLocks noGrp="1"/>
          </p:cNvGraphicFramePr>
          <p:nvPr>
            <p:ph idx="4294967295"/>
          </p:nvPr>
        </p:nvGraphicFramePr>
        <p:xfrm>
          <a:off x="539750" y="1268413"/>
          <a:ext cx="8245475" cy="3606800"/>
        </p:xfrm>
        <a:graphic>
          <a:graphicData uri="http://schemas.openxmlformats.org/drawingml/2006/table">
            <a:tbl>
              <a:tblPr/>
              <a:tblGrid>
                <a:gridCol w="360363"/>
                <a:gridCol w="5616575"/>
                <a:gridCol w="1150937"/>
                <a:gridCol w="1117600"/>
              </a:tblGrid>
              <a:tr h="1296988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№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п/п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Приоритетные направления муниципальной программы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Утверждено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на 2019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(тыс.руб.)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Исполнено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за 2019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(тыс.руб.)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721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1.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Подпрограмма «Развитие культуры Тейковского муниципального района»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11555,5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11546,0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927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2.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Подпрограмма «Предоставление дополнительного образования в сфере культуры и искусства»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1834,8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1834,8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16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3.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Подпрограмма «Сохранение, использование, популяризация и государственная охрана объектов культурного наследия (памятников истории культуры) Тейковского муниципального района на 2018-2020 годы»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6718,6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6285,1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16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Итого: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20108,9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19665,9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9185" name="Rectangle 2"/>
          <p:cNvSpPr>
            <a:spLocks noChangeArrowheads="1"/>
          </p:cNvSpPr>
          <p:nvPr/>
        </p:nvSpPr>
        <p:spPr bwMode="auto">
          <a:xfrm>
            <a:off x="107950" y="0"/>
            <a:ext cx="9144000" cy="10525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66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altLang="ru-RU" sz="2000" b="1" i="1">
                <a:cs typeface="Times New Roman" pitchFamily="18" charset="0"/>
              </a:rPr>
              <a:t>Муниципальная программа Тейковского муниципального района </a:t>
            </a:r>
          </a:p>
          <a:p>
            <a:pPr algn="ctr"/>
            <a:r>
              <a:rPr lang="ru-RU" altLang="ru-RU" sz="2000" b="1" i="1">
                <a:cs typeface="Times New Roman" pitchFamily="18" charset="0"/>
              </a:rPr>
              <a:t>«Культура Тейковского муниципального района»      </a:t>
            </a:r>
            <a:endParaRPr lang="ru-RU" altLang="ru-RU" sz="1600" b="1" i="1"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dissolv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1983" name="Group 63"/>
          <p:cNvGraphicFramePr>
            <a:graphicFrameLocks noGrp="1"/>
          </p:cNvGraphicFramePr>
          <p:nvPr>
            <p:ph idx="4294967295"/>
          </p:nvPr>
        </p:nvGraphicFramePr>
        <p:xfrm>
          <a:off x="539750" y="1268413"/>
          <a:ext cx="8245475" cy="3168650"/>
        </p:xfrm>
        <a:graphic>
          <a:graphicData uri="http://schemas.openxmlformats.org/drawingml/2006/table">
            <a:tbl>
              <a:tblPr/>
              <a:tblGrid>
                <a:gridCol w="360363"/>
                <a:gridCol w="5616575"/>
                <a:gridCol w="1150937"/>
                <a:gridCol w="1117600"/>
              </a:tblGrid>
              <a:tr h="157321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№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п/п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Приоритетные направления муниципальной программы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Утверждено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на 2019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(тыс.руб.)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Исполнено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за 2019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(тыс.руб.)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0012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1.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Подпрограмма «Организация физкультурных мероприятий, спортивных мероприятий и участие спортсменов Тейковского муниципального района в соревнованиях»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356,6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356,6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531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Итого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356,6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356,6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0199" name="Rectangle 2"/>
          <p:cNvSpPr>
            <a:spLocks noChangeArrowheads="1"/>
          </p:cNvSpPr>
          <p:nvPr/>
        </p:nvSpPr>
        <p:spPr bwMode="auto">
          <a:xfrm>
            <a:off x="107950" y="0"/>
            <a:ext cx="9144000" cy="10525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66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altLang="ru-RU" sz="2000" b="1" i="1">
                <a:cs typeface="Times New Roman" pitchFamily="18" charset="0"/>
              </a:rPr>
              <a:t>Муниципальная программа Тейковского муниципального района </a:t>
            </a:r>
          </a:p>
          <a:p>
            <a:pPr algn="ctr"/>
            <a:r>
              <a:rPr lang="ru-RU" altLang="ru-RU" sz="2000" b="1" i="1">
                <a:cs typeface="Times New Roman" pitchFamily="18" charset="0"/>
              </a:rPr>
              <a:t>«Развитие физической культуры и спорта в Тейковском муниципальном районе»    </a:t>
            </a:r>
            <a:endParaRPr lang="ru-RU" altLang="ru-RU" sz="1600" b="1" i="1"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dissolv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230" name="Group 30"/>
          <p:cNvGraphicFramePr>
            <a:graphicFrameLocks noGrp="1"/>
          </p:cNvGraphicFramePr>
          <p:nvPr>
            <p:ph idx="4294967295"/>
          </p:nvPr>
        </p:nvGraphicFramePr>
        <p:xfrm>
          <a:off x="539750" y="1268413"/>
          <a:ext cx="8245475" cy="3806825"/>
        </p:xfrm>
        <a:graphic>
          <a:graphicData uri="http://schemas.openxmlformats.org/drawingml/2006/table">
            <a:tbl>
              <a:tblPr/>
              <a:tblGrid>
                <a:gridCol w="360363"/>
                <a:gridCol w="5616575"/>
                <a:gridCol w="1150937"/>
                <a:gridCol w="1117600"/>
              </a:tblGrid>
              <a:tr h="157321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№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п/п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Приоритетные направления муниципальной программы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Утверждено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на 2019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(тыс.руб.)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Исполнено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за 2019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(тыс.руб.)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0012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1.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Подпрограмма «Повышение качества жизни граждан пожилого возраста Тейковского муниципального района»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167,8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167,8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531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2.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Подпрограмма «Повышение качества жизни детей-сирот Тейковского муниципального района»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938,6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938,6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531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Итого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1106,4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1106,4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1228" name="Rectangle 2"/>
          <p:cNvSpPr>
            <a:spLocks noChangeArrowheads="1"/>
          </p:cNvSpPr>
          <p:nvPr/>
        </p:nvSpPr>
        <p:spPr bwMode="auto">
          <a:xfrm>
            <a:off x="107950" y="0"/>
            <a:ext cx="9144000" cy="10525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66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altLang="ru-RU" sz="2000" b="1" i="1">
                <a:cs typeface="Times New Roman" pitchFamily="18" charset="0"/>
              </a:rPr>
              <a:t>Муниципальная программа Тейковского муниципального района </a:t>
            </a:r>
          </a:p>
          <a:p>
            <a:pPr algn="ctr"/>
            <a:r>
              <a:rPr lang="ru-RU" altLang="ru-RU" sz="2000" b="1" i="1">
                <a:cs typeface="Times New Roman" pitchFamily="18" charset="0"/>
              </a:rPr>
              <a:t>«Поддержка населения в Тейковском муниципальном районе»    </a:t>
            </a:r>
            <a:endParaRPr lang="ru-RU" altLang="ru-RU" sz="1600" b="1" i="1"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dissolv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2254" name="Group 30"/>
          <p:cNvGraphicFramePr>
            <a:graphicFrameLocks noGrp="1"/>
          </p:cNvGraphicFramePr>
          <p:nvPr>
            <p:ph idx="4294967295"/>
          </p:nvPr>
        </p:nvGraphicFramePr>
        <p:xfrm>
          <a:off x="539750" y="1268413"/>
          <a:ext cx="8245475" cy="3143250"/>
        </p:xfrm>
        <a:graphic>
          <a:graphicData uri="http://schemas.openxmlformats.org/drawingml/2006/table">
            <a:tbl>
              <a:tblPr/>
              <a:tblGrid>
                <a:gridCol w="360363"/>
                <a:gridCol w="5616575"/>
                <a:gridCol w="1150937"/>
                <a:gridCol w="1117600"/>
              </a:tblGrid>
              <a:tr h="136366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№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п/п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Приоритетные направления муниципальной программы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Утверждено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на 2019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(тыс.руб.)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Исполнено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за 2019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(тыс.руб.)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672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1.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Подпрограмма «Содержание сети муниципальных автомобильных дорог общего пользования местного значения Тейковского муниципального района и дорог внутри населенных пунктов»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3695,8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3370,9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912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2.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Подпрограмма «Текущий и капитальный ремонт сети муниципальных автомобильных дорог общего пользования местного значения Тейковского муниципального района и дорог внутри населенных пунктов»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6884,1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6883,7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Итого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10579,9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10254,6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2252" name="Rectangle 2"/>
          <p:cNvSpPr>
            <a:spLocks noChangeArrowheads="1"/>
          </p:cNvSpPr>
          <p:nvPr/>
        </p:nvSpPr>
        <p:spPr bwMode="auto">
          <a:xfrm>
            <a:off x="107950" y="0"/>
            <a:ext cx="9144000" cy="10525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66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altLang="ru-RU" sz="2000" b="1" i="1">
                <a:cs typeface="Times New Roman" pitchFamily="18" charset="0"/>
              </a:rPr>
              <a:t>Муниципальная программа Тейковского муниципального района </a:t>
            </a:r>
          </a:p>
          <a:p>
            <a:pPr algn="ctr"/>
            <a:r>
              <a:rPr lang="ru-RU" altLang="ru-RU" sz="2000" b="1" i="1">
                <a:cs typeface="Times New Roman" pitchFamily="18" charset="0"/>
              </a:rPr>
              <a:t>«Развитие сети муниципальных автомобильных дорог общего пользования местного значения Тейковского муниципального района и дорог внутри населенных пунктов»      </a:t>
            </a:r>
            <a:endParaRPr lang="ru-RU" altLang="ru-RU" sz="1600" b="1" i="1"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dissolv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3303" name="Group 55"/>
          <p:cNvGraphicFramePr>
            <a:graphicFrameLocks noGrp="1"/>
          </p:cNvGraphicFramePr>
          <p:nvPr>
            <p:ph idx="4294967295"/>
          </p:nvPr>
        </p:nvGraphicFramePr>
        <p:xfrm>
          <a:off x="539750" y="1125538"/>
          <a:ext cx="8245475" cy="5403850"/>
        </p:xfrm>
        <a:graphic>
          <a:graphicData uri="http://schemas.openxmlformats.org/drawingml/2006/table">
            <a:tbl>
              <a:tblPr/>
              <a:tblGrid>
                <a:gridCol w="360363"/>
                <a:gridCol w="5616575"/>
                <a:gridCol w="1150937"/>
                <a:gridCol w="1117600"/>
              </a:tblGrid>
              <a:tr h="98742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№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п/п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Приоритетные направления муниципальной программы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Утверждено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на 2019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(тыс.руб.)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Исполнено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за 2019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(тыс.руб.)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1.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Подпрограмма «Обеспечение жильем молодых семей в Тейковском муниципальном районе»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1024,7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1024,7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865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2.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Подпрограмма «Обеспечение инженерной инфраструктурой земельных участков, предназначенных для бесплатного предоставления семьям с тремя и более детьми Тейковского муниципального района»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0,0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0,0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2.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Подпрограмма «Развитие газификации Тейковского муниципального района»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5457,3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5301,6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865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3.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Подпрограмма «Проведение капитального ремонта общего имущества в многоквартирных домах, расположенных на территории Тейковского муниципального района»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1308,8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1303,3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4.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Подпрограмма «Обеспечение водоснабжением жителей Тейковского муниципального района»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1222,8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1141,2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41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5.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Подпрограмма «Обеспечение населения Тейковского муниципального района теплоснабжением»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21069,0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21003,5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6.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Подпрограмма «Содержание территорий сельских кладбищ Тейковского муниципального района»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318,5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271,7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926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7.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Подпрограмма «Подготовка проектов внесения изменений в документы территориального планирования, правила землепользования и застройки»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0,0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0,0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3301" name="Rectangle 2"/>
          <p:cNvSpPr>
            <a:spLocks noChangeArrowheads="1"/>
          </p:cNvSpPr>
          <p:nvPr/>
        </p:nvSpPr>
        <p:spPr bwMode="auto">
          <a:xfrm>
            <a:off x="107950" y="0"/>
            <a:ext cx="9144000" cy="10525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66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altLang="ru-RU" sz="2000" b="1" i="1">
                <a:cs typeface="Times New Roman" pitchFamily="18" charset="0"/>
              </a:rPr>
              <a:t>Муниципальная программа Тейковского муниципального района </a:t>
            </a:r>
          </a:p>
          <a:p>
            <a:pPr algn="ctr"/>
            <a:r>
              <a:rPr lang="ru-RU" altLang="ru-RU" sz="2000" b="1" i="1">
                <a:cs typeface="Times New Roman" pitchFamily="18" charset="0"/>
              </a:rPr>
              <a:t>«Обеспечение доступным и комфортным жильем, объектами инженерной инфраструктуры и услугами жилищно-коммунального хозяйства населения  Тейковского муниципального района»    </a:t>
            </a:r>
            <a:endParaRPr lang="ru-RU" altLang="ru-RU" sz="1600" b="1" i="1"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dissolv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4300" name="Group 28"/>
          <p:cNvGraphicFramePr>
            <a:graphicFrameLocks noGrp="1"/>
          </p:cNvGraphicFramePr>
          <p:nvPr/>
        </p:nvGraphicFramePr>
        <p:xfrm>
          <a:off x="395288" y="1052513"/>
          <a:ext cx="8208962" cy="1836737"/>
        </p:xfrm>
        <a:graphic>
          <a:graphicData uri="http://schemas.openxmlformats.org/drawingml/2006/table">
            <a:tbl>
              <a:tblPr/>
              <a:tblGrid>
                <a:gridCol w="504825"/>
                <a:gridCol w="5688012"/>
                <a:gridCol w="1008063"/>
                <a:gridCol w="1008062"/>
              </a:tblGrid>
              <a:tr h="258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п/п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               </a:t>
                      </a: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Приоритетные направления муниципальной программы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Утверждено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в бюджете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на 2019 год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Исполнено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за 2019 г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</a:t>
                      </a: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8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Подпрограмма «Реализация мероприятий по участию в организации деятельности по накоплению (в том числе раздельному накоплению), сбору,  транспортированию, обработке, утилизации, обезвреживанию, захоронению твердых коммунальных отходов на территории Тейковского муниципального района»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</a:t>
                      </a: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360,6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214,2</a:t>
                      </a: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                                                                         </a:t>
                      </a: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Итого: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  </a:t>
                      </a: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30761,7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  </a:t>
                      </a: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30260,3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6345" name="Group 25"/>
          <p:cNvGraphicFramePr>
            <a:graphicFrameLocks noGrp="1"/>
          </p:cNvGraphicFramePr>
          <p:nvPr>
            <p:ph idx="4294967295"/>
          </p:nvPr>
        </p:nvGraphicFramePr>
        <p:xfrm>
          <a:off x="539750" y="1268413"/>
          <a:ext cx="8245475" cy="2293937"/>
        </p:xfrm>
        <a:graphic>
          <a:graphicData uri="http://schemas.openxmlformats.org/drawingml/2006/table">
            <a:tbl>
              <a:tblPr/>
              <a:tblGrid>
                <a:gridCol w="360363"/>
                <a:gridCol w="5616575"/>
                <a:gridCol w="1150937"/>
                <a:gridCol w="1117600"/>
              </a:tblGrid>
              <a:tr h="93662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№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п/п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Приоритетные направления муниципальной программы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Утверждено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на 2019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(тыс.руб.)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Исполнено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за 2019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(тыс.руб.)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246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1.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Подпрограмма «Развитие малого и среднего предпринимательства в Тейковском муниципальном районе»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400,0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400,0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323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Итого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400,0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400,0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6343" name="Rectangle 2"/>
          <p:cNvSpPr>
            <a:spLocks noChangeArrowheads="1"/>
          </p:cNvSpPr>
          <p:nvPr/>
        </p:nvSpPr>
        <p:spPr bwMode="auto">
          <a:xfrm>
            <a:off x="107950" y="0"/>
            <a:ext cx="9144000" cy="10525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66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altLang="ru-RU" sz="2000" b="1" i="1">
                <a:cs typeface="Times New Roman" pitchFamily="18" charset="0"/>
              </a:rPr>
              <a:t>Муниципальная программа Тейковского муниципального района </a:t>
            </a:r>
          </a:p>
          <a:p>
            <a:pPr algn="ctr"/>
            <a:r>
              <a:rPr lang="ru-RU" altLang="ru-RU" sz="2000" b="1" i="1">
                <a:cs typeface="Times New Roman" pitchFamily="18" charset="0"/>
              </a:rPr>
              <a:t>«Экономическое развитие  Тейковского муниципального района»    </a:t>
            </a:r>
            <a:endParaRPr lang="ru-RU" altLang="ru-RU" sz="1600" b="1" i="1"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r>
              <a:rPr lang="ru-RU" sz="2000" b="1"/>
              <a:t>Основные показатели социально-экономического развития </a:t>
            </a:r>
            <a:br>
              <a:rPr lang="ru-RU" sz="2000" b="1"/>
            </a:br>
            <a:r>
              <a:rPr lang="ru-RU" sz="2000" b="1"/>
              <a:t>Тейковского муниципального района  </a:t>
            </a:r>
          </a:p>
        </p:txBody>
      </p:sp>
      <p:sp>
        <p:nvSpPr>
          <p:cNvPr id="16386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marL="609600" indent="-609600">
              <a:buFont typeface="Wingdings" pitchFamily="2" charset="2"/>
              <a:buNone/>
            </a:pPr>
            <a:r>
              <a:rPr lang="ru-RU" sz="2000"/>
              <a:t>                                                           </a:t>
            </a:r>
            <a:r>
              <a:rPr lang="ru-RU" sz="1600"/>
              <a:t>Прогноз 2019 г.      Факт  2019 г.</a:t>
            </a:r>
          </a:p>
          <a:p>
            <a:pPr marL="609600" indent="-609600">
              <a:buFont typeface="Wingdings" pitchFamily="2" charset="2"/>
              <a:buNone/>
            </a:pPr>
            <a:endParaRPr lang="ru-RU" sz="1600"/>
          </a:p>
          <a:p>
            <a:pPr marL="609600" indent="-609600">
              <a:buFont typeface="Wingdings" pitchFamily="2" charset="2"/>
              <a:buNone/>
            </a:pPr>
            <a:r>
              <a:rPr lang="ru-RU" sz="1600"/>
              <a:t>1)Среднемесячная номинальная            </a:t>
            </a:r>
          </a:p>
          <a:p>
            <a:pPr marL="609600" indent="-609600">
              <a:buFont typeface="Wingdings" pitchFamily="2" charset="2"/>
              <a:buNone/>
            </a:pPr>
            <a:r>
              <a:rPr lang="ru-RU" sz="1600"/>
              <a:t>начисленная заработная плата (в руб.)          20872,7                   22442,7</a:t>
            </a:r>
          </a:p>
          <a:p>
            <a:pPr marL="609600" indent="-609600">
              <a:buFont typeface="Wingdings" pitchFamily="2" charset="2"/>
              <a:buNone/>
            </a:pPr>
            <a:r>
              <a:rPr lang="ru-RU" sz="1600"/>
              <a:t>2) Фонд оплаты труда (в млн.)                        220,917                  229,184</a:t>
            </a:r>
          </a:p>
          <a:p>
            <a:pPr marL="609600" indent="-609600">
              <a:buFont typeface="Wingdings" pitchFamily="2" charset="2"/>
              <a:buNone/>
            </a:pPr>
            <a:r>
              <a:rPr lang="ru-RU" sz="1600"/>
              <a:t>3) Оборот розничной торговли (в млн.)            630,490                 нет данных</a:t>
            </a:r>
          </a:p>
          <a:p>
            <a:pPr marL="609600" indent="-609600">
              <a:buFont typeface="Wingdings" pitchFamily="2" charset="2"/>
              <a:buNone/>
            </a:pPr>
            <a:r>
              <a:rPr lang="ru-RU" sz="1600"/>
              <a:t>4) Объем платных услуг населению (в млн.)    198,700                 нет данных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7374" name="Group 30"/>
          <p:cNvGraphicFramePr>
            <a:graphicFrameLocks noGrp="1"/>
          </p:cNvGraphicFramePr>
          <p:nvPr>
            <p:ph idx="4294967295"/>
          </p:nvPr>
        </p:nvGraphicFramePr>
        <p:xfrm>
          <a:off x="539750" y="1268413"/>
          <a:ext cx="8245475" cy="2952750"/>
        </p:xfrm>
        <a:graphic>
          <a:graphicData uri="http://schemas.openxmlformats.org/drawingml/2006/table">
            <a:tbl>
              <a:tblPr/>
              <a:tblGrid>
                <a:gridCol w="360363"/>
                <a:gridCol w="5616575"/>
                <a:gridCol w="1150937"/>
                <a:gridCol w="1117600"/>
              </a:tblGrid>
              <a:tr h="136366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№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п/п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Приоритетные направления муниципальной программы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Утверждено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на 2019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(тыс.руб.)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Исполнено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за 2019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(тыс.руб.)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672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1.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Подпрограмма «Информатизация и информационная безопасность Тейковского муниципального района»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990,0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981,5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912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2.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Подпрограмма «Информирование населения о деятельности органов местного самоуправления Тейковского муниципального райна»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150,0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137,5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Итого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1140,0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1119,0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7372" name="Rectangle 2"/>
          <p:cNvSpPr>
            <a:spLocks noChangeArrowheads="1"/>
          </p:cNvSpPr>
          <p:nvPr/>
        </p:nvSpPr>
        <p:spPr bwMode="auto">
          <a:xfrm>
            <a:off x="107950" y="0"/>
            <a:ext cx="9144000" cy="10525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66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altLang="ru-RU" sz="2000" b="1" i="1">
                <a:cs typeface="Times New Roman" pitchFamily="18" charset="0"/>
              </a:rPr>
              <a:t>Муниципальная программа Тейковского муниципального района </a:t>
            </a:r>
          </a:p>
          <a:p>
            <a:pPr algn="ctr"/>
            <a:r>
              <a:rPr lang="ru-RU" altLang="ru-RU" sz="2000" b="1" i="1">
                <a:cs typeface="Times New Roman" pitchFamily="18" charset="0"/>
              </a:rPr>
              <a:t>«Развитие информационного общества Тейковского муниципального района»      </a:t>
            </a:r>
            <a:endParaRPr lang="ru-RU" altLang="ru-RU" sz="1600" b="1" i="1"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dissolv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2670" name="Group 30"/>
          <p:cNvGraphicFramePr>
            <a:graphicFrameLocks noGrp="1"/>
          </p:cNvGraphicFramePr>
          <p:nvPr>
            <p:ph idx="4294967295"/>
          </p:nvPr>
        </p:nvGraphicFramePr>
        <p:xfrm>
          <a:off x="539750" y="1268413"/>
          <a:ext cx="8245475" cy="2333625"/>
        </p:xfrm>
        <a:graphic>
          <a:graphicData uri="http://schemas.openxmlformats.org/drawingml/2006/table">
            <a:tbl>
              <a:tblPr/>
              <a:tblGrid>
                <a:gridCol w="360363"/>
                <a:gridCol w="5616575"/>
                <a:gridCol w="1150937"/>
                <a:gridCol w="1117600"/>
              </a:tblGrid>
              <a:tr h="136366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№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п/п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Приоритетные направления муниципальной программы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Утверждено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на 2019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(тыс.руб.)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Исполнено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за 2019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(тыс.руб.)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672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1.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Подпрограмма «Профилактика правонарушений, борьба с преступностью и обеспечения безопасности граждан»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720,3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720,3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Итого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720,3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720,3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8391" name="Rectangle 2"/>
          <p:cNvSpPr>
            <a:spLocks noChangeArrowheads="1"/>
          </p:cNvSpPr>
          <p:nvPr/>
        </p:nvSpPr>
        <p:spPr bwMode="auto">
          <a:xfrm>
            <a:off x="107950" y="0"/>
            <a:ext cx="9144000" cy="10525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66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altLang="ru-RU" sz="2000" b="1" i="1">
                <a:cs typeface="Times New Roman" pitchFamily="18" charset="0"/>
              </a:rPr>
              <a:t>Муниципальная программа Тейковского муниципального района </a:t>
            </a:r>
          </a:p>
          <a:p>
            <a:pPr algn="ctr"/>
            <a:r>
              <a:rPr lang="ru-RU" altLang="ru-RU" sz="2000" b="1" i="1">
                <a:cs typeface="Times New Roman" pitchFamily="18" charset="0"/>
              </a:rPr>
              <a:t>«Обеспечение безопасности граждан и профилактика правонарушений в Тейковском муниципальном районе»      </a:t>
            </a:r>
            <a:endParaRPr lang="ru-RU" altLang="ru-RU" sz="1600" b="1" i="1"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dissolv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9419" name="Group 27"/>
          <p:cNvGraphicFramePr>
            <a:graphicFrameLocks noGrp="1"/>
          </p:cNvGraphicFramePr>
          <p:nvPr>
            <p:ph idx="4294967295"/>
          </p:nvPr>
        </p:nvGraphicFramePr>
        <p:xfrm>
          <a:off x="539750" y="1268413"/>
          <a:ext cx="8245475" cy="2333625"/>
        </p:xfrm>
        <a:graphic>
          <a:graphicData uri="http://schemas.openxmlformats.org/drawingml/2006/table">
            <a:tbl>
              <a:tblPr/>
              <a:tblGrid>
                <a:gridCol w="360363"/>
                <a:gridCol w="5616575"/>
                <a:gridCol w="1150937"/>
                <a:gridCol w="1117600"/>
              </a:tblGrid>
              <a:tr h="136366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№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п/п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Приоритетные направления муниципальной программы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Утверждено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на 2019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(тыс.руб.)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Исполнено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за 2019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(тыс.руб.)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672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1.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Подпрограмма «Патриотическое воспитание детей и молодежи и подготовка молодежи Тейковского муниципального района к военной службе»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130,0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129,9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Итого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130,0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129,9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9415" name="Rectangle 2"/>
          <p:cNvSpPr>
            <a:spLocks noChangeArrowheads="1"/>
          </p:cNvSpPr>
          <p:nvPr/>
        </p:nvSpPr>
        <p:spPr bwMode="auto">
          <a:xfrm>
            <a:off x="107950" y="0"/>
            <a:ext cx="9144000" cy="10525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66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altLang="ru-RU" sz="2000" b="1" i="1">
                <a:cs typeface="Times New Roman" pitchFamily="18" charset="0"/>
              </a:rPr>
              <a:t>Муниципальная программа Тейковского муниципального района </a:t>
            </a:r>
          </a:p>
          <a:p>
            <a:pPr algn="ctr"/>
            <a:r>
              <a:rPr lang="ru-RU" altLang="ru-RU" sz="2000" b="1" i="1">
                <a:cs typeface="Times New Roman" pitchFamily="18" charset="0"/>
              </a:rPr>
              <a:t>«Патриотическое воспитание детей и молодежи и подготовка молодежи  Тейковского муниципального района к военной службе»      </a:t>
            </a:r>
            <a:endParaRPr lang="ru-RU" altLang="ru-RU" sz="1600" b="1" i="1"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dissolv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0441" name="Group 25"/>
          <p:cNvGraphicFramePr>
            <a:graphicFrameLocks noGrp="1"/>
          </p:cNvGraphicFramePr>
          <p:nvPr>
            <p:ph idx="4294967295"/>
          </p:nvPr>
        </p:nvGraphicFramePr>
        <p:xfrm>
          <a:off x="539750" y="1268413"/>
          <a:ext cx="8245475" cy="2505075"/>
        </p:xfrm>
        <a:graphic>
          <a:graphicData uri="http://schemas.openxmlformats.org/drawingml/2006/table">
            <a:tbl>
              <a:tblPr/>
              <a:tblGrid>
                <a:gridCol w="360363"/>
                <a:gridCol w="5616575"/>
                <a:gridCol w="1150937"/>
                <a:gridCol w="1117600"/>
              </a:tblGrid>
              <a:tr h="136366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№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п/п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 Приоритетные  направления муниципальной программы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Утверждено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на 2019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(тыс.руб.)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Исполнено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за 2019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(тыс.руб.)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672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1.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Подпрограмма «Улучшение условий и охраны труда в администрации Тейковского муниципального района, структурных подразделениях администрации и учреждений Тейковского муниципального района»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25,0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25,0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Итого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25,0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25,0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0439" name="Rectangle 2"/>
          <p:cNvSpPr>
            <a:spLocks noChangeArrowheads="1"/>
          </p:cNvSpPr>
          <p:nvPr/>
        </p:nvSpPr>
        <p:spPr bwMode="auto">
          <a:xfrm>
            <a:off x="107950" y="0"/>
            <a:ext cx="9144000" cy="10525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66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altLang="ru-RU" sz="2000" b="1" i="1">
                <a:cs typeface="Times New Roman" pitchFamily="18" charset="0"/>
              </a:rPr>
              <a:t>Муниципальная программа Тейковского муниципального района </a:t>
            </a:r>
          </a:p>
          <a:p>
            <a:pPr algn="ctr"/>
            <a:r>
              <a:rPr lang="ru-RU" altLang="ru-RU" sz="2000" b="1" i="1">
                <a:cs typeface="Times New Roman" pitchFamily="18" charset="0"/>
              </a:rPr>
              <a:t>«Формирование законопослушного поведения участников дорожного движения в  Тейковском муниципальном районе»      </a:t>
            </a:r>
            <a:endParaRPr lang="ru-RU" altLang="ru-RU" sz="1600" b="1" i="1"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dissolv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1470" name="Group 30"/>
          <p:cNvGraphicFramePr>
            <a:graphicFrameLocks noGrp="1"/>
          </p:cNvGraphicFramePr>
          <p:nvPr>
            <p:ph idx="4294967295"/>
          </p:nvPr>
        </p:nvGraphicFramePr>
        <p:xfrm>
          <a:off x="539750" y="1268413"/>
          <a:ext cx="8245475" cy="2800350"/>
        </p:xfrm>
        <a:graphic>
          <a:graphicData uri="http://schemas.openxmlformats.org/drawingml/2006/table">
            <a:tbl>
              <a:tblPr/>
              <a:tblGrid>
                <a:gridCol w="360363"/>
                <a:gridCol w="5616575"/>
                <a:gridCol w="1150937"/>
                <a:gridCol w="1117600"/>
              </a:tblGrid>
              <a:tr h="136366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№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п/п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 Приоритетные  направления муниципальной программы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Утверждено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на 2019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(тыс.руб.)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Исполнено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за 2019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(тыс.руб.)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672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1.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Подпрограмма «Устойчивое развитие сельских территорий Тейковского муниципального района»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2682,6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2434,6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672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2.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Подпрограмма «Планировка территорий и проведение комплексных кадастровых работ на территории Тейковского муниципального района»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0,0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0,0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Итого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2682,6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2434,6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1468" name="Rectangle 2"/>
          <p:cNvSpPr>
            <a:spLocks noChangeArrowheads="1"/>
          </p:cNvSpPr>
          <p:nvPr/>
        </p:nvSpPr>
        <p:spPr bwMode="auto">
          <a:xfrm>
            <a:off x="107950" y="0"/>
            <a:ext cx="9144000" cy="10525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66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altLang="ru-RU" sz="2000" b="1" i="1">
                <a:cs typeface="Times New Roman" pitchFamily="18" charset="0"/>
              </a:rPr>
              <a:t>Муниципальная программа Тейковского муниципального района </a:t>
            </a:r>
          </a:p>
          <a:p>
            <a:pPr algn="ctr"/>
            <a:r>
              <a:rPr lang="ru-RU" altLang="ru-RU" sz="2000" b="1" i="1">
                <a:cs typeface="Times New Roman" pitchFamily="18" charset="0"/>
              </a:rPr>
              <a:t>«Развитие сельского хозяйства и регулирование рынков сельскохозяйственной продукции, сырья и продовольствия в  Тейковском муниципальном районе»      </a:t>
            </a:r>
            <a:endParaRPr lang="ru-RU" altLang="ru-RU" sz="1600" b="1" i="1"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dissolv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9634" name="Group 2"/>
          <p:cNvGraphicFramePr>
            <a:graphicFrameLocks noGrp="1"/>
          </p:cNvGraphicFramePr>
          <p:nvPr>
            <p:ph idx="4294967295"/>
          </p:nvPr>
        </p:nvGraphicFramePr>
        <p:xfrm>
          <a:off x="539750" y="1268413"/>
          <a:ext cx="8245475" cy="2333625"/>
        </p:xfrm>
        <a:graphic>
          <a:graphicData uri="http://schemas.openxmlformats.org/drawingml/2006/table">
            <a:tbl>
              <a:tblPr/>
              <a:tblGrid>
                <a:gridCol w="360363"/>
                <a:gridCol w="5616575"/>
                <a:gridCol w="1150937"/>
                <a:gridCol w="1117600"/>
              </a:tblGrid>
              <a:tr h="136366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№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п/п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 Приоритетные  направления муниципальной программы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Утверждено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на 2019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(тыс.руб.)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Исполнено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за 2019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(тыс.руб.)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672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1.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Подпрограмма «Повышение туристической привлекательности Тейковского  района»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267,8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267,8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Итого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267,8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267,8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2487" name="Rectangle 2"/>
          <p:cNvSpPr>
            <a:spLocks noChangeArrowheads="1"/>
          </p:cNvSpPr>
          <p:nvPr/>
        </p:nvSpPr>
        <p:spPr bwMode="auto">
          <a:xfrm>
            <a:off x="107950" y="0"/>
            <a:ext cx="9144000" cy="10525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66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altLang="ru-RU" sz="2000" b="1" i="1">
                <a:cs typeface="Times New Roman" pitchFamily="18" charset="0"/>
              </a:rPr>
              <a:t>Муниципальная программа Тейковского муниципального района </a:t>
            </a:r>
          </a:p>
          <a:p>
            <a:pPr algn="ctr"/>
            <a:r>
              <a:rPr lang="ru-RU" altLang="ru-RU" sz="2000" b="1" i="1">
                <a:cs typeface="Times New Roman" pitchFamily="18" charset="0"/>
              </a:rPr>
              <a:t>«Создание условий для развития туризма в  Тейковском муниципальном районе»      </a:t>
            </a:r>
            <a:endParaRPr lang="ru-RU" altLang="ru-RU" sz="1600" b="1" i="1"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dissolve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3513" name="Group 25"/>
          <p:cNvGraphicFramePr>
            <a:graphicFrameLocks noGrp="1"/>
          </p:cNvGraphicFramePr>
          <p:nvPr>
            <p:ph idx="4294967295"/>
          </p:nvPr>
        </p:nvGraphicFramePr>
        <p:xfrm>
          <a:off x="539750" y="1268413"/>
          <a:ext cx="8245475" cy="2333625"/>
        </p:xfrm>
        <a:graphic>
          <a:graphicData uri="http://schemas.openxmlformats.org/drawingml/2006/table">
            <a:tbl>
              <a:tblPr/>
              <a:tblGrid>
                <a:gridCol w="360363"/>
                <a:gridCol w="5616575"/>
                <a:gridCol w="1150937"/>
                <a:gridCol w="1117600"/>
              </a:tblGrid>
              <a:tr h="136366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№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п/п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 Приоритетные  направления муниципальной программы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Утверждено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на 2019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(тыс.руб.)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Исполнено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за 2019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(тыс.руб.)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672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1.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Подпрограмма «Развитие системы организации движения транспортных средств и пешеходов, повышение безопасности дорожных условий»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250,0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250,0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Итого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250,0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250,0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3511" name="Rectangle 2"/>
          <p:cNvSpPr>
            <a:spLocks noChangeArrowheads="1"/>
          </p:cNvSpPr>
          <p:nvPr/>
        </p:nvSpPr>
        <p:spPr bwMode="auto">
          <a:xfrm>
            <a:off x="107950" y="0"/>
            <a:ext cx="9144000" cy="10525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66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altLang="ru-RU" sz="2000" b="1" i="1">
                <a:cs typeface="Times New Roman" pitchFamily="18" charset="0"/>
              </a:rPr>
              <a:t>Муниципальная программа Тейковского муниципального района </a:t>
            </a:r>
          </a:p>
          <a:p>
            <a:pPr algn="ctr"/>
            <a:r>
              <a:rPr lang="ru-RU" altLang="ru-RU" sz="2000" b="1" i="1">
                <a:cs typeface="Times New Roman" pitchFamily="18" charset="0"/>
              </a:rPr>
              <a:t>«Повышение безопасности дорожного движения на территории  Тейковского муниципального района на 2017-2020 годы»      </a:t>
            </a:r>
            <a:endParaRPr lang="ru-RU" altLang="ru-RU" sz="1600" b="1" i="1"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dissolve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Заголовок 1"/>
          <p:cNvSpPr txBox="1">
            <a:spLocks/>
          </p:cNvSpPr>
          <p:nvPr/>
        </p:nvSpPr>
        <p:spPr bwMode="auto">
          <a:xfrm>
            <a:off x="0" y="115888"/>
            <a:ext cx="91440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b="1" i="1">
                <a:cs typeface="Times New Roman" pitchFamily="18" charset="0"/>
              </a:rPr>
              <a:t>Непрограммные направления деятельности</a:t>
            </a:r>
          </a:p>
          <a:p>
            <a:pPr algn="ctr"/>
            <a:r>
              <a:rPr lang="ru-RU" b="1" i="1">
                <a:cs typeface="Times New Roman" pitchFamily="18" charset="0"/>
              </a:rPr>
              <a:t>в 2019 году  -  33493,0 тыс.руб.</a:t>
            </a:r>
            <a:endParaRPr lang="ru-RU" altLang="ru-RU" b="1" i="1">
              <a:cs typeface="Times New Roman" pitchFamily="18" charset="0"/>
            </a:endParaRPr>
          </a:p>
        </p:txBody>
      </p:sp>
      <p:grpSp>
        <p:nvGrpSpPr>
          <p:cNvPr id="64514" name="Скругленный прямоугольник 3"/>
          <p:cNvGrpSpPr>
            <a:grpSpLocks/>
          </p:cNvGrpSpPr>
          <p:nvPr/>
        </p:nvGrpSpPr>
        <p:grpSpPr bwMode="auto">
          <a:xfrm>
            <a:off x="250825" y="2781300"/>
            <a:ext cx="4105275" cy="1439863"/>
            <a:chOff x="42" y="2454"/>
            <a:chExt cx="2681" cy="378"/>
          </a:xfrm>
        </p:grpSpPr>
        <p:pic>
          <p:nvPicPr>
            <p:cNvPr id="64527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42" y="2454"/>
              <a:ext cx="2681" cy="3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4528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 b="1">
                  <a:solidFill>
                    <a:srgbClr val="000000"/>
                  </a:solidFill>
                </a:rPr>
                <a:t>Обеспечение функций администрации Тейковского муниципального района,</a:t>
              </a:r>
            </a:p>
            <a:p>
              <a:pPr algn="ctr"/>
              <a:r>
                <a:rPr lang="ru-RU" altLang="ru-RU" sz="1600" b="1">
                  <a:solidFill>
                    <a:srgbClr val="000000"/>
                  </a:solidFill>
                </a:rPr>
                <a:t>исполнено –15638,7тыс.руб..</a:t>
              </a:r>
            </a:p>
            <a:p>
              <a:pPr algn="ctr"/>
              <a:endParaRPr lang="ru-RU" altLang="ru-RU" sz="1400" b="1">
                <a:solidFill>
                  <a:srgbClr val="000000"/>
                </a:solidFill>
              </a:endParaRPr>
            </a:p>
          </p:txBody>
        </p:sp>
      </p:grpSp>
      <p:grpSp>
        <p:nvGrpSpPr>
          <p:cNvPr id="64515" name="Скругленный прямоугольник 9"/>
          <p:cNvGrpSpPr>
            <a:grpSpLocks/>
          </p:cNvGrpSpPr>
          <p:nvPr/>
        </p:nvGrpSpPr>
        <p:grpSpPr bwMode="auto">
          <a:xfrm>
            <a:off x="323850" y="4652963"/>
            <a:ext cx="4148138" cy="1800225"/>
            <a:chOff x="84" y="2880"/>
            <a:chExt cx="2581" cy="389"/>
          </a:xfrm>
        </p:grpSpPr>
        <p:pic>
          <p:nvPicPr>
            <p:cNvPr id="64525" name="Скругленный прямоугольник 9"/>
            <p:cNvPicPr>
              <a:picLocks noChangeArrowheads="1"/>
            </p:cNvPicPr>
            <p:nvPr/>
          </p:nvPicPr>
          <p:blipFill>
            <a:blip r:embed="rId3">
              <a:grayscl/>
            </a:blip>
            <a:srcRect/>
            <a:stretch>
              <a:fillRect/>
            </a:stretch>
          </p:blipFill>
          <p:spPr bwMode="auto">
            <a:xfrm>
              <a:off x="84" y="2880"/>
              <a:ext cx="2581" cy="3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4526" name="Text Box 18"/>
            <p:cNvSpPr txBox="1">
              <a:spLocks noChangeArrowheads="1"/>
            </p:cNvSpPr>
            <p:nvPr/>
          </p:nvSpPr>
          <p:spPr bwMode="auto">
            <a:xfrm>
              <a:off x="84" y="2903"/>
              <a:ext cx="2520" cy="3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 b="1">
                  <a:solidFill>
                    <a:srgbClr val="000000"/>
                  </a:solidFill>
                  <a:cs typeface="Times New Roman" pitchFamily="18" charset="0"/>
                </a:rPr>
                <a:t>Обеспечение функций финансового органа администрации Тейковского муниципального района,</a:t>
              </a:r>
            </a:p>
            <a:p>
              <a:pPr algn="ctr"/>
              <a:r>
                <a:rPr lang="ru-RU" altLang="ru-RU" sz="1600" b="1">
                  <a:solidFill>
                    <a:srgbClr val="000000"/>
                  </a:solidFill>
                  <a:cs typeface="Times New Roman" pitchFamily="18" charset="0"/>
                </a:rPr>
                <a:t>исполнено –3930,5тыс.руб. </a:t>
              </a:r>
            </a:p>
            <a:p>
              <a:pPr algn="ctr"/>
              <a:endParaRPr lang="ru-RU" altLang="ru-RU" sz="1600" b="1">
                <a:solidFill>
                  <a:srgbClr val="000000"/>
                </a:solidFill>
                <a:cs typeface="Times New Roman" pitchFamily="18" charset="0"/>
              </a:endParaRPr>
            </a:p>
            <a:p>
              <a:pPr algn="ctr"/>
              <a:endParaRPr lang="ru-RU" altLang="ru-RU" sz="1600" b="1">
                <a:solidFill>
                  <a:srgbClr val="000000"/>
                </a:solidFill>
                <a:cs typeface="Times New Roman" pitchFamily="18" charset="0"/>
              </a:endParaRPr>
            </a:p>
            <a:p>
              <a:pPr algn="ctr"/>
              <a:endParaRPr lang="ru-RU" altLang="ru-RU" sz="1200">
                <a:solidFill>
                  <a:srgbClr val="000000"/>
                </a:solidFill>
                <a:cs typeface="Times New Roman" pitchFamily="18" charset="0"/>
              </a:endParaRPr>
            </a:p>
            <a:p>
              <a:pPr algn="ctr"/>
              <a:endParaRPr lang="ru-RU" altLang="ru-RU" sz="1400">
                <a:cs typeface="Times New Roman" pitchFamily="18" charset="0"/>
              </a:endParaRPr>
            </a:p>
          </p:txBody>
        </p:sp>
      </p:grpSp>
      <p:grpSp>
        <p:nvGrpSpPr>
          <p:cNvPr id="64516" name="Скругленный прямоугольник 14"/>
          <p:cNvGrpSpPr>
            <a:grpSpLocks/>
          </p:cNvGrpSpPr>
          <p:nvPr/>
        </p:nvGrpSpPr>
        <p:grpSpPr bwMode="auto">
          <a:xfrm>
            <a:off x="4643438" y="1557338"/>
            <a:ext cx="4500562" cy="1728787"/>
            <a:chOff x="106" y="3383"/>
            <a:chExt cx="2521" cy="785"/>
          </a:xfrm>
        </p:grpSpPr>
        <p:pic>
          <p:nvPicPr>
            <p:cNvPr id="10253" name="Скругленный прямоугольник 14"/>
            <p:cNvPicPr>
              <a:picLocks noChangeArrowheads="1"/>
            </p:cNvPicPr>
            <p:nvPr/>
          </p:nvPicPr>
          <p:blipFill>
            <a:blip r:embed="rId4">
              <a:grayscl/>
            </a:blip>
            <a:srcRect/>
            <a:stretch>
              <a:fillRect/>
            </a:stretch>
          </p:blipFill>
          <p:spPr bwMode="auto">
            <a:xfrm>
              <a:off x="196" y="3478"/>
              <a:ext cx="2431" cy="6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50800" dir="5400000" algn="ctr" rotWithShape="0">
                <a:schemeClr val="tx1">
                  <a:lumMod val="50000"/>
                  <a:lumOff val="50000"/>
                </a:schemeClr>
              </a:outerShdw>
            </a:effectLst>
          </p:spPr>
        </p:pic>
        <p:sp>
          <p:nvSpPr>
            <p:cNvPr id="64524" name="Text Box 27"/>
            <p:cNvSpPr txBox="1">
              <a:spLocks noChangeArrowheads="1"/>
            </p:cNvSpPr>
            <p:nvPr/>
          </p:nvSpPr>
          <p:spPr bwMode="auto">
            <a:xfrm>
              <a:off x="106" y="3383"/>
              <a:ext cx="2521" cy="6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ru-RU" altLang="ru-RU" sz="1600">
                <a:cs typeface="Times New Roman" pitchFamily="18" charset="0"/>
              </a:endParaRPr>
            </a:p>
            <a:p>
              <a:pPr algn="ctr"/>
              <a:r>
                <a:rPr lang="ru-RU" altLang="ru-RU" sz="1600" b="1">
                  <a:solidFill>
                    <a:srgbClr val="000000"/>
                  </a:solidFill>
                  <a:cs typeface="Times New Roman" pitchFamily="18" charset="0"/>
                </a:rPr>
                <a:t>Реализация полномочий </a:t>
              </a:r>
            </a:p>
            <a:p>
              <a:pPr algn="ctr"/>
              <a:r>
                <a:rPr lang="ru-RU" altLang="ru-RU" sz="1600" b="1">
                  <a:solidFill>
                    <a:srgbClr val="000000"/>
                  </a:solidFill>
                  <a:cs typeface="Times New Roman" pitchFamily="18" charset="0"/>
                </a:rPr>
                <a:t>Ивановской области, </a:t>
              </a:r>
            </a:p>
            <a:p>
              <a:pPr algn="ctr"/>
              <a:r>
                <a:rPr lang="ru-RU" altLang="ru-RU" sz="1600" b="1">
                  <a:solidFill>
                    <a:srgbClr val="000000"/>
                  </a:solidFill>
                  <a:cs typeface="Times New Roman" pitchFamily="18" charset="0"/>
                </a:rPr>
                <a:t> исполнено -  6,6 тыс.руб.</a:t>
              </a:r>
            </a:p>
            <a:p>
              <a:pPr algn="ctr"/>
              <a:endParaRPr lang="ru-RU" altLang="ru-RU" sz="1600" b="1">
                <a:solidFill>
                  <a:srgbClr val="000000"/>
                </a:solidFill>
                <a:cs typeface="Times New Roman" pitchFamily="18" charset="0"/>
              </a:endParaRPr>
            </a:p>
          </p:txBody>
        </p:sp>
      </p:grpSp>
      <p:grpSp>
        <p:nvGrpSpPr>
          <p:cNvPr id="64517" name="Скругленный прямоугольник 4"/>
          <p:cNvGrpSpPr>
            <a:grpSpLocks/>
          </p:cNvGrpSpPr>
          <p:nvPr/>
        </p:nvGrpSpPr>
        <p:grpSpPr bwMode="auto">
          <a:xfrm>
            <a:off x="250825" y="1125538"/>
            <a:ext cx="4103688" cy="1295400"/>
            <a:chOff x="40" y="1966"/>
            <a:chExt cx="2663" cy="380"/>
          </a:xfrm>
        </p:grpSpPr>
        <p:pic>
          <p:nvPicPr>
            <p:cNvPr id="64521" name="Скругленный прямоугольник 4"/>
            <p:cNvPicPr>
              <a:picLocks noChangeArrowheads="1"/>
            </p:cNvPicPr>
            <p:nvPr/>
          </p:nvPicPr>
          <p:blipFill>
            <a:blip r:embed="rId5">
              <a:grayscl/>
            </a:blip>
            <a:srcRect/>
            <a:stretch>
              <a:fillRect/>
            </a:stretch>
          </p:blipFill>
          <p:spPr bwMode="auto">
            <a:xfrm>
              <a:off x="40" y="1966"/>
              <a:ext cx="2663" cy="3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4522" name="Text Box 30"/>
            <p:cNvSpPr txBox="1">
              <a:spLocks noChangeArrowheads="1"/>
            </p:cNvSpPr>
            <p:nvPr/>
          </p:nvSpPr>
          <p:spPr bwMode="auto">
            <a:xfrm>
              <a:off x="119" y="1995"/>
              <a:ext cx="2419" cy="2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 b="1">
                  <a:solidFill>
                    <a:srgbClr val="000000"/>
                  </a:solidFill>
                </a:rPr>
                <a:t>Функционирование высшего должностного лица Тейковского муниципального района,    </a:t>
              </a:r>
            </a:p>
            <a:p>
              <a:pPr algn="ctr"/>
              <a:r>
                <a:rPr lang="ru-RU" altLang="ru-RU" sz="1600" b="1">
                  <a:solidFill>
                    <a:srgbClr val="000000"/>
                  </a:solidFill>
                </a:rPr>
                <a:t>исполнено  - 1204,6 тыс.руб. </a:t>
              </a:r>
            </a:p>
          </p:txBody>
        </p:sp>
      </p:grpSp>
      <p:grpSp>
        <p:nvGrpSpPr>
          <p:cNvPr id="64518" name="Скругленный прямоугольник 3"/>
          <p:cNvGrpSpPr>
            <a:grpSpLocks/>
          </p:cNvGrpSpPr>
          <p:nvPr/>
        </p:nvGrpSpPr>
        <p:grpSpPr bwMode="auto">
          <a:xfrm>
            <a:off x="4787900" y="4005263"/>
            <a:ext cx="4141788" cy="1728787"/>
            <a:chOff x="42" y="2454"/>
            <a:chExt cx="2681" cy="378"/>
          </a:xfrm>
        </p:grpSpPr>
        <p:pic>
          <p:nvPicPr>
            <p:cNvPr id="64519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42" y="2454"/>
              <a:ext cx="2681" cy="3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4520" name="Text Box 6"/>
            <p:cNvSpPr txBox="1">
              <a:spLocks noChangeArrowheads="1"/>
            </p:cNvSpPr>
            <p:nvPr/>
          </p:nvSpPr>
          <p:spPr bwMode="auto">
            <a:xfrm>
              <a:off x="118" y="2525"/>
              <a:ext cx="2412" cy="2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 b="1">
                  <a:solidFill>
                    <a:srgbClr val="000000"/>
                  </a:solidFill>
                </a:rPr>
                <a:t>Оценка недвижимости, признание прав и регулирование отношений по муниципальной собственности,</a:t>
              </a:r>
            </a:p>
            <a:p>
              <a:pPr algn="ctr"/>
              <a:r>
                <a:rPr lang="ru-RU" altLang="ru-RU" sz="1600" b="1">
                  <a:solidFill>
                    <a:srgbClr val="000000"/>
                  </a:solidFill>
                </a:rPr>
                <a:t>исполнено – 285,6 тыс.руб.</a:t>
              </a:r>
            </a:p>
            <a:p>
              <a:pPr algn="ctr"/>
              <a:endParaRPr lang="ru-RU" altLang="ru-RU" sz="1400" b="1">
                <a:solidFill>
                  <a:srgbClr val="000000"/>
                </a:solidFill>
              </a:endParaRPr>
            </a:p>
          </p:txBody>
        </p:sp>
      </p:grpSp>
    </p:spTree>
  </p:cSld>
  <p:clrMapOvr>
    <a:masterClrMapping/>
  </p:clrMapOvr>
  <p:transition spd="slow">
    <p:zoom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Заголовок 1"/>
          <p:cNvSpPr txBox="1">
            <a:spLocks/>
          </p:cNvSpPr>
          <p:nvPr/>
        </p:nvSpPr>
        <p:spPr bwMode="auto">
          <a:xfrm>
            <a:off x="0" y="115888"/>
            <a:ext cx="91440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b="1" i="1">
              <a:cs typeface="Times New Roman" pitchFamily="18" charset="0"/>
            </a:endParaRPr>
          </a:p>
        </p:txBody>
      </p:sp>
      <p:grpSp>
        <p:nvGrpSpPr>
          <p:cNvPr id="65538" name="Скругленный прямоугольник 3"/>
          <p:cNvGrpSpPr>
            <a:grpSpLocks/>
          </p:cNvGrpSpPr>
          <p:nvPr/>
        </p:nvGrpSpPr>
        <p:grpSpPr bwMode="auto">
          <a:xfrm>
            <a:off x="539750" y="549275"/>
            <a:ext cx="3965575" cy="1511300"/>
            <a:chOff x="118" y="2459"/>
            <a:chExt cx="2590" cy="324"/>
          </a:xfrm>
        </p:grpSpPr>
        <p:pic>
          <p:nvPicPr>
            <p:cNvPr id="65548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5549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 b="1">
                  <a:solidFill>
                    <a:srgbClr val="000000"/>
                  </a:solidFill>
                </a:rPr>
                <a:t>Обеспечение функций отдела образования администрации Тейковского муниципального района, исполнено – 1580,1  тыс.руб.</a:t>
              </a:r>
            </a:p>
            <a:p>
              <a:pPr algn="ctr"/>
              <a:endParaRPr lang="ru-RU" altLang="ru-RU" sz="1600" b="1">
                <a:solidFill>
                  <a:srgbClr val="000000"/>
                </a:solidFill>
              </a:endParaRPr>
            </a:p>
          </p:txBody>
        </p:sp>
      </p:grpSp>
      <p:grpSp>
        <p:nvGrpSpPr>
          <p:cNvPr id="65539" name="Скругленный прямоугольник 3"/>
          <p:cNvGrpSpPr>
            <a:grpSpLocks/>
          </p:cNvGrpSpPr>
          <p:nvPr/>
        </p:nvGrpSpPr>
        <p:grpSpPr bwMode="auto">
          <a:xfrm>
            <a:off x="4932363" y="1773238"/>
            <a:ext cx="3960812" cy="1366837"/>
            <a:chOff x="118" y="2459"/>
            <a:chExt cx="2590" cy="324"/>
          </a:xfrm>
        </p:grpSpPr>
        <p:pic>
          <p:nvPicPr>
            <p:cNvPr id="65546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5547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 b="1">
                  <a:solidFill>
                    <a:srgbClr val="000000"/>
                  </a:solidFill>
                </a:rPr>
                <a:t>Расходы на уплату членских </a:t>
              </a:r>
            </a:p>
            <a:p>
              <a:pPr algn="ctr"/>
              <a:r>
                <a:rPr lang="ru-RU" altLang="ru-RU" sz="1600" b="1">
                  <a:solidFill>
                    <a:srgbClr val="000000"/>
                  </a:solidFill>
                </a:rPr>
                <a:t>взносов в Ассоциацию «Совет</a:t>
              </a:r>
            </a:p>
            <a:p>
              <a:pPr algn="ctr"/>
              <a:r>
                <a:rPr lang="ru-RU" altLang="ru-RU" sz="1600" b="1">
                  <a:solidFill>
                    <a:srgbClr val="000000"/>
                  </a:solidFill>
                </a:rPr>
                <a:t>муниципальных образований»,</a:t>
              </a:r>
            </a:p>
            <a:p>
              <a:pPr algn="ctr"/>
              <a:r>
                <a:rPr lang="ru-RU" altLang="ru-RU" sz="1600" b="1">
                  <a:solidFill>
                    <a:srgbClr val="000000"/>
                  </a:solidFill>
                </a:rPr>
                <a:t>исполнено -  27,9 тыс.руб. </a:t>
              </a:r>
            </a:p>
            <a:p>
              <a:pPr algn="ctr"/>
              <a:endParaRPr lang="ru-RU" altLang="ru-RU" sz="1400">
                <a:solidFill>
                  <a:srgbClr val="000000"/>
                </a:solidFill>
              </a:endParaRPr>
            </a:p>
          </p:txBody>
        </p:sp>
      </p:grpSp>
      <p:grpSp>
        <p:nvGrpSpPr>
          <p:cNvPr id="65540" name="Скругленный прямоугольник 3"/>
          <p:cNvGrpSpPr>
            <a:grpSpLocks/>
          </p:cNvGrpSpPr>
          <p:nvPr/>
        </p:nvGrpSpPr>
        <p:grpSpPr bwMode="auto">
          <a:xfrm>
            <a:off x="611188" y="2852738"/>
            <a:ext cx="3965575" cy="2305050"/>
            <a:chOff x="118" y="2459"/>
            <a:chExt cx="2590" cy="324"/>
          </a:xfrm>
        </p:grpSpPr>
        <p:pic>
          <p:nvPicPr>
            <p:cNvPr id="65544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5545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 b="1">
                  <a:solidFill>
                    <a:srgbClr val="000000"/>
                  </a:solidFill>
                </a:rPr>
                <a:t>Обеспечение деятельности муниципального казенного учреждения  «Единая дежурно-диспетчерская служба Тейковского муниципального района,</a:t>
              </a:r>
            </a:p>
            <a:p>
              <a:pPr algn="ctr"/>
              <a:r>
                <a:rPr lang="ru-RU" altLang="ru-RU" sz="1600" b="1">
                  <a:solidFill>
                    <a:srgbClr val="000000"/>
                  </a:solidFill>
                </a:rPr>
                <a:t>исполнено – 4654,0 тыс.руб.</a:t>
              </a:r>
            </a:p>
            <a:p>
              <a:pPr algn="ctr"/>
              <a:endParaRPr lang="ru-RU" altLang="ru-RU" sz="1400" b="1">
                <a:solidFill>
                  <a:srgbClr val="000000"/>
                </a:solidFill>
              </a:endParaRPr>
            </a:p>
          </p:txBody>
        </p:sp>
      </p:grpSp>
      <p:grpSp>
        <p:nvGrpSpPr>
          <p:cNvPr id="65541" name="Скругленный прямоугольник 3"/>
          <p:cNvGrpSpPr>
            <a:grpSpLocks/>
          </p:cNvGrpSpPr>
          <p:nvPr/>
        </p:nvGrpSpPr>
        <p:grpSpPr bwMode="auto">
          <a:xfrm>
            <a:off x="5076825" y="4005263"/>
            <a:ext cx="3600450" cy="2089150"/>
            <a:chOff x="118" y="2459"/>
            <a:chExt cx="2590" cy="324"/>
          </a:xfrm>
        </p:grpSpPr>
        <p:pic>
          <p:nvPicPr>
            <p:cNvPr id="65542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5543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 b="1">
                  <a:solidFill>
                    <a:srgbClr val="000000"/>
                  </a:solidFill>
                </a:rPr>
                <a:t>Мероприятия в области строительства, архитектуры и градостроительства,</a:t>
              </a:r>
            </a:p>
            <a:p>
              <a:pPr algn="ctr"/>
              <a:r>
                <a:rPr lang="ru-RU" altLang="ru-RU" sz="1600" b="1">
                  <a:solidFill>
                    <a:srgbClr val="000000"/>
                  </a:solidFill>
                </a:rPr>
                <a:t>исполнено –  448,2 тыс.руб.</a:t>
              </a:r>
            </a:p>
          </p:txBody>
        </p:sp>
      </p:grpSp>
    </p:spTree>
  </p:cSld>
  <p:clrMapOvr>
    <a:masterClrMapping/>
  </p:clrMapOvr>
  <p:transition spd="slow">
    <p:zoom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Заголовок 1"/>
          <p:cNvSpPr txBox="1">
            <a:spLocks/>
          </p:cNvSpPr>
          <p:nvPr/>
        </p:nvSpPr>
        <p:spPr bwMode="auto">
          <a:xfrm>
            <a:off x="0" y="115888"/>
            <a:ext cx="91440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b="1" i="1">
              <a:cs typeface="Times New Roman" pitchFamily="18" charset="0"/>
            </a:endParaRPr>
          </a:p>
        </p:txBody>
      </p:sp>
      <p:grpSp>
        <p:nvGrpSpPr>
          <p:cNvPr id="66562" name="Скругленный прямоугольник 3"/>
          <p:cNvGrpSpPr>
            <a:grpSpLocks/>
          </p:cNvGrpSpPr>
          <p:nvPr/>
        </p:nvGrpSpPr>
        <p:grpSpPr bwMode="auto">
          <a:xfrm>
            <a:off x="5076825" y="1125538"/>
            <a:ext cx="3455988" cy="1798637"/>
            <a:chOff x="118" y="2459"/>
            <a:chExt cx="2590" cy="324"/>
          </a:xfrm>
        </p:grpSpPr>
        <p:pic>
          <p:nvPicPr>
            <p:cNvPr id="66572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6573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 b="1">
                  <a:solidFill>
                    <a:srgbClr val="000000"/>
                  </a:solidFill>
                </a:rPr>
                <a:t>Организация дополнительного пенсионного обеспечения отдельных категорий граждан,</a:t>
              </a:r>
            </a:p>
            <a:p>
              <a:pPr algn="ctr"/>
              <a:r>
                <a:rPr lang="ru-RU" altLang="ru-RU" sz="1600" b="1">
                  <a:solidFill>
                    <a:srgbClr val="000000"/>
                  </a:solidFill>
                </a:rPr>
                <a:t>исполнено – 1213,3 тыс.руб.</a:t>
              </a:r>
            </a:p>
            <a:p>
              <a:pPr algn="ctr"/>
              <a:r>
                <a:rPr lang="ru-RU" altLang="ru-RU" sz="1600">
                  <a:solidFill>
                    <a:srgbClr val="000000"/>
                  </a:solidFill>
                </a:rPr>
                <a:t>.</a:t>
              </a:r>
            </a:p>
            <a:p>
              <a:pPr algn="ctr"/>
              <a:endParaRPr lang="ru-RU" altLang="ru-RU" sz="1400">
                <a:solidFill>
                  <a:srgbClr val="000000"/>
                </a:solidFill>
              </a:endParaRPr>
            </a:p>
          </p:txBody>
        </p:sp>
      </p:grpSp>
      <p:grpSp>
        <p:nvGrpSpPr>
          <p:cNvPr id="66563" name="Скругленный прямоугольник 3"/>
          <p:cNvGrpSpPr>
            <a:grpSpLocks/>
          </p:cNvGrpSpPr>
          <p:nvPr/>
        </p:nvGrpSpPr>
        <p:grpSpPr bwMode="auto">
          <a:xfrm>
            <a:off x="611188" y="2349500"/>
            <a:ext cx="4038600" cy="3095625"/>
            <a:chOff x="118" y="2459"/>
            <a:chExt cx="2590" cy="324"/>
          </a:xfrm>
        </p:grpSpPr>
        <p:pic>
          <p:nvPicPr>
            <p:cNvPr id="66570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6571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 b="1">
                  <a:solidFill>
                    <a:srgbClr val="000000"/>
                  </a:solidFill>
                </a:rPr>
                <a:t>Выплата вознаграждений к наградам администрации Тейковского муниципального района, премий к Почетным грамотам и других премий в рамках иных непрограммных мероприятий по непрограммным направлениям деятельности исполнительных органов местного самоуправления, </a:t>
              </a:r>
            </a:p>
            <a:p>
              <a:pPr algn="ctr"/>
              <a:r>
                <a:rPr lang="ru-RU" altLang="ru-RU" sz="1600" b="1">
                  <a:solidFill>
                    <a:srgbClr val="000000"/>
                  </a:solidFill>
                </a:rPr>
                <a:t>исполнено - 5,0 тыс.руб.</a:t>
              </a:r>
              <a:r>
                <a:rPr lang="ru-RU" altLang="ru-RU" sz="1600" b="1"/>
                <a:t> </a:t>
              </a:r>
            </a:p>
            <a:p>
              <a:pPr algn="ctr"/>
              <a:endParaRPr lang="ru-RU" altLang="ru-RU" sz="1400" b="1"/>
            </a:p>
          </p:txBody>
        </p:sp>
      </p:grpSp>
      <p:grpSp>
        <p:nvGrpSpPr>
          <p:cNvPr id="66564" name="Скругленный прямоугольник 3"/>
          <p:cNvGrpSpPr>
            <a:grpSpLocks/>
          </p:cNvGrpSpPr>
          <p:nvPr/>
        </p:nvGrpSpPr>
        <p:grpSpPr bwMode="auto">
          <a:xfrm>
            <a:off x="5148263" y="3141663"/>
            <a:ext cx="3816350" cy="2087562"/>
            <a:chOff x="118" y="2459"/>
            <a:chExt cx="2590" cy="324"/>
          </a:xfrm>
        </p:grpSpPr>
        <p:pic>
          <p:nvPicPr>
            <p:cNvPr id="66568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6569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 b="1">
                  <a:solidFill>
                    <a:srgbClr val="000000"/>
                  </a:solidFill>
                </a:rPr>
                <a:t>Расходы на исполнение переданных полномочий от сельских поселений по электроснабжению населения,</a:t>
              </a:r>
            </a:p>
            <a:p>
              <a:pPr algn="ctr"/>
              <a:r>
                <a:rPr lang="ru-RU" altLang="ru-RU" sz="1600" b="1">
                  <a:solidFill>
                    <a:srgbClr val="000000"/>
                  </a:solidFill>
                </a:rPr>
                <a:t>исполнено – 88,0 тыс.руб.</a:t>
              </a:r>
            </a:p>
            <a:p>
              <a:pPr algn="ctr"/>
              <a:endParaRPr lang="ru-RU" altLang="ru-RU" sz="1600" b="1">
                <a:solidFill>
                  <a:srgbClr val="000000"/>
                </a:solidFill>
              </a:endParaRPr>
            </a:p>
            <a:p>
              <a:pPr algn="ctr"/>
              <a:endParaRPr lang="ru-RU" altLang="ru-RU" sz="1400">
                <a:solidFill>
                  <a:srgbClr val="000000"/>
                </a:solidFill>
              </a:endParaRPr>
            </a:p>
          </p:txBody>
        </p:sp>
      </p:grpSp>
      <p:grpSp>
        <p:nvGrpSpPr>
          <p:cNvPr id="66565" name="Скругленный прямоугольник 3"/>
          <p:cNvGrpSpPr>
            <a:grpSpLocks/>
          </p:cNvGrpSpPr>
          <p:nvPr/>
        </p:nvGrpSpPr>
        <p:grpSpPr bwMode="auto">
          <a:xfrm>
            <a:off x="755650" y="476250"/>
            <a:ext cx="3960813" cy="1439863"/>
            <a:chOff x="118" y="2459"/>
            <a:chExt cx="2590" cy="324"/>
          </a:xfrm>
        </p:grpSpPr>
        <p:pic>
          <p:nvPicPr>
            <p:cNvPr id="66566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6567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 b="1">
                  <a:solidFill>
                    <a:srgbClr val="000000"/>
                  </a:solidFill>
                </a:rPr>
                <a:t>Проведение аудиторских проверок муниципальных унитарных предприятий,</a:t>
              </a:r>
            </a:p>
            <a:p>
              <a:pPr algn="ctr"/>
              <a:r>
                <a:rPr lang="ru-RU" altLang="ru-RU" sz="1600" b="1">
                  <a:solidFill>
                    <a:srgbClr val="000000"/>
                  </a:solidFill>
                </a:rPr>
                <a:t>исполнено – 50,0 тыс.руб.</a:t>
              </a:r>
            </a:p>
            <a:p>
              <a:pPr algn="ctr"/>
              <a:r>
                <a:rPr lang="ru-RU" altLang="ru-RU" sz="1600">
                  <a:solidFill>
                    <a:srgbClr val="000000"/>
                  </a:solidFill>
                </a:rPr>
                <a:t>.</a:t>
              </a:r>
            </a:p>
            <a:p>
              <a:pPr algn="ctr"/>
              <a:endParaRPr lang="ru-RU" altLang="ru-RU" sz="1400">
                <a:solidFill>
                  <a:srgbClr val="000000"/>
                </a:solidFill>
              </a:endParaRPr>
            </a:p>
          </p:txBody>
        </p:sp>
      </p:grpSp>
    </p:spTree>
  </p:cSld>
  <p:clrMapOvr>
    <a:masterClrMapping/>
  </p:clrMapOvr>
  <p:transition spd="slow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r>
              <a:rPr lang="ru-RU" sz="2800" b="1"/>
              <a:t>Основные показатели исполнения бюджета Тейковского муниципального района за       2019 год (в тыс.руб.)</a:t>
            </a:r>
          </a:p>
        </p:txBody>
      </p:sp>
      <p:sp>
        <p:nvSpPr>
          <p:cNvPr id="18434" name="Text Box 7"/>
          <p:cNvSpPr txBox="1">
            <a:spLocks noChangeArrowheads="1"/>
          </p:cNvSpPr>
          <p:nvPr/>
        </p:nvSpPr>
        <p:spPr bwMode="auto">
          <a:xfrm>
            <a:off x="971550" y="2997200"/>
            <a:ext cx="24479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>
                <a:latin typeface="Arial" charset="0"/>
              </a:rPr>
              <a:t>Исполнено за 2019 год</a:t>
            </a:r>
          </a:p>
        </p:txBody>
      </p:sp>
      <p:sp>
        <p:nvSpPr>
          <p:cNvPr id="18435" name="Text Box 10"/>
          <p:cNvSpPr txBox="1">
            <a:spLocks noChangeArrowheads="1"/>
          </p:cNvSpPr>
          <p:nvPr/>
        </p:nvSpPr>
        <p:spPr bwMode="auto">
          <a:xfrm>
            <a:off x="900113" y="2133600"/>
            <a:ext cx="248761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>
                <a:latin typeface="Arial" charset="0"/>
              </a:rPr>
              <a:t>Утверждено на 2019 год</a:t>
            </a:r>
          </a:p>
        </p:txBody>
      </p:sp>
      <p:sp>
        <p:nvSpPr>
          <p:cNvPr id="18436" name="Text Box 11"/>
          <p:cNvSpPr txBox="1">
            <a:spLocks noChangeArrowheads="1"/>
          </p:cNvSpPr>
          <p:nvPr/>
        </p:nvSpPr>
        <p:spPr bwMode="auto">
          <a:xfrm>
            <a:off x="3779838" y="1484313"/>
            <a:ext cx="124301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Arial" charset="0"/>
              </a:rPr>
              <a:t>ДОХОДЫ</a:t>
            </a:r>
          </a:p>
        </p:txBody>
      </p:sp>
      <p:sp>
        <p:nvSpPr>
          <p:cNvPr id="18437" name="Text Box 12"/>
          <p:cNvSpPr txBox="1">
            <a:spLocks noChangeArrowheads="1"/>
          </p:cNvSpPr>
          <p:nvPr/>
        </p:nvSpPr>
        <p:spPr bwMode="auto">
          <a:xfrm>
            <a:off x="5651500" y="1484313"/>
            <a:ext cx="1441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latin typeface="Arial" charset="0"/>
              </a:rPr>
              <a:t>РАСХОДЫ</a:t>
            </a:r>
          </a:p>
        </p:txBody>
      </p:sp>
      <p:sp>
        <p:nvSpPr>
          <p:cNvPr id="18438" name="Text Box 13"/>
          <p:cNvSpPr txBox="1">
            <a:spLocks noChangeArrowheads="1"/>
          </p:cNvSpPr>
          <p:nvPr/>
        </p:nvSpPr>
        <p:spPr bwMode="auto">
          <a:xfrm>
            <a:off x="3779838" y="2133600"/>
            <a:ext cx="129698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>
                <a:latin typeface="Arial" charset="0"/>
              </a:rPr>
              <a:t>225983,6</a:t>
            </a:r>
          </a:p>
        </p:txBody>
      </p:sp>
      <p:sp>
        <p:nvSpPr>
          <p:cNvPr id="18439" name="Text Box 14"/>
          <p:cNvSpPr txBox="1">
            <a:spLocks noChangeArrowheads="1"/>
          </p:cNvSpPr>
          <p:nvPr/>
        </p:nvSpPr>
        <p:spPr bwMode="auto">
          <a:xfrm>
            <a:off x="5651500" y="2133600"/>
            <a:ext cx="12255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>
                <a:latin typeface="Arial" charset="0"/>
              </a:rPr>
              <a:t>240854,4</a:t>
            </a:r>
          </a:p>
        </p:txBody>
      </p:sp>
      <p:sp>
        <p:nvSpPr>
          <p:cNvPr id="18440" name="Text Box 15"/>
          <p:cNvSpPr txBox="1">
            <a:spLocks noChangeArrowheads="1"/>
          </p:cNvSpPr>
          <p:nvPr/>
        </p:nvSpPr>
        <p:spPr bwMode="auto">
          <a:xfrm>
            <a:off x="3851275" y="2997200"/>
            <a:ext cx="12255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>
                <a:latin typeface="Arial" charset="0"/>
              </a:rPr>
              <a:t>227725,0</a:t>
            </a:r>
          </a:p>
        </p:txBody>
      </p:sp>
      <p:sp>
        <p:nvSpPr>
          <p:cNvPr id="18441" name="Text Box 16"/>
          <p:cNvSpPr txBox="1">
            <a:spLocks noChangeArrowheads="1"/>
          </p:cNvSpPr>
          <p:nvPr/>
        </p:nvSpPr>
        <p:spPr bwMode="auto">
          <a:xfrm>
            <a:off x="5724525" y="2968625"/>
            <a:ext cx="12239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>
                <a:latin typeface="Arial" charset="0"/>
              </a:rPr>
              <a:t>236324,3</a:t>
            </a:r>
          </a:p>
        </p:txBody>
      </p:sp>
      <p:sp>
        <p:nvSpPr>
          <p:cNvPr id="18442" name="Text Box 14"/>
          <p:cNvSpPr txBox="1">
            <a:spLocks noChangeArrowheads="1"/>
          </p:cNvSpPr>
          <p:nvPr/>
        </p:nvSpPr>
        <p:spPr bwMode="auto">
          <a:xfrm>
            <a:off x="7432675" y="1268413"/>
            <a:ext cx="16637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/>
              <a:t>ДЕФИЦИТ </a:t>
            </a:r>
          </a:p>
          <a:p>
            <a:r>
              <a:rPr lang="ru-RU" b="1"/>
              <a:t>(ПРОФИЦИТ)</a:t>
            </a:r>
          </a:p>
        </p:txBody>
      </p:sp>
      <p:sp>
        <p:nvSpPr>
          <p:cNvPr id="18443" name="Text Box 15"/>
          <p:cNvSpPr txBox="1">
            <a:spLocks noChangeArrowheads="1"/>
          </p:cNvSpPr>
          <p:nvPr/>
        </p:nvSpPr>
        <p:spPr bwMode="auto">
          <a:xfrm>
            <a:off x="7451725" y="227647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18444" name="Text Box 17"/>
          <p:cNvSpPr txBox="1">
            <a:spLocks noChangeArrowheads="1"/>
          </p:cNvSpPr>
          <p:nvPr/>
        </p:nvSpPr>
        <p:spPr bwMode="auto">
          <a:xfrm>
            <a:off x="7380288" y="227647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18445" name="Text Box 18"/>
          <p:cNvSpPr txBox="1">
            <a:spLocks noChangeArrowheads="1"/>
          </p:cNvSpPr>
          <p:nvPr/>
        </p:nvSpPr>
        <p:spPr bwMode="auto">
          <a:xfrm>
            <a:off x="7164388" y="2133600"/>
            <a:ext cx="12239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  - 14870,8  </a:t>
            </a:r>
          </a:p>
        </p:txBody>
      </p:sp>
      <p:sp>
        <p:nvSpPr>
          <p:cNvPr id="18446" name="Text Box 19"/>
          <p:cNvSpPr txBox="1">
            <a:spLocks noChangeArrowheads="1"/>
          </p:cNvSpPr>
          <p:nvPr/>
        </p:nvSpPr>
        <p:spPr bwMode="auto">
          <a:xfrm>
            <a:off x="7432675" y="2946400"/>
            <a:ext cx="946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- 8599,3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Заголовок 1"/>
          <p:cNvSpPr txBox="1">
            <a:spLocks/>
          </p:cNvSpPr>
          <p:nvPr/>
        </p:nvSpPr>
        <p:spPr bwMode="auto">
          <a:xfrm>
            <a:off x="0" y="0"/>
            <a:ext cx="914400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b="1" i="1">
              <a:cs typeface="Times New Roman" pitchFamily="18" charset="0"/>
            </a:endParaRPr>
          </a:p>
        </p:txBody>
      </p:sp>
      <p:grpSp>
        <p:nvGrpSpPr>
          <p:cNvPr id="67586" name="Скругленный прямоугольник 3"/>
          <p:cNvGrpSpPr>
            <a:grpSpLocks/>
          </p:cNvGrpSpPr>
          <p:nvPr/>
        </p:nvGrpSpPr>
        <p:grpSpPr bwMode="auto">
          <a:xfrm>
            <a:off x="4572000" y="692150"/>
            <a:ext cx="3600450" cy="1366838"/>
            <a:chOff x="118" y="2459"/>
            <a:chExt cx="2590" cy="324"/>
          </a:xfrm>
        </p:grpSpPr>
        <p:pic>
          <p:nvPicPr>
            <p:cNvPr id="67605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7606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solidFill>
                    <a:srgbClr val="000000"/>
                  </a:solidFill>
                </a:rPr>
                <a:t>Обеспечение функций отделов администрации Тейковского муниципального района,</a:t>
              </a:r>
            </a:p>
            <a:p>
              <a:pPr algn="ctr"/>
              <a:r>
                <a:rPr lang="ru-RU" altLang="ru-RU" sz="1600">
                  <a:solidFill>
                    <a:srgbClr val="000000"/>
                  </a:solidFill>
                </a:rPr>
                <a:t>исполнено – 1933,6 тыс.руб.</a:t>
              </a:r>
              <a:r>
                <a:rPr lang="ru-RU" altLang="ru-RU" sz="1600" b="1">
                  <a:solidFill>
                    <a:srgbClr val="000000"/>
                  </a:solidFill>
                </a:rPr>
                <a:t> </a:t>
              </a:r>
            </a:p>
            <a:p>
              <a:pPr algn="ctr"/>
              <a:endParaRPr lang="ru-RU" altLang="ru-RU" sz="1400">
                <a:solidFill>
                  <a:srgbClr val="000000"/>
                </a:solidFill>
              </a:endParaRPr>
            </a:p>
          </p:txBody>
        </p:sp>
      </p:grpSp>
      <p:grpSp>
        <p:nvGrpSpPr>
          <p:cNvPr id="67587" name="Скругленный прямоугольник 3"/>
          <p:cNvGrpSpPr>
            <a:grpSpLocks/>
          </p:cNvGrpSpPr>
          <p:nvPr/>
        </p:nvGrpSpPr>
        <p:grpSpPr bwMode="auto">
          <a:xfrm>
            <a:off x="4716463" y="2420938"/>
            <a:ext cx="3671887" cy="1728787"/>
            <a:chOff x="118" y="2459"/>
            <a:chExt cx="2590" cy="324"/>
          </a:xfrm>
        </p:grpSpPr>
        <p:pic>
          <p:nvPicPr>
            <p:cNvPr id="67603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7604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 b="1">
                  <a:solidFill>
                    <a:srgbClr val="000000"/>
                  </a:solidFill>
                </a:rPr>
                <a:t>Предупреждение и ликвидация чрезвычайных ситуаций и стихийных бедствий природного и техногенного характера,</a:t>
              </a:r>
            </a:p>
            <a:p>
              <a:pPr algn="ctr"/>
              <a:r>
                <a:rPr lang="ru-RU" altLang="ru-RU" sz="1600" b="1">
                  <a:solidFill>
                    <a:srgbClr val="000000"/>
                  </a:solidFill>
                </a:rPr>
                <a:t>исполнено – 17,0 тыс.руб</a:t>
              </a:r>
              <a:r>
                <a:rPr lang="ru-RU" altLang="ru-RU" sz="1600">
                  <a:solidFill>
                    <a:srgbClr val="000000"/>
                  </a:solidFill>
                </a:rPr>
                <a:t>.</a:t>
              </a:r>
            </a:p>
            <a:p>
              <a:pPr algn="ctr"/>
              <a:endParaRPr lang="ru-RU" altLang="ru-RU" sz="1600" b="1">
                <a:solidFill>
                  <a:srgbClr val="000000"/>
                </a:solidFill>
              </a:endParaRPr>
            </a:p>
            <a:p>
              <a:pPr algn="ctr"/>
              <a:endParaRPr lang="ru-RU" altLang="ru-RU" sz="1400">
                <a:solidFill>
                  <a:srgbClr val="000000"/>
                </a:solidFill>
              </a:endParaRPr>
            </a:p>
          </p:txBody>
        </p:sp>
      </p:grpSp>
      <p:grpSp>
        <p:nvGrpSpPr>
          <p:cNvPr id="67588" name="Скругленный прямоугольник 3"/>
          <p:cNvGrpSpPr>
            <a:grpSpLocks/>
          </p:cNvGrpSpPr>
          <p:nvPr/>
        </p:nvGrpSpPr>
        <p:grpSpPr bwMode="auto">
          <a:xfrm>
            <a:off x="468313" y="1125538"/>
            <a:ext cx="3887787" cy="2232025"/>
            <a:chOff x="118" y="2459"/>
            <a:chExt cx="2590" cy="324"/>
          </a:xfrm>
        </p:grpSpPr>
        <p:pic>
          <p:nvPicPr>
            <p:cNvPr id="67601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7602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 b="1">
                  <a:solidFill>
                    <a:srgbClr val="000000"/>
                  </a:solidFill>
                </a:rPr>
                <a:t>Расходы на организацию и проведение мероприятий, связанных с праздничными, юбилейными и памятными датами, Совещания, семинары,</a:t>
              </a:r>
            </a:p>
            <a:p>
              <a:pPr algn="ctr"/>
              <a:r>
                <a:rPr lang="ru-RU" altLang="ru-RU" sz="1600" b="1">
                  <a:solidFill>
                    <a:srgbClr val="000000"/>
                  </a:solidFill>
                </a:rPr>
                <a:t>исполнено – 251,1 тыс.руб.</a:t>
              </a:r>
            </a:p>
            <a:p>
              <a:pPr algn="ctr"/>
              <a:endParaRPr lang="ru-RU" altLang="ru-RU" sz="1600" b="1">
                <a:solidFill>
                  <a:srgbClr val="000000"/>
                </a:solidFill>
              </a:endParaRPr>
            </a:p>
            <a:p>
              <a:pPr algn="ctr"/>
              <a:endParaRPr lang="ru-RU" altLang="ru-RU" sz="1600">
                <a:solidFill>
                  <a:srgbClr val="000000"/>
                </a:solidFill>
              </a:endParaRPr>
            </a:p>
          </p:txBody>
        </p:sp>
      </p:grpSp>
      <p:grpSp>
        <p:nvGrpSpPr>
          <p:cNvPr id="67589" name="Скругленный прямоугольник 3"/>
          <p:cNvGrpSpPr>
            <a:grpSpLocks/>
          </p:cNvGrpSpPr>
          <p:nvPr/>
        </p:nvGrpSpPr>
        <p:grpSpPr bwMode="auto">
          <a:xfrm>
            <a:off x="4572000" y="692150"/>
            <a:ext cx="3600450" cy="1366838"/>
            <a:chOff x="118" y="2459"/>
            <a:chExt cx="2590" cy="324"/>
          </a:xfrm>
        </p:grpSpPr>
        <p:pic>
          <p:nvPicPr>
            <p:cNvPr id="67599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7600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solidFill>
                    <a:srgbClr val="000000"/>
                  </a:solidFill>
                </a:rPr>
                <a:t>Обеспечение функций отделов администрации Тейковского муниципального района,</a:t>
              </a:r>
            </a:p>
            <a:p>
              <a:pPr algn="ctr"/>
              <a:r>
                <a:rPr lang="ru-RU" altLang="ru-RU" sz="1600">
                  <a:solidFill>
                    <a:srgbClr val="000000"/>
                  </a:solidFill>
                </a:rPr>
                <a:t>исполнено – 1933,6 тыс.руб.</a:t>
              </a:r>
              <a:r>
                <a:rPr lang="ru-RU" altLang="ru-RU" sz="1600" b="1">
                  <a:solidFill>
                    <a:srgbClr val="000000"/>
                  </a:solidFill>
                </a:rPr>
                <a:t> </a:t>
              </a:r>
            </a:p>
            <a:p>
              <a:pPr algn="ctr"/>
              <a:endParaRPr lang="ru-RU" altLang="ru-RU" sz="1400">
                <a:solidFill>
                  <a:srgbClr val="000000"/>
                </a:solidFill>
              </a:endParaRPr>
            </a:p>
          </p:txBody>
        </p:sp>
      </p:grpSp>
      <p:grpSp>
        <p:nvGrpSpPr>
          <p:cNvPr id="67590" name="Скругленный прямоугольник 3"/>
          <p:cNvGrpSpPr>
            <a:grpSpLocks/>
          </p:cNvGrpSpPr>
          <p:nvPr/>
        </p:nvGrpSpPr>
        <p:grpSpPr bwMode="auto">
          <a:xfrm>
            <a:off x="4572000" y="692150"/>
            <a:ext cx="3744913" cy="1366838"/>
            <a:chOff x="118" y="2459"/>
            <a:chExt cx="2590" cy="324"/>
          </a:xfrm>
        </p:grpSpPr>
        <p:pic>
          <p:nvPicPr>
            <p:cNvPr id="67597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7598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 b="1">
                  <a:solidFill>
                    <a:srgbClr val="000000"/>
                  </a:solidFill>
                </a:rPr>
                <a:t>  Обеспечение функций отделов администрации Тейковского муниципального района,</a:t>
              </a:r>
            </a:p>
            <a:p>
              <a:pPr algn="ctr"/>
              <a:r>
                <a:rPr lang="ru-RU" altLang="ru-RU" sz="1600" b="1">
                  <a:solidFill>
                    <a:srgbClr val="000000"/>
                  </a:solidFill>
                </a:rPr>
                <a:t>исполнено –1838,3 тыс.руб</a:t>
              </a:r>
              <a:r>
                <a:rPr lang="ru-RU" altLang="ru-RU" sz="1600">
                  <a:solidFill>
                    <a:srgbClr val="000000"/>
                  </a:solidFill>
                </a:rPr>
                <a:t>.</a:t>
              </a:r>
              <a:r>
                <a:rPr lang="ru-RU" altLang="ru-RU" sz="1600" b="1">
                  <a:solidFill>
                    <a:srgbClr val="000000"/>
                  </a:solidFill>
                </a:rPr>
                <a:t> </a:t>
              </a:r>
            </a:p>
            <a:p>
              <a:pPr algn="ctr"/>
              <a:endParaRPr lang="ru-RU" altLang="ru-RU" sz="1400">
                <a:solidFill>
                  <a:srgbClr val="000000"/>
                </a:solidFill>
              </a:endParaRPr>
            </a:p>
          </p:txBody>
        </p:sp>
      </p:grpSp>
      <p:grpSp>
        <p:nvGrpSpPr>
          <p:cNvPr id="67591" name="Скругленный прямоугольник 3"/>
          <p:cNvGrpSpPr>
            <a:grpSpLocks/>
          </p:cNvGrpSpPr>
          <p:nvPr/>
        </p:nvGrpSpPr>
        <p:grpSpPr bwMode="auto">
          <a:xfrm>
            <a:off x="4643438" y="4221163"/>
            <a:ext cx="4178300" cy="2636837"/>
            <a:chOff x="118" y="2459"/>
            <a:chExt cx="2590" cy="324"/>
          </a:xfrm>
        </p:grpSpPr>
        <p:pic>
          <p:nvPicPr>
            <p:cNvPr id="67595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7596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 b="1">
                  <a:solidFill>
                    <a:srgbClr val="000000"/>
                  </a:solidFill>
                </a:rPr>
                <a:t>  Межбюджетные трансферты на исполнение переданных полномочий сельским поселениям по предупреждению и ликвидации последствий чрезвычайных ситуаций и стихийных бедствий природного и техногенного характера,</a:t>
              </a:r>
            </a:p>
            <a:p>
              <a:pPr algn="ctr"/>
              <a:r>
                <a:rPr lang="ru-RU" altLang="ru-RU" sz="1600" b="1">
                  <a:solidFill>
                    <a:srgbClr val="000000"/>
                  </a:solidFill>
                </a:rPr>
                <a:t>исполнено – 664,5 тыс.руб</a:t>
              </a:r>
              <a:r>
                <a:rPr lang="ru-RU" altLang="ru-RU" sz="1600">
                  <a:solidFill>
                    <a:srgbClr val="000000"/>
                  </a:solidFill>
                </a:rPr>
                <a:t>.</a:t>
              </a:r>
            </a:p>
            <a:p>
              <a:pPr algn="ctr"/>
              <a:endParaRPr lang="ru-RU" altLang="ru-RU" sz="1600" b="1">
                <a:solidFill>
                  <a:srgbClr val="000000"/>
                </a:solidFill>
              </a:endParaRPr>
            </a:p>
            <a:p>
              <a:pPr algn="ctr"/>
              <a:endParaRPr lang="ru-RU" altLang="ru-RU" sz="1400">
                <a:solidFill>
                  <a:srgbClr val="000000"/>
                </a:solidFill>
              </a:endParaRPr>
            </a:p>
          </p:txBody>
        </p:sp>
      </p:grpSp>
      <p:grpSp>
        <p:nvGrpSpPr>
          <p:cNvPr id="67592" name="Скругленный прямоугольник 3"/>
          <p:cNvGrpSpPr>
            <a:grpSpLocks/>
          </p:cNvGrpSpPr>
          <p:nvPr/>
        </p:nvGrpSpPr>
        <p:grpSpPr bwMode="auto">
          <a:xfrm>
            <a:off x="0" y="3716338"/>
            <a:ext cx="4427538" cy="1800225"/>
            <a:chOff x="118" y="2459"/>
            <a:chExt cx="2590" cy="324"/>
          </a:xfrm>
        </p:grpSpPr>
        <p:pic>
          <p:nvPicPr>
            <p:cNvPr id="67593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7594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 b="1">
                  <a:solidFill>
                    <a:srgbClr val="000000"/>
                  </a:solidFill>
                </a:rPr>
                <a:t>    Проведение комплекса работ по   межеванию земель для постановки</a:t>
              </a:r>
            </a:p>
            <a:p>
              <a:pPr algn="ctr"/>
              <a:r>
                <a:rPr lang="ru-RU" altLang="ru-RU" sz="1600" b="1">
                  <a:solidFill>
                    <a:srgbClr val="000000"/>
                  </a:solidFill>
                </a:rPr>
                <a:t> на кадастровый учет,</a:t>
              </a:r>
            </a:p>
            <a:p>
              <a:pPr algn="ctr"/>
              <a:r>
                <a:rPr lang="ru-RU" altLang="ru-RU" sz="1600" b="1">
                  <a:solidFill>
                    <a:srgbClr val="000000"/>
                  </a:solidFill>
                </a:rPr>
                <a:t>исполнено –452,6 тыс.руб.</a:t>
              </a:r>
            </a:p>
            <a:p>
              <a:pPr algn="ctr"/>
              <a:endParaRPr lang="ru-RU" altLang="ru-RU" sz="1600" b="1">
                <a:solidFill>
                  <a:srgbClr val="000000"/>
                </a:solidFill>
              </a:endParaRPr>
            </a:p>
            <a:p>
              <a:pPr algn="ctr"/>
              <a:endParaRPr lang="ru-RU" altLang="ru-RU" sz="1600" b="1">
                <a:solidFill>
                  <a:srgbClr val="000000"/>
                </a:solidFill>
              </a:endParaRPr>
            </a:p>
          </p:txBody>
        </p:sp>
      </p:grpSp>
    </p:spTree>
  </p:cSld>
  <p:clrMapOvr>
    <a:masterClrMapping/>
  </p:clrMapOvr>
  <p:transition spd="slow">
    <p:zoom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Заголовок 1"/>
          <p:cNvSpPr txBox="1">
            <a:spLocks/>
          </p:cNvSpPr>
          <p:nvPr/>
        </p:nvSpPr>
        <p:spPr bwMode="auto">
          <a:xfrm>
            <a:off x="0" y="115888"/>
            <a:ext cx="91440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b="1" i="1">
              <a:cs typeface="Times New Roman" pitchFamily="18" charset="0"/>
            </a:endParaRPr>
          </a:p>
        </p:txBody>
      </p:sp>
      <p:grpSp>
        <p:nvGrpSpPr>
          <p:cNvPr id="68610" name="Скругленный прямоугольник 3"/>
          <p:cNvGrpSpPr>
            <a:grpSpLocks/>
          </p:cNvGrpSpPr>
          <p:nvPr/>
        </p:nvGrpSpPr>
        <p:grpSpPr bwMode="auto">
          <a:xfrm>
            <a:off x="4932363" y="765175"/>
            <a:ext cx="3960812" cy="2374900"/>
            <a:chOff x="118" y="2459"/>
            <a:chExt cx="2590" cy="324"/>
          </a:xfrm>
        </p:grpSpPr>
        <p:pic>
          <p:nvPicPr>
            <p:cNvPr id="68614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8615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 b="1">
                  <a:solidFill>
                    <a:srgbClr val="000000"/>
                  </a:solidFill>
                </a:rPr>
                <a:t>  Средства, переданные бюджетам поселений для компенсации дополнительных расходов, возникших в результате решений, принятых      органами власти </a:t>
              </a:r>
            </a:p>
            <a:p>
              <a:pPr algn="ctr"/>
              <a:r>
                <a:rPr lang="ru-RU" altLang="ru-RU" sz="1600" b="1">
                  <a:solidFill>
                    <a:srgbClr val="000000"/>
                  </a:solidFill>
                </a:rPr>
                <a:t>муниципального района,</a:t>
              </a:r>
            </a:p>
            <a:p>
              <a:pPr algn="ctr"/>
              <a:r>
                <a:rPr lang="ru-RU" altLang="ru-RU" sz="1600" b="1">
                  <a:solidFill>
                    <a:srgbClr val="000000"/>
                  </a:solidFill>
                </a:rPr>
                <a:t>исполнено -  704,2 тыс.руб. </a:t>
              </a:r>
            </a:p>
            <a:p>
              <a:pPr algn="ctr"/>
              <a:endParaRPr lang="ru-RU" altLang="ru-RU" sz="1400">
                <a:solidFill>
                  <a:srgbClr val="000000"/>
                </a:solidFill>
              </a:endParaRPr>
            </a:p>
          </p:txBody>
        </p:sp>
      </p:grpSp>
      <p:grpSp>
        <p:nvGrpSpPr>
          <p:cNvPr id="68611" name="Скругленный прямоугольник 3"/>
          <p:cNvGrpSpPr>
            <a:grpSpLocks/>
          </p:cNvGrpSpPr>
          <p:nvPr/>
        </p:nvGrpSpPr>
        <p:grpSpPr bwMode="auto">
          <a:xfrm>
            <a:off x="611188" y="2852738"/>
            <a:ext cx="3965575" cy="2305050"/>
            <a:chOff x="118" y="2459"/>
            <a:chExt cx="2590" cy="324"/>
          </a:xfrm>
        </p:grpSpPr>
        <p:pic>
          <p:nvPicPr>
            <p:cNvPr id="68612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8613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 b="1">
                  <a:solidFill>
                    <a:srgbClr val="000000"/>
                  </a:solidFill>
                </a:rPr>
                <a:t>      Расходы на доведение заработной платы работников до МРОТ,</a:t>
              </a:r>
            </a:p>
            <a:p>
              <a:pPr algn="ctr"/>
              <a:r>
                <a:rPr lang="ru-RU" altLang="ru-RU" sz="1600" b="1">
                  <a:solidFill>
                    <a:srgbClr val="000000"/>
                  </a:solidFill>
                </a:rPr>
                <a:t>исполнено – 224,0 тыс.руб.</a:t>
              </a:r>
            </a:p>
            <a:p>
              <a:pPr algn="ctr"/>
              <a:endParaRPr lang="ru-RU" altLang="ru-RU" sz="1400" b="1">
                <a:solidFill>
                  <a:srgbClr val="000000"/>
                </a:solidFill>
              </a:endParaRPr>
            </a:p>
          </p:txBody>
        </p:sp>
      </p:grpSp>
    </p:spTree>
  </p:cSld>
  <p:clrMapOvr>
    <a:masterClrMapping/>
  </p:clrMapOvr>
  <p:transition spd="slow">
    <p:zoom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Заголовок 1"/>
          <p:cNvSpPr txBox="1">
            <a:spLocks/>
          </p:cNvSpPr>
          <p:nvPr/>
        </p:nvSpPr>
        <p:spPr bwMode="auto">
          <a:xfrm>
            <a:off x="0" y="115888"/>
            <a:ext cx="91440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b="1" i="1">
              <a:cs typeface="Times New Roman" pitchFamily="18" charset="0"/>
            </a:endParaRPr>
          </a:p>
        </p:txBody>
      </p:sp>
      <p:grpSp>
        <p:nvGrpSpPr>
          <p:cNvPr id="74755" name="Скругленный прямоугольник 3"/>
          <p:cNvGrpSpPr>
            <a:grpSpLocks/>
          </p:cNvGrpSpPr>
          <p:nvPr/>
        </p:nvGrpSpPr>
        <p:grpSpPr bwMode="auto">
          <a:xfrm>
            <a:off x="4932363" y="765175"/>
            <a:ext cx="3960812" cy="1943100"/>
            <a:chOff x="118" y="2459"/>
            <a:chExt cx="2590" cy="324"/>
          </a:xfrm>
        </p:grpSpPr>
        <p:pic>
          <p:nvPicPr>
            <p:cNvPr id="74756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4757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 b="1">
                  <a:solidFill>
                    <a:srgbClr val="000000"/>
                  </a:solidFill>
                </a:rPr>
                <a:t>  Обеспечение предписаний контрольных органов,</a:t>
              </a:r>
            </a:p>
            <a:p>
              <a:pPr algn="ctr"/>
              <a:r>
                <a:rPr lang="ru-RU" altLang="ru-RU" sz="1600" b="1">
                  <a:solidFill>
                    <a:srgbClr val="000000"/>
                  </a:solidFill>
                </a:rPr>
                <a:t>исполнено -  57,9 тыс.руб. </a:t>
              </a:r>
            </a:p>
            <a:p>
              <a:pPr algn="ctr"/>
              <a:endParaRPr lang="ru-RU" altLang="ru-RU" sz="1400">
                <a:solidFill>
                  <a:srgbClr val="000000"/>
                </a:solidFill>
              </a:endParaRPr>
            </a:p>
          </p:txBody>
        </p:sp>
      </p:grpSp>
      <p:grpSp>
        <p:nvGrpSpPr>
          <p:cNvPr id="74758" name="Скругленный прямоугольник 3"/>
          <p:cNvGrpSpPr>
            <a:grpSpLocks/>
          </p:cNvGrpSpPr>
          <p:nvPr/>
        </p:nvGrpSpPr>
        <p:grpSpPr bwMode="auto">
          <a:xfrm>
            <a:off x="611188" y="2852738"/>
            <a:ext cx="3965575" cy="2305050"/>
            <a:chOff x="118" y="2459"/>
            <a:chExt cx="2590" cy="324"/>
          </a:xfrm>
        </p:grpSpPr>
        <p:pic>
          <p:nvPicPr>
            <p:cNvPr id="74759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4760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 b="1">
                  <a:solidFill>
                    <a:srgbClr val="000000"/>
                  </a:solidFill>
                </a:rPr>
                <a:t>      Расходы на повышение заработной платы работников бюджетной сферы,</a:t>
              </a:r>
            </a:p>
            <a:p>
              <a:pPr algn="ctr"/>
              <a:r>
                <a:rPr lang="ru-RU" altLang="ru-RU" sz="1600" b="1">
                  <a:solidFill>
                    <a:srgbClr val="000000"/>
                  </a:solidFill>
                </a:rPr>
                <a:t>исполнено – 150,9 тыс.руб.</a:t>
              </a:r>
            </a:p>
            <a:p>
              <a:pPr algn="ctr"/>
              <a:endParaRPr lang="ru-RU" altLang="ru-RU" sz="1400" b="1">
                <a:solidFill>
                  <a:srgbClr val="000000"/>
                </a:solidFill>
              </a:endParaRPr>
            </a:p>
          </p:txBody>
        </p:sp>
      </p:grpSp>
    </p:spTree>
  </p:cSld>
  <p:clrMapOvr>
    <a:masterClrMapping/>
  </p:clrMapOvr>
  <p:transition spd="slow">
    <p:zoom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Заголовок 1"/>
          <p:cNvSpPr txBox="1">
            <a:spLocks/>
          </p:cNvSpPr>
          <p:nvPr/>
        </p:nvSpPr>
        <p:spPr bwMode="auto">
          <a:xfrm>
            <a:off x="0" y="115888"/>
            <a:ext cx="91440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b="1" i="1">
                <a:cs typeface="Times New Roman" pitchFamily="18" charset="0"/>
              </a:rPr>
              <a:t>Непрограммные направления деятельности представительного органа Тейковского муниципального района в 2019 году</a:t>
            </a:r>
          </a:p>
          <a:p>
            <a:pPr algn="ctr"/>
            <a:endParaRPr lang="ru-RU" altLang="ru-RU" b="1" i="1">
              <a:cs typeface="Times New Roman" pitchFamily="18" charset="0"/>
            </a:endParaRPr>
          </a:p>
          <a:p>
            <a:pPr algn="ctr"/>
            <a:r>
              <a:rPr lang="ru-RU" b="1" i="1">
                <a:cs typeface="Times New Roman" pitchFamily="18" charset="0"/>
              </a:rPr>
              <a:t>.</a:t>
            </a:r>
            <a:endParaRPr lang="ru-RU" altLang="ru-RU" b="1" i="1">
              <a:cs typeface="Times New Roman" pitchFamily="18" charset="0"/>
            </a:endParaRPr>
          </a:p>
        </p:txBody>
      </p:sp>
      <p:grpSp>
        <p:nvGrpSpPr>
          <p:cNvPr id="69634" name="Скругленный прямоугольник 3"/>
          <p:cNvGrpSpPr>
            <a:grpSpLocks/>
          </p:cNvGrpSpPr>
          <p:nvPr/>
        </p:nvGrpSpPr>
        <p:grpSpPr bwMode="auto">
          <a:xfrm>
            <a:off x="2339975" y="1989138"/>
            <a:ext cx="4105275" cy="1368425"/>
            <a:chOff x="42" y="2454"/>
            <a:chExt cx="2681" cy="378"/>
          </a:xfrm>
        </p:grpSpPr>
        <p:pic>
          <p:nvPicPr>
            <p:cNvPr id="69635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42" y="2454"/>
              <a:ext cx="2681" cy="3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9636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 b="1">
                  <a:solidFill>
                    <a:srgbClr val="000000"/>
                  </a:solidFill>
                </a:rPr>
                <a:t>Обеспечение функций Совета   Тейковского муниципального района,</a:t>
              </a:r>
            </a:p>
            <a:p>
              <a:pPr algn="ctr"/>
              <a:r>
                <a:rPr lang="ru-RU" altLang="ru-RU" sz="1600" b="1">
                  <a:solidFill>
                    <a:srgbClr val="000000"/>
                  </a:solidFill>
                </a:rPr>
                <a:t>исполнено -  454,7 тыс.руб. </a:t>
              </a:r>
            </a:p>
            <a:p>
              <a:pPr algn="ctr"/>
              <a:endParaRPr lang="ru-RU" altLang="ru-RU" sz="1600" b="1">
                <a:solidFill>
                  <a:srgbClr val="000000"/>
                </a:solidFill>
              </a:endParaRPr>
            </a:p>
          </p:txBody>
        </p:sp>
      </p:grpSp>
    </p:spTree>
  </p:cSld>
  <p:clrMapOvr>
    <a:masterClrMapping/>
  </p:clrMapOvr>
  <p:transition spd="slow">
    <p:zoom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7" name="Rectangle 2"/>
          <p:cNvSpPr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r>
              <a:rPr lang="ru-RU" sz="2400"/>
              <a:t>Контактные телефоны:</a:t>
            </a:r>
          </a:p>
        </p:txBody>
      </p:sp>
      <p:sp>
        <p:nvSpPr>
          <p:cNvPr id="106498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ru-RU" sz="1600"/>
              <a:t>Начальник финансового отдела – 8 (49343) 2-17-04</a:t>
            </a:r>
          </a:p>
          <a:p>
            <a:r>
              <a:rPr lang="ru-RU" sz="1600"/>
              <a:t>Заместитель начальника финансового отдела – 8 (49343) 2-20-78</a:t>
            </a:r>
          </a:p>
          <a:p>
            <a:r>
              <a:rPr lang="ru-RU" sz="1600"/>
              <a:t>Электронная почта:</a:t>
            </a:r>
            <a:r>
              <a:rPr lang="en-US" sz="1600"/>
              <a:t>raifoteik@mail.ru</a:t>
            </a:r>
            <a:endParaRPr lang="ru-RU" sz="160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684213" y="2133600"/>
            <a:ext cx="7772400" cy="1470025"/>
          </a:xfrm>
        </p:spPr>
        <p:txBody>
          <a:bodyPr anchorCtr="0"/>
          <a:lstStyle/>
          <a:p>
            <a:r>
              <a:rPr lang="ru-RU" sz="4800" b="1" i="1">
                <a:cs typeface="Times New Roman" pitchFamily="18" charset="0"/>
              </a:rPr>
              <a:t/>
            </a:r>
            <a:br>
              <a:rPr lang="ru-RU" sz="4800" b="1" i="1">
                <a:cs typeface="Times New Roman" pitchFamily="18" charset="0"/>
              </a:rPr>
            </a:br>
            <a:r>
              <a:rPr lang="ru-RU" sz="4800" b="1" i="1">
                <a:cs typeface="Times New Roman" pitchFamily="18" charset="0"/>
              </a:rPr>
              <a:t>Благодарим за внимание</a:t>
            </a:r>
            <a:r>
              <a:rPr lang="en-US" sz="4800" b="1" i="1">
                <a:cs typeface="Times New Roman" pitchFamily="18" charset="0"/>
              </a:rPr>
              <a:t>!</a:t>
            </a:r>
            <a:endParaRPr lang="ru-RU" sz="4800" b="1" i="1">
              <a:cs typeface="Times New Roman" pitchFamily="18" charset="0"/>
            </a:endParaRPr>
          </a:p>
        </p:txBody>
      </p:sp>
      <p:sp>
        <p:nvSpPr>
          <p:cNvPr id="107522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1404938" y="3860800"/>
            <a:ext cx="6399212" cy="1754188"/>
          </a:xfrm>
        </p:spPr>
        <p:txBody>
          <a:bodyPr/>
          <a:lstStyle/>
          <a:p>
            <a:pPr marL="0" indent="0" algn="ctr">
              <a:lnSpc>
                <a:spcPct val="80000"/>
              </a:lnSpc>
              <a:buFont typeface="Wingdings" pitchFamily="2" charset="2"/>
              <a:buNone/>
            </a:pPr>
            <a:endParaRPr lang="ru-RU" sz="2000" b="1" i="1">
              <a:cs typeface="Times New Roman" pitchFamily="18" charset="0"/>
            </a:endParaRPr>
          </a:p>
          <a:p>
            <a:pPr marL="0" indent="0" algn="ctr">
              <a:lnSpc>
                <a:spcPct val="80000"/>
              </a:lnSpc>
              <a:buFont typeface="Wingdings" pitchFamily="2" charset="2"/>
              <a:buNone/>
            </a:pPr>
            <a:endParaRPr lang="ru-RU" sz="2000" b="1" i="1">
              <a:cs typeface="Times New Roman" pitchFamily="18" charset="0"/>
            </a:endParaRPr>
          </a:p>
          <a:p>
            <a:pPr marL="0" indent="0" algn="ctr">
              <a:lnSpc>
                <a:spcPct val="80000"/>
              </a:lnSpc>
              <a:buFont typeface="Wingdings" pitchFamily="2" charset="2"/>
              <a:buNone/>
            </a:pPr>
            <a:endParaRPr lang="ru-RU" sz="2000" b="1" i="1">
              <a:cs typeface="Times New Roman" pitchFamily="18" charset="0"/>
            </a:endParaRPr>
          </a:p>
          <a:p>
            <a:pPr marL="0" indent="0" algn="ctr">
              <a:lnSpc>
                <a:spcPct val="80000"/>
              </a:lnSpc>
              <a:buFont typeface="Wingdings" pitchFamily="2" charset="2"/>
              <a:buNone/>
            </a:pPr>
            <a:r>
              <a:rPr lang="ru-RU" sz="2000" b="1" i="1">
                <a:cs typeface="Times New Roman" pitchFamily="18" charset="0"/>
              </a:rPr>
              <a:t>Тейковский муниципальный район</a:t>
            </a:r>
          </a:p>
          <a:p>
            <a:pPr marL="0" indent="0" algn="ctr">
              <a:lnSpc>
                <a:spcPct val="80000"/>
              </a:lnSpc>
              <a:buFont typeface="Wingdings" pitchFamily="2" charset="2"/>
              <a:buNone/>
            </a:pPr>
            <a:r>
              <a:rPr lang="ru-RU" sz="2000" b="1" i="1">
                <a:cs typeface="Times New Roman" pitchFamily="18" charset="0"/>
              </a:rPr>
              <a:t>2020 год</a:t>
            </a:r>
          </a:p>
          <a:p>
            <a:pPr marL="0" indent="0" algn="ctr">
              <a:lnSpc>
                <a:spcPct val="80000"/>
              </a:lnSpc>
              <a:buFont typeface="Wingdings" pitchFamily="2" charset="2"/>
              <a:buNone/>
            </a:pPr>
            <a:endParaRPr lang="ru-RU">
              <a:solidFill>
                <a:srgbClr val="898989"/>
              </a:solidFill>
            </a:endParaRPr>
          </a:p>
          <a:p>
            <a:pPr marL="0" indent="0" algn="ctr">
              <a:lnSpc>
                <a:spcPct val="80000"/>
              </a:lnSpc>
              <a:buFont typeface="Wingdings" pitchFamily="2" charset="2"/>
              <a:buNone/>
            </a:pPr>
            <a:endParaRPr lang="ru-RU">
              <a:solidFill>
                <a:srgbClr val="898989"/>
              </a:solidFill>
            </a:endParaRPr>
          </a:p>
        </p:txBody>
      </p:sp>
    </p:spTree>
  </p:cSld>
  <p:clrMapOvr>
    <a:masterClrMapping/>
  </p:clrMapOvr>
  <p:transition spd="slow">
    <p:pull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3"/>
          <p:cNvSpPr>
            <a:spLocks noChangeArrowheads="1"/>
          </p:cNvSpPr>
          <p:nvPr/>
        </p:nvSpPr>
        <p:spPr bwMode="auto">
          <a:xfrm>
            <a:off x="0" y="8258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altLang="ru-RU">
              <a:latin typeface="Calibri" pitchFamily="34" charset="0"/>
            </a:endParaRPr>
          </a:p>
        </p:txBody>
      </p:sp>
      <p:sp>
        <p:nvSpPr>
          <p:cNvPr id="19458" name="Rectangle 4"/>
          <p:cNvSpPr>
            <a:spLocks noChangeArrowheads="1"/>
          </p:cNvSpPr>
          <p:nvPr/>
        </p:nvSpPr>
        <p:spPr bwMode="auto">
          <a:xfrm>
            <a:off x="0" y="8258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altLang="ru-RU">
              <a:latin typeface="Calibri" pitchFamily="34" charset="0"/>
            </a:endParaRPr>
          </a:p>
        </p:txBody>
      </p:sp>
      <p:sp>
        <p:nvSpPr>
          <p:cNvPr id="19459" name="Rectangle 2"/>
          <p:cNvSpPr>
            <a:spLocks noChangeArrowheads="1"/>
          </p:cNvSpPr>
          <p:nvPr/>
        </p:nvSpPr>
        <p:spPr bwMode="auto">
          <a:xfrm>
            <a:off x="0" y="0"/>
            <a:ext cx="9144000" cy="10525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66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altLang="ru-RU" sz="2000" b="1">
                <a:latin typeface="Calibri" pitchFamily="34" charset="0"/>
              </a:rPr>
              <a:t> </a:t>
            </a:r>
            <a:r>
              <a:rPr lang="ru-RU" altLang="ru-RU" sz="2000" b="1"/>
              <a:t>Исполнение  бюджета Тейковского муниципального </a:t>
            </a:r>
          </a:p>
          <a:p>
            <a:pPr algn="ctr"/>
            <a:r>
              <a:rPr lang="ru-RU" altLang="ru-RU" sz="2000" b="1"/>
              <a:t>  района  по доходам за 2019 год,      ( в тыс. руб.)</a:t>
            </a:r>
          </a:p>
        </p:txBody>
      </p:sp>
      <p:graphicFrame>
        <p:nvGraphicFramePr>
          <p:cNvPr id="19498" name="Group 42"/>
          <p:cNvGraphicFramePr>
            <a:graphicFrameLocks noGrp="1"/>
          </p:cNvGraphicFramePr>
          <p:nvPr>
            <p:ph idx="4294967295"/>
          </p:nvPr>
        </p:nvGraphicFramePr>
        <p:xfrm>
          <a:off x="179388" y="1196975"/>
          <a:ext cx="8785225" cy="3571875"/>
        </p:xfrm>
        <a:graphic>
          <a:graphicData uri="http://schemas.openxmlformats.org/drawingml/2006/table">
            <a:tbl>
              <a:tblPr/>
              <a:tblGrid>
                <a:gridCol w="3067050"/>
                <a:gridCol w="2008187"/>
                <a:gridCol w="2038350"/>
                <a:gridCol w="1671638"/>
              </a:tblGrid>
              <a:tr h="808038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Наименование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 Утверждено на </a:t>
                      </a: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2019</a:t>
                      </a: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 г.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Исполнено за </a:t>
                      </a: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2019</a:t>
                      </a: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 % исполнения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4488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Всего доходов в  том числе: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225983,6</a:t>
                      </a:r>
                      <a:endParaRPr kumimoji="0" lang="ru-RU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227725,0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100,8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налоговые и неналоговые доходы</a:t>
                      </a:r>
                      <a:endParaRPr kumimoji="0" lang="ru-RU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Times New Roman" pitchFamily="18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53979,8</a:t>
                      </a:r>
                      <a:endParaRPr kumimoji="0" lang="ru-RU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56060,0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103,9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8638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безвозмездные поступления</a:t>
                      </a:r>
                      <a:endParaRPr kumimoji="0" lang="ru-RU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Times New Roman" pitchFamily="18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172003,8</a:t>
                      </a:r>
                      <a:endParaRPr kumimoji="0" lang="ru-RU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171665,0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99,8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325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Всего расходов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240854,4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236324,3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98,1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896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Дефицит (профицит)-/(+)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- 14870,8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- 8599,3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57,8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pull dir="l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95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07950" y="274638"/>
            <a:ext cx="8578850" cy="561975"/>
          </a:xfrm>
        </p:spPr>
        <p:txBody>
          <a:bodyPr lIns="91177" tIns="45589" rIns="91177" bIns="45589" anchorCtr="0"/>
          <a:lstStyle/>
          <a:p>
            <a:r>
              <a:rPr lang="ru-RU" altLang="ru-RU" sz="1800" b="1"/>
              <a:t>Структура исполнения доходов бюджета Тейковского муниципального района </a:t>
            </a:r>
            <a:br>
              <a:rPr lang="ru-RU" altLang="ru-RU" sz="1800" b="1"/>
            </a:br>
            <a:r>
              <a:rPr lang="ru-RU" altLang="ru-RU" sz="1800" b="1"/>
              <a:t>                                                           2019 год.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7667625" y="908050"/>
            <a:ext cx="1225550" cy="3603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>
                <a:solidFill>
                  <a:schemeClr val="tx1"/>
                </a:solidFill>
              </a:rPr>
              <a:t>млн.руб.</a:t>
            </a:r>
            <a:endParaRPr lang="ru-RU" b="1">
              <a:solidFill>
                <a:srgbClr val="FFFFFF"/>
              </a:solidFill>
            </a:endParaRPr>
          </a:p>
        </p:txBody>
      </p:sp>
      <p:graphicFrame>
        <p:nvGraphicFramePr>
          <p:cNvPr id="36898" name="Object 34"/>
          <p:cNvGraphicFramePr>
            <a:graphicFrameLocks noChangeAspect="1"/>
          </p:cNvGraphicFramePr>
          <p:nvPr/>
        </p:nvGraphicFramePr>
        <p:xfrm>
          <a:off x="323850" y="981075"/>
          <a:ext cx="4176713" cy="4176713"/>
        </p:xfrm>
        <a:graphic>
          <a:graphicData uri="http://schemas.openxmlformats.org/presentationml/2006/ole">
            <p:oleObj spid="_x0000_s36898" name="Диаграмма" r:id="rId4" imgW="6096135" imgH="4067089" progId="MSGraph.Chart.8">
              <p:embed followColorScheme="full"/>
            </p:oleObj>
          </a:graphicData>
        </a:graphic>
      </p:graphicFrame>
      <p:sp>
        <p:nvSpPr>
          <p:cNvPr id="36903" name="Rectangle 13"/>
          <p:cNvSpPr>
            <a:spLocks noChangeArrowheads="1"/>
          </p:cNvSpPr>
          <p:nvPr/>
        </p:nvSpPr>
        <p:spPr bwMode="auto">
          <a:xfrm>
            <a:off x="755650" y="1196975"/>
            <a:ext cx="338455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 b="1">
                <a:latin typeface="Arial" charset="0"/>
              </a:rPr>
              <a:t>Утверждено на 2019 г.</a:t>
            </a:r>
            <a:r>
              <a:rPr lang="ru-RU" sz="1400" b="1">
                <a:latin typeface="Arial" charset="0"/>
              </a:rPr>
              <a:t> – 226,0 млн.руб.</a:t>
            </a:r>
          </a:p>
        </p:txBody>
      </p:sp>
      <p:sp>
        <p:nvSpPr>
          <p:cNvPr id="36904" name="Text Box 14"/>
          <p:cNvSpPr txBox="1">
            <a:spLocks noChangeArrowheads="1"/>
          </p:cNvSpPr>
          <p:nvPr/>
        </p:nvSpPr>
        <p:spPr bwMode="auto">
          <a:xfrm>
            <a:off x="2411413" y="2565400"/>
            <a:ext cx="1703387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400" b="1">
                <a:solidFill>
                  <a:schemeClr val="bg1"/>
                </a:solidFill>
                <a:latin typeface="Arial" charset="0"/>
              </a:rPr>
              <a:t>172,0 млн. руб.</a:t>
            </a:r>
          </a:p>
          <a:p>
            <a:pPr algn="ctr"/>
            <a:r>
              <a:rPr lang="ru-RU" sz="1400" b="1">
                <a:solidFill>
                  <a:schemeClr val="bg1"/>
                </a:solidFill>
                <a:latin typeface="Arial" charset="0"/>
              </a:rPr>
              <a:t>76,1%</a:t>
            </a:r>
          </a:p>
        </p:txBody>
      </p:sp>
      <p:sp>
        <p:nvSpPr>
          <p:cNvPr id="36905" name="Text Box 15"/>
          <p:cNvSpPr txBox="1">
            <a:spLocks noChangeArrowheads="1"/>
          </p:cNvSpPr>
          <p:nvPr/>
        </p:nvSpPr>
        <p:spPr bwMode="auto">
          <a:xfrm>
            <a:off x="971550" y="2133600"/>
            <a:ext cx="1800225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400" b="1">
                <a:solidFill>
                  <a:schemeClr val="bg1"/>
                </a:solidFill>
                <a:latin typeface="Arial" charset="0"/>
              </a:rPr>
              <a:t>44,8 млн.руб. 19,8%</a:t>
            </a:r>
          </a:p>
        </p:txBody>
      </p:sp>
      <p:sp>
        <p:nvSpPr>
          <p:cNvPr id="36906" name="Text Box 16"/>
          <p:cNvSpPr txBox="1">
            <a:spLocks noChangeArrowheads="1"/>
          </p:cNvSpPr>
          <p:nvPr/>
        </p:nvSpPr>
        <p:spPr bwMode="auto">
          <a:xfrm>
            <a:off x="611188" y="2708275"/>
            <a:ext cx="1728787" cy="29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300" b="1">
                <a:solidFill>
                  <a:schemeClr val="bg1"/>
                </a:solidFill>
                <a:latin typeface="Arial" charset="0"/>
              </a:rPr>
              <a:t>9,2 млн. руб. 4,1%</a:t>
            </a:r>
          </a:p>
        </p:txBody>
      </p:sp>
      <p:graphicFrame>
        <p:nvGraphicFramePr>
          <p:cNvPr id="36899" name="Object 35"/>
          <p:cNvGraphicFramePr>
            <a:graphicFrameLocks noChangeAspect="1"/>
          </p:cNvGraphicFramePr>
          <p:nvPr/>
        </p:nvGraphicFramePr>
        <p:xfrm>
          <a:off x="5219700" y="981075"/>
          <a:ext cx="4140200" cy="4176713"/>
        </p:xfrm>
        <a:graphic>
          <a:graphicData uri="http://schemas.openxmlformats.org/presentationml/2006/ole">
            <p:oleObj spid="_x0000_s36899" name="Диаграмма" r:id="rId5" imgW="6096135" imgH="4067089" progId="MSGraph.Chart.8">
              <p:embed followColorScheme="full"/>
            </p:oleObj>
          </a:graphicData>
        </a:graphic>
      </p:graphicFrame>
      <p:sp>
        <p:nvSpPr>
          <p:cNvPr id="36907" name="Rectangle 19"/>
          <p:cNvSpPr>
            <a:spLocks noChangeArrowheads="1"/>
          </p:cNvSpPr>
          <p:nvPr/>
        </p:nvSpPr>
        <p:spPr bwMode="auto">
          <a:xfrm>
            <a:off x="5724525" y="1268413"/>
            <a:ext cx="3024188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 b="1">
                <a:latin typeface="Arial" charset="0"/>
              </a:rPr>
              <a:t>Исполнено за 2019 г.</a:t>
            </a:r>
          </a:p>
          <a:p>
            <a:pPr algn="ctr"/>
            <a:r>
              <a:rPr lang="ru-RU" sz="1400" b="1">
                <a:latin typeface="Arial" charset="0"/>
              </a:rPr>
              <a:t> – 227,7 млн.руб.</a:t>
            </a:r>
          </a:p>
        </p:txBody>
      </p:sp>
      <p:sp>
        <p:nvSpPr>
          <p:cNvPr id="36908" name="Rectangle 24"/>
          <p:cNvSpPr>
            <a:spLocks noChangeArrowheads="1"/>
          </p:cNvSpPr>
          <p:nvPr/>
        </p:nvSpPr>
        <p:spPr bwMode="auto">
          <a:xfrm>
            <a:off x="6011863" y="2133600"/>
            <a:ext cx="151130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400" b="1">
                <a:solidFill>
                  <a:schemeClr val="bg1"/>
                </a:solidFill>
                <a:latin typeface="Arial" charset="0"/>
              </a:rPr>
              <a:t>46,2 млн.руб. </a:t>
            </a:r>
          </a:p>
          <a:p>
            <a:pPr algn="ctr"/>
            <a:r>
              <a:rPr lang="ru-RU" sz="1400" b="1">
                <a:solidFill>
                  <a:schemeClr val="bg1"/>
                </a:solidFill>
                <a:latin typeface="Arial" charset="0"/>
              </a:rPr>
              <a:t>20,3%</a:t>
            </a:r>
          </a:p>
        </p:txBody>
      </p:sp>
      <p:sp>
        <p:nvSpPr>
          <p:cNvPr id="36909" name="Rectangle 25"/>
          <p:cNvSpPr>
            <a:spLocks noChangeArrowheads="1"/>
          </p:cNvSpPr>
          <p:nvPr/>
        </p:nvSpPr>
        <p:spPr bwMode="auto">
          <a:xfrm>
            <a:off x="7308850" y="2492375"/>
            <a:ext cx="163830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400" b="1">
                <a:solidFill>
                  <a:schemeClr val="bg1"/>
                </a:solidFill>
                <a:latin typeface="Arial" charset="0"/>
              </a:rPr>
              <a:t>171,7 млн. руб.</a:t>
            </a:r>
          </a:p>
          <a:p>
            <a:pPr algn="ctr"/>
            <a:r>
              <a:rPr lang="ru-RU" sz="1400" b="1">
                <a:solidFill>
                  <a:schemeClr val="bg1"/>
                </a:solidFill>
                <a:latin typeface="Arial" charset="0"/>
              </a:rPr>
              <a:t>75,4%</a:t>
            </a:r>
          </a:p>
        </p:txBody>
      </p:sp>
      <p:sp>
        <p:nvSpPr>
          <p:cNvPr id="36910" name="Rectangle 26"/>
          <p:cNvSpPr>
            <a:spLocks noChangeArrowheads="1"/>
          </p:cNvSpPr>
          <p:nvPr/>
        </p:nvSpPr>
        <p:spPr bwMode="auto">
          <a:xfrm>
            <a:off x="5508625" y="2636838"/>
            <a:ext cx="18430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>
                <a:solidFill>
                  <a:schemeClr val="bg1"/>
                </a:solidFill>
                <a:latin typeface="Arial" charset="0"/>
              </a:rPr>
              <a:t>9,8 млн. руб. 4,3%</a:t>
            </a:r>
          </a:p>
        </p:txBody>
      </p:sp>
      <p:sp>
        <p:nvSpPr>
          <p:cNvPr id="36911" name="Rectangle 28"/>
          <p:cNvSpPr>
            <a:spLocks noChangeArrowheads="1"/>
          </p:cNvSpPr>
          <p:nvPr/>
        </p:nvSpPr>
        <p:spPr bwMode="auto">
          <a:xfrm>
            <a:off x="684213" y="4149725"/>
            <a:ext cx="14414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400" b="1">
                <a:solidFill>
                  <a:schemeClr val="bg1"/>
                </a:solidFill>
                <a:latin typeface="Arial" charset="0"/>
              </a:rPr>
              <a:t>. </a:t>
            </a:r>
          </a:p>
        </p:txBody>
      </p:sp>
      <p:graphicFrame>
        <p:nvGraphicFramePr>
          <p:cNvPr id="36900" name="Object 36"/>
          <p:cNvGraphicFramePr>
            <a:graphicFrameLocks noChangeAspect="1"/>
          </p:cNvGraphicFramePr>
          <p:nvPr/>
        </p:nvGraphicFramePr>
        <p:xfrm>
          <a:off x="1835150" y="2852738"/>
          <a:ext cx="6553200" cy="5218112"/>
        </p:xfrm>
        <a:graphic>
          <a:graphicData uri="http://schemas.openxmlformats.org/presentationml/2006/ole">
            <p:oleObj spid="_x0000_s36900" name="Диаграмма" r:id="rId6" imgW="6096135" imgH="4067089" progId="MSGraph.Chart.8">
              <p:embed followColorScheme="full"/>
            </p:oleObj>
          </a:graphicData>
        </a:graphic>
      </p:graphicFrame>
      <p:sp>
        <p:nvSpPr>
          <p:cNvPr id="36912" name="Rectangle 31"/>
          <p:cNvSpPr>
            <a:spLocks noChangeArrowheads="1"/>
          </p:cNvSpPr>
          <p:nvPr/>
        </p:nvSpPr>
        <p:spPr bwMode="auto">
          <a:xfrm>
            <a:off x="2484438" y="4652963"/>
            <a:ext cx="17113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400" b="1">
                <a:solidFill>
                  <a:schemeClr val="bg1"/>
                </a:solidFill>
                <a:latin typeface="Arial" charset="0"/>
              </a:rPr>
              <a:t>103,1%</a:t>
            </a:r>
          </a:p>
        </p:txBody>
      </p:sp>
      <p:sp>
        <p:nvSpPr>
          <p:cNvPr id="36913" name="Rectangle 32"/>
          <p:cNvSpPr>
            <a:spLocks noChangeArrowheads="1"/>
          </p:cNvSpPr>
          <p:nvPr/>
        </p:nvSpPr>
        <p:spPr bwMode="auto">
          <a:xfrm>
            <a:off x="3851275" y="5157788"/>
            <a:ext cx="19462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400" b="1">
                <a:solidFill>
                  <a:schemeClr val="bg1"/>
                </a:solidFill>
                <a:latin typeface="Arial" charset="0"/>
              </a:rPr>
              <a:t>99,8%</a:t>
            </a:r>
          </a:p>
        </p:txBody>
      </p:sp>
      <p:sp>
        <p:nvSpPr>
          <p:cNvPr id="36914" name="Rectangle 34"/>
          <p:cNvSpPr>
            <a:spLocks noChangeArrowheads="1"/>
          </p:cNvSpPr>
          <p:nvPr/>
        </p:nvSpPr>
        <p:spPr bwMode="auto">
          <a:xfrm>
            <a:off x="2268538" y="5157788"/>
            <a:ext cx="16732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>
                <a:solidFill>
                  <a:schemeClr val="bg1"/>
                </a:solidFill>
                <a:latin typeface="Arial" charset="0"/>
              </a:rPr>
              <a:t>106,5%</a:t>
            </a:r>
          </a:p>
        </p:txBody>
      </p:sp>
      <p:sp>
        <p:nvSpPr>
          <p:cNvPr id="36915" name="Rectangle 35"/>
          <p:cNvSpPr>
            <a:spLocks noChangeArrowheads="1"/>
          </p:cNvSpPr>
          <p:nvPr/>
        </p:nvSpPr>
        <p:spPr bwMode="auto">
          <a:xfrm>
            <a:off x="2339975" y="3716338"/>
            <a:ext cx="45720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 b="1">
                <a:latin typeface="Arial" charset="0"/>
              </a:rPr>
              <a:t>% исполнения за 2019 г.</a:t>
            </a:r>
          </a:p>
          <a:p>
            <a:pPr algn="ctr"/>
            <a:r>
              <a:rPr lang="ru-RU" sz="1600" b="1">
                <a:latin typeface="Arial" charset="0"/>
              </a:rPr>
              <a:t>– 100,8%</a:t>
            </a:r>
          </a:p>
          <a:p>
            <a:pPr algn="ctr"/>
            <a:r>
              <a:rPr lang="ru-RU" sz="1400" b="1">
                <a:latin typeface="Arial" charset="0"/>
              </a:rPr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3"/>
          <p:cNvSpPr>
            <a:spLocks noChangeArrowheads="1"/>
          </p:cNvSpPr>
          <p:nvPr/>
        </p:nvSpPr>
        <p:spPr bwMode="auto">
          <a:xfrm>
            <a:off x="0" y="8258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altLang="ru-RU">
              <a:latin typeface="Calibri" pitchFamily="34" charset="0"/>
            </a:endParaRPr>
          </a:p>
        </p:txBody>
      </p:sp>
      <p:sp>
        <p:nvSpPr>
          <p:cNvPr id="38914" name="Rectangle 4"/>
          <p:cNvSpPr>
            <a:spLocks noChangeArrowheads="1"/>
          </p:cNvSpPr>
          <p:nvPr/>
        </p:nvSpPr>
        <p:spPr bwMode="auto">
          <a:xfrm>
            <a:off x="0" y="8258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altLang="ru-RU">
              <a:latin typeface="Calibri" pitchFamily="34" charset="0"/>
            </a:endParaRPr>
          </a:p>
        </p:txBody>
      </p:sp>
      <p:sp>
        <p:nvSpPr>
          <p:cNvPr id="38915" name="Rectangle 2"/>
          <p:cNvSpPr>
            <a:spLocks noChangeArrowheads="1"/>
          </p:cNvSpPr>
          <p:nvPr/>
        </p:nvSpPr>
        <p:spPr bwMode="auto">
          <a:xfrm>
            <a:off x="0" y="0"/>
            <a:ext cx="9144000" cy="10525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66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altLang="ru-RU" sz="2000" b="1">
                <a:latin typeface="Calibri" pitchFamily="34" charset="0"/>
              </a:rPr>
              <a:t> </a:t>
            </a:r>
            <a:r>
              <a:rPr lang="ru-RU" altLang="ru-RU" sz="2000" b="1"/>
              <a:t>Структура безвозмездных поступлений в бюджет Тейковского муниципального  района   за 2019 год,      ( в тыс. руб.)</a:t>
            </a:r>
          </a:p>
        </p:txBody>
      </p:sp>
      <p:graphicFrame>
        <p:nvGraphicFramePr>
          <p:cNvPr id="38955" name="Group 43"/>
          <p:cNvGraphicFramePr>
            <a:graphicFrameLocks noGrp="1"/>
          </p:cNvGraphicFramePr>
          <p:nvPr>
            <p:ph idx="4294967295"/>
          </p:nvPr>
        </p:nvGraphicFramePr>
        <p:xfrm>
          <a:off x="179388" y="1196975"/>
          <a:ext cx="8640762" cy="4833938"/>
        </p:xfrm>
        <a:graphic>
          <a:graphicData uri="http://schemas.openxmlformats.org/drawingml/2006/table">
            <a:tbl>
              <a:tblPr/>
              <a:tblGrid>
                <a:gridCol w="5472112"/>
                <a:gridCol w="2089150"/>
                <a:gridCol w="1079500"/>
              </a:tblGrid>
              <a:tr h="808038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Наименование показателя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Times New Roman" pitchFamily="18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Сумма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 %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4488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Всего, в  том числе:</a:t>
                      </a:r>
                      <a:endParaRPr kumimoji="0" lang="ru-RU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171665,0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100,0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375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Дотации 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86277,6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50,26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8638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Субвенции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65121,8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37,94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325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Субсидии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20256,0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11,80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896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Иные межбюджетные трансферты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10,0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0,00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896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Возврат остатков субвенций, субсидий, межбюджетных трансфертов, имеющих целевое назначение прошлых лет из бюджета района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- 0,4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- 0,00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896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Доходы бюджета от возврата остатков иных межбюджетных трансфертов, имеющих целевое назначение прошлых лет из бюджетов поселений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0,0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0,00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pull dir="l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0"/>
            <a:ext cx="8218487" cy="1301750"/>
          </a:xfrm>
        </p:spPr>
        <p:txBody>
          <a:bodyPr anchorCtr="0"/>
          <a:lstStyle/>
          <a:p>
            <a:r>
              <a:rPr lang="ru-RU" altLang="ru-RU" sz="1800" b="1"/>
              <a:t>Исполнение по налоговым и неналоговым доходам  бюджета Тейковского муниципального района по видам доходов за 2019 г. (в тыс. руб.)</a:t>
            </a:r>
          </a:p>
        </p:txBody>
      </p:sp>
      <p:graphicFrame>
        <p:nvGraphicFramePr>
          <p:cNvPr id="40039" name="Group 103"/>
          <p:cNvGraphicFramePr>
            <a:graphicFrameLocks noGrp="1"/>
          </p:cNvGraphicFramePr>
          <p:nvPr/>
        </p:nvGraphicFramePr>
        <p:xfrm>
          <a:off x="395288" y="1052513"/>
          <a:ext cx="8497887" cy="5713412"/>
        </p:xfrm>
        <a:graphic>
          <a:graphicData uri="http://schemas.openxmlformats.org/drawingml/2006/table">
            <a:tbl>
              <a:tblPr/>
              <a:tblGrid>
                <a:gridCol w="835025"/>
                <a:gridCol w="2738437"/>
                <a:gridCol w="1641475"/>
                <a:gridCol w="1641475"/>
                <a:gridCol w="1641475"/>
              </a:tblGrid>
              <a:tr h="258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П/П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Наименование показателя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Утверждено на 2019 г.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Исполнено 2019 год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    % исполнения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 1.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Налоговые  доходы, всего  (тыс.руб.)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44772,2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46226,0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103,2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 1.1.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Налог на доходы физических лиц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36417,0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37274,7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102,4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 1.2.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Налоги на товары (работы, услуги), реализуемые на территории РФ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6324,3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6302,7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            99,7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 1.3.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Налоги на совокупный доход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1861,9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2034,9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109,3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 1.4.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Налоги, сборы и регулярные платежи за пользование природными ресурсами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 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169,0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  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593,2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351,0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6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 1.5.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Государственная пошлина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                0,0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                20,5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               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6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 2.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Неналоговые доходы, всего  (тыс.руб.)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9207,6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 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9834,0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106,8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 2.1.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Доходы от использования имущества, находящегося в государственной и муниципальной собственности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3763,6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 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3889,2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103,3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 2.2.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Платежи при пользовании природными ресурсами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  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133,6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   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466,1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            348,9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 2.3.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Доходы от оказания платных услуг (работ) и компенсация затрат государства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 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1832,6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 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1848,7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100,9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 2.4.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Доходы от продажи материальных и нематериальных активов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 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2664,2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 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2673,1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100,3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 2.5.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Штрафы, санкции, возмещение ущерба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   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551,6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   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693,5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125,7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 2.6.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Прочие неналоговые доходы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   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262,0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   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263,4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100,5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 3.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ВСЕГО: (тыс.руб.)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53979,8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56060,0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103,9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Rectangle 2"/>
          <p:cNvSpPr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r>
              <a:rPr lang="ru-RU" sz="2800"/>
              <a:t>Объем муниципального долга </a:t>
            </a:r>
          </a:p>
        </p:txBody>
      </p:sp>
      <p:sp>
        <p:nvSpPr>
          <p:cNvPr id="75778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ru-RU"/>
              <a:t>На 01.01.2019 г.    -     0,0 тыс.руб.</a:t>
            </a:r>
          </a:p>
          <a:p>
            <a:pPr>
              <a:buFont typeface="Wingdings" pitchFamily="2" charset="2"/>
              <a:buNone/>
            </a:pPr>
            <a:endParaRPr lang="ru-RU"/>
          </a:p>
          <a:p>
            <a:pPr>
              <a:buFont typeface="Wingdings" pitchFamily="2" charset="2"/>
              <a:buNone/>
            </a:pPr>
            <a:r>
              <a:rPr lang="ru-RU"/>
              <a:t>На 01.01.2019 г.    -     0,0 тыс.руб.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3073" name="Group 65"/>
          <p:cNvGraphicFramePr>
            <a:graphicFrameLocks noGrp="1"/>
          </p:cNvGraphicFramePr>
          <p:nvPr>
            <p:ph idx="4294967295"/>
          </p:nvPr>
        </p:nvGraphicFramePr>
        <p:xfrm>
          <a:off x="539750" y="1268413"/>
          <a:ext cx="8245475" cy="4746625"/>
        </p:xfrm>
        <a:graphic>
          <a:graphicData uri="http://schemas.openxmlformats.org/drawingml/2006/table">
            <a:tbl>
              <a:tblPr/>
              <a:tblGrid>
                <a:gridCol w="3282950"/>
                <a:gridCol w="1839913"/>
                <a:gridCol w="1681162"/>
                <a:gridCol w="1441450"/>
              </a:tblGrid>
              <a:tr h="795338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Наименование разделов КБК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 Утверждено 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 Исполнено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% исполнения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4488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941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240854,4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236324,3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98,1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0100 Общегосударственные вопросы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25959,8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23837,4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91,8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05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0300 Национальная безопасность и правоохранительная   деятельность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6078,4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5710,4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93,9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37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0400 Национальная экономика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12527,6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11963,2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95,5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40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0500 Жилищно-коммунальное хозяйство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32156,8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31195,4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97,0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40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0700 Образование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138931,7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138869,8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99,9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24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0800  Культура, кинематография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20825,5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20373,5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97,8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718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1000 Социальная политика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3618,0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3618,0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100,0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1100 Физическая культура и спорт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756,6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756,6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100,0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3071" name="Rectangle 2"/>
          <p:cNvSpPr>
            <a:spLocks noChangeArrowheads="1"/>
          </p:cNvSpPr>
          <p:nvPr/>
        </p:nvSpPr>
        <p:spPr bwMode="auto">
          <a:xfrm>
            <a:off x="107950" y="0"/>
            <a:ext cx="9144000" cy="10525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66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altLang="ru-RU" sz="2000" b="1" i="1">
                <a:cs typeface="Times New Roman" pitchFamily="18" charset="0"/>
              </a:rPr>
              <a:t>Структура расходов бюджета Тейковского муниципального района </a:t>
            </a:r>
          </a:p>
          <a:p>
            <a:pPr algn="ctr"/>
            <a:r>
              <a:rPr lang="ru-RU" altLang="ru-RU" sz="2000" b="1" i="1">
                <a:cs typeface="Times New Roman" pitchFamily="18" charset="0"/>
              </a:rPr>
              <a:t>по функциональной   направленности,    за 2019 год.       </a:t>
            </a:r>
            <a:r>
              <a:rPr lang="ru-RU" altLang="ru-RU" sz="1600" b="1" i="1">
                <a:cs typeface="Times New Roman" pitchFamily="18" charset="0"/>
              </a:rPr>
              <a:t>тыс. руб.</a:t>
            </a:r>
          </a:p>
        </p:txBody>
      </p:sp>
    </p:spTree>
  </p:cSld>
  <p:clrMapOvr>
    <a:masterClrMapping/>
  </p:clrMapOvr>
  <p:transition spd="slow">
    <p:dissolve/>
  </p:transition>
</p:sld>
</file>

<file path=ppt/theme/theme1.xml><?xml version="1.0" encoding="utf-8"?>
<a:theme xmlns:a="http://schemas.openxmlformats.org/drawingml/2006/main" name="Клен">
  <a:themeElements>
    <a:clrScheme name="Клен 1">
      <a:dk1>
        <a:srgbClr val="BB5F03"/>
      </a:dk1>
      <a:lt1>
        <a:srgbClr val="FFFFFF"/>
      </a:lt1>
      <a:dk2>
        <a:srgbClr val="993300"/>
      </a:dk2>
      <a:lt2>
        <a:srgbClr val="FEEC94"/>
      </a:lt2>
      <a:accent1>
        <a:srgbClr val="FF9900"/>
      </a:accent1>
      <a:accent2>
        <a:srgbClr val="B76A03"/>
      </a:accent2>
      <a:accent3>
        <a:srgbClr val="CAADAA"/>
      </a:accent3>
      <a:accent4>
        <a:srgbClr val="DADADA"/>
      </a:accent4>
      <a:accent5>
        <a:srgbClr val="FFCAAA"/>
      </a:accent5>
      <a:accent6>
        <a:srgbClr val="A65F02"/>
      </a:accent6>
      <a:hlink>
        <a:srgbClr val="FFFFCC"/>
      </a:hlink>
      <a:folHlink>
        <a:srgbClr val="CCCC00"/>
      </a:folHlink>
    </a:clrScheme>
    <a:fontScheme name="Клен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Клен 1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CC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2">
        <a:dk1>
          <a:srgbClr val="EA9306"/>
        </a:dk1>
        <a:lt1>
          <a:srgbClr val="FFFFFF"/>
        </a:lt1>
        <a:dk2>
          <a:srgbClr val="FAC120"/>
        </a:dk2>
        <a:lt2>
          <a:srgbClr val="FFFDD1"/>
        </a:lt2>
        <a:accent1>
          <a:srgbClr val="CC6600"/>
        </a:accent1>
        <a:accent2>
          <a:srgbClr val="FF9933"/>
        </a:accent2>
        <a:accent3>
          <a:srgbClr val="FCDDAB"/>
        </a:accent3>
        <a:accent4>
          <a:srgbClr val="DADADA"/>
        </a:accent4>
        <a:accent5>
          <a:srgbClr val="E2B8AA"/>
        </a:accent5>
        <a:accent6>
          <a:srgbClr val="E78A2D"/>
        </a:accent6>
        <a:hlink>
          <a:srgbClr val="A50021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3">
        <a:dk1>
          <a:srgbClr val="000000"/>
        </a:dk1>
        <a:lt1>
          <a:srgbClr val="FFFFCC"/>
        </a:lt1>
        <a:dk2>
          <a:srgbClr val="A26D18"/>
        </a:dk2>
        <a:lt2>
          <a:srgbClr val="F9D793"/>
        </a:lt2>
        <a:accent1>
          <a:srgbClr val="FFD05B"/>
        </a:accent1>
        <a:accent2>
          <a:srgbClr val="FEE1A8"/>
        </a:accent2>
        <a:accent3>
          <a:srgbClr val="FFFFE2"/>
        </a:accent3>
        <a:accent4>
          <a:srgbClr val="000000"/>
        </a:accent4>
        <a:accent5>
          <a:srgbClr val="FFE4B5"/>
        </a:accent5>
        <a:accent6>
          <a:srgbClr val="E6CC98"/>
        </a:accent6>
        <a:hlink>
          <a:srgbClr val="FF0000"/>
        </a:hlink>
        <a:folHlink>
          <a:srgbClr val="CC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лен 4">
        <a:dk1>
          <a:srgbClr val="008000"/>
        </a:dk1>
        <a:lt1>
          <a:srgbClr val="FFFFFF"/>
        </a:lt1>
        <a:dk2>
          <a:srgbClr val="005800"/>
        </a:dk2>
        <a:lt2>
          <a:srgbClr val="FFFFCC"/>
        </a:lt2>
        <a:accent1>
          <a:srgbClr val="00CC99"/>
        </a:accent1>
        <a:accent2>
          <a:srgbClr val="007825"/>
        </a:accent2>
        <a:accent3>
          <a:srgbClr val="AAB4AA"/>
        </a:accent3>
        <a:accent4>
          <a:srgbClr val="DADADA"/>
        </a:accent4>
        <a:accent5>
          <a:srgbClr val="AAE2CA"/>
        </a:accent5>
        <a:accent6>
          <a:srgbClr val="006C20"/>
        </a:accent6>
        <a:hlink>
          <a:srgbClr val="9966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5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CC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6">
        <a:dk1>
          <a:srgbClr val="006699"/>
        </a:dk1>
        <a:lt1>
          <a:srgbClr val="FFFFFF"/>
        </a:lt1>
        <a:dk2>
          <a:srgbClr val="006666"/>
        </a:dk2>
        <a:lt2>
          <a:srgbClr val="CCECFF"/>
        </a:lt2>
        <a:accent1>
          <a:srgbClr val="00CCFF"/>
        </a:accent1>
        <a:accent2>
          <a:srgbClr val="017A83"/>
        </a:accent2>
        <a:accent3>
          <a:srgbClr val="AAB8B8"/>
        </a:accent3>
        <a:accent4>
          <a:srgbClr val="DADADA"/>
        </a:accent4>
        <a:accent5>
          <a:srgbClr val="AAE2FF"/>
        </a:accent5>
        <a:accent6>
          <a:srgbClr val="016E76"/>
        </a:accent6>
        <a:hlink>
          <a:srgbClr val="FFFFCC"/>
        </a:hlink>
        <a:folHlink>
          <a:srgbClr val="99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7">
        <a:dk1>
          <a:srgbClr val="80ACC4"/>
        </a:dk1>
        <a:lt1>
          <a:srgbClr val="FFFFFF"/>
        </a:lt1>
        <a:dk2>
          <a:srgbClr val="B3D1DF"/>
        </a:dk2>
        <a:lt2>
          <a:srgbClr val="FFFFFF"/>
        </a:lt2>
        <a:accent1>
          <a:srgbClr val="5089A8"/>
        </a:accent1>
        <a:accent2>
          <a:srgbClr val="BBC6DB"/>
        </a:accent2>
        <a:accent3>
          <a:srgbClr val="D6E5EC"/>
        </a:accent3>
        <a:accent4>
          <a:srgbClr val="DADADA"/>
        </a:accent4>
        <a:accent5>
          <a:srgbClr val="B3C4D1"/>
        </a:accent5>
        <a:accent6>
          <a:srgbClr val="A9B3C6"/>
        </a:accent6>
        <a:hlink>
          <a:srgbClr val="0000FF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8">
        <a:dk1>
          <a:srgbClr val="5700AE"/>
        </a:dk1>
        <a:lt1>
          <a:srgbClr val="FFFFFF"/>
        </a:lt1>
        <a:dk2>
          <a:srgbClr val="7301CB"/>
        </a:dk2>
        <a:lt2>
          <a:srgbClr val="C5C5FF"/>
        </a:lt2>
        <a:accent1>
          <a:srgbClr val="9999FF"/>
        </a:accent1>
        <a:accent2>
          <a:srgbClr val="7000E0"/>
        </a:accent2>
        <a:accent3>
          <a:srgbClr val="BCAAE2"/>
        </a:accent3>
        <a:accent4>
          <a:srgbClr val="DADADA"/>
        </a:accent4>
        <a:accent5>
          <a:srgbClr val="CACAFF"/>
        </a:accent5>
        <a:accent6>
          <a:srgbClr val="6500CB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9">
        <a:dk1>
          <a:srgbClr val="003366"/>
        </a:dk1>
        <a:lt1>
          <a:srgbClr val="FFFFFF"/>
        </a:lt1>
        <a:dk2>
          <a:srgbClr val="003366"/>
        </a:dk2>
        <a:lt2>
          <a:srgbClr val="CBD5DF"/>
        </a:lt2>
        <a:accent1>
          <a:srgbClr val="A9BEE9"/>
        </a:accent1>
        <a:accent2>
          <a:srgbClr val="D6E4F2"/>
        </a:accent2>
        <a:accent3>
          <a:srgbClr val="FFFFFF"/>
        </a:accent3>
        <a:accent4>
          <a:srgbClr val="002A56"/>
        </a:accent4>
        <a:accent5>
          <a:srgbClr val="D1DBF2"/>
        </a:accent5>
        <a:accent6>
          <a:srgbClr val="C2CFDB"/>
        </a:accent6>
        <a:hlink>
          <a:srgbClr val="0000CC"/>
        </a:hlink>
        <a:folHlink>
          <a:srgbClr val="8668E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Круги">
  <a:themeElements>
    <a:clrScheme name="Круги 3">
      <a:dk1>
        <a:srgbClr val="008AE8"/>
      </a:dk1>
      <a:lt1>
        <a:srgbClr val="FFFFFF"/>
      </a:lt1>
      <a:dk2>
        <a:srgbClr val="0068AE"/>
      </a:dk2>
      <a:lt2>
        <a:srgbClr val="CCECFF"/>
      </a:lt2>
      <a:accent1>
        <a:srgbClr val="009999"/>
      </a:accent1>
      <a:accent2>
        <a:srgbClr val="0088E4"/>
      </a:accent2>
      <a:accent3>
        <a:srgbClr val="AAB9D3"/>
      </a:accent3>
      <a:accent4>
        <a:srgbClr val="DADADA"/>
      </a:accent4>
      <a:accent5>
        <a:srgbClr val="AACACA"/>
      </a:accent5>
      <a:accent6>
        <a:srgbClr val="007BCF"/>
      </a:accent6>
      <a:hlink>
        <a:srgbClr val="99FF99"/>
      </a:hlink>
      <a:folHlink>
        <a:srgbClr val="AFE1FF"/>
      </a:folHlink>
    </a:clrScheme>
    <a:fontScheme name="Круги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Круги 1">
        <a:dk1>
          <a:srgbClr val="2B2B85"/>
        </a:dk1>
        <a:lt1>
          <a:srgbClr val="FFFFFF"/>
        </a:lt1>
        <a:dk2>
          <a:srgbClr val="00254A"/>
        </a:dk2>
        <a:lt2>
          <a:srgbClr val="C0C0C0"/>
        </a:lt2>
        <a:accent1>
          <a:srgbClr val="0099FF"/>
        </a:accent1>
        <a:accent2>
          <a:srgbClr val="006699"/>
        </a:accent2>
        <a:accent3>
          <a:srgbClr val="AAACB1"/>
        </a:accent3>
        <a:accent4>
          <a:srgbClr val="DADADA"/>
        </a:accent4>
        <a:accent5>
          <a:srgbClr val="AACAFF"/>
        </a:accent5>
        <a:accent6>
          <a:srgbClr val="005C8A"/>
        </a:accent6>
        <a:hlink>
          <a:srgbClr val="99CCFF"/>
        </a:hlink>
        <a:folHlink>
          <a:srgbClr val="8F8FB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2">
        <a:dk1>
          <a:srgbClr val="3B4B5D"/>
        </a:dk1>
        <a:lt1>
          <a:srgbClr val="FFFFFF"/>
        </a:lt1>
        <a:dk2>
          <a:srgbClr val="466886"/>
        </a:dk2>
        <a:lt2>
          <a:srgbClr val="CCECFF"/>
        </a:lt2>
        <a:accent1>
          <a:srgbClr val="6D9D97"/>
        </a:accent1>
        <a:accent2>
          <a:srgbClr val="53718C"/>
        </a:accent2>
        <a:accent3>
          <a:srgbClr val="B0B9C3"/>
        </a:accent3>
        <a:accent4>
          <a:srgbClr val="DADADA"/>
        </a:accent4>
        <a:accent5>
          <a:srgbClr val="BACCC9"/>
        </a:accent5>
        <a:accent6>
          <a:srgbClr val="4A667E"/>
        </a:accent6>
        <a:hlink>
          <a:srgbClr val="99CCFF"/>
        </a:hlink>
        <a:folHlink>
          <a:srgbClr val="A97CF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3">
        <a:dk1>
          <a:srgbClr val="008AE8"/>
        </a:dk1>
        <a:lt1>
          <a:srgbClr val="FFFFFF"/>
        </a:lt1>
        <a:dk2>
          <a:srgbClr val="0068AE"/>
        </a:dk2>
        <a:lt2>
          <a:srgbClr val="CCECFF"/>
        </a:lt2>
        <a:accent1>
          <a:srgbClr val="009999"/>
        </a:accent1>
        <a:accent2>
          <a:srgbClr val="0088E4"/>
        </a:accent2>
        <a:accent3>
          <a:srgbClr val="AAB9D3"/>
        </a:accent3>
        <a:accent4>
          <a:srgbClr val="DADADA"/>
        </a:accent4>
        <a:accent5>
          <a:srgbClr val="AACACA"/>
        </a:accent5>
        <a:accent6>
          <a:srgbClr val="007BCF"/>
        </a:accent6>
        <a:hlink>
          <a:srgbClr val="99FF99"/>
        </a:hlink>
        <a:folHlink>
          <a:srgbClr val="AFE1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4">
        <a:dk1>
          <a:srgbClr val="9B69FF"/>
        </a:dk1>
        <a:lt1>
          <a:srgbClr val="FFFFFF"/>
        </a:lt1>
        <a:dk2>
          <a:srgbClr val="666699"/>
        </a:dk2>
        <a:lt2>
          <a:srgbClr val="D9D9FF"/>
        </a:lt2>
        <a:accent1>
          <a:srgbClr val="66CCFF"/>
        </a:accent1>
        <a:accent2>
          <a:srgbClr val="9966FF"/>
        </a:accent2>
        <a:accent3>
          <a:srgbClr val="B8B8CA"/>
        </a:accent3>
        <a:accent4>
          <a:srgbClr val="DADADA"/>
        </a:accent4>
        <a:accent5>
          <a:srgbClr val="B8E2FF"/>
        </a:accent5>
        <a:accent6>
          <a:srgbClr val="8A5CE7"/>
        </a:accent6>
        <a:hlink>
          <a:srgbClr val="0099CC"/>
        </a:hlink>
        <a:folHlink>
          <a:srgbClr val="0033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5">
        <a:dk1>
          <a:srgbClr val="008080"/>
        </a:dk1>
        <a:lt1>
          <a:srgbClr val="FFFFFF"/>
        </a:lt1>
        <a:dk2>
          <a:srgbClr val="006666"/>
        </a:dk2>
        <a:lt2>
          <a:srgbClr val="FFFFCC"/>
        </a:lt2>
        <a:accent1>
          <a:srgbClr val="0099FF"/>
        </a:accent1>
        <a:accent2>
          <a:srgbClr val="008080"/>
        </a:accent2>
        <a:accent3>
          <a:srgbClr val="AAB8B8"/>
        </a:accent3>
        <a:accent4>
          <a:srgbClr val="DADADA"/>
        </a:accent4>
        <a:accent5>
          <a:srgbClr val="AACAFF"/>
        </a:accent5>
        <a:accent6>
          <a:srgbClr val="007373"/>
        </a:accent6>
        <a:hlink>
          <a:srgbClr val="1ACE9F"/>
        </a:hlink>
        <a:folHlink>
          <a:srgbClr val="A5B5C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6">
        <a:dk1>
          <a:srgbClr val="CDD9D1"/>
        </a:dk1>
        <a:lt1>
          <a:srgbClr val="FFFFFF"/>
        </a:lt1>
        <a:dk2>
          <a:srgbClr val="A3BBA9"/>
        </a:dk2>
        <a:lt2>
          <a:srgbClr val="007D80"/>
        </a:lt2>
        <a:accent1>
          <a:srgbClr val="9CA8A4"/>
        </a:accent1>
        <a:accent2>
          <a:srgbClr val="CBD7CE"/>
        </a:accent2>
        <a:accent3>
          <a:srgbClr val="CEDAD1"/>
        </a:accent3>
        <a:accent4>
          <a:srgbClr val="DADADA"/>
        </a:accent4>
        <a:accent5>
          <a:srgbClr val="CBD1CF"/>
        </a:accent5>
        <a:accent6>
          <a:srgbClr val="B8C3BA"/>
        </a:accent6>
        <a:hlink>
          <a:srgbClr val="0099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7">
        <a:dk1>
          <a:srgbClr val="686B5D"/>
        </a:dk1>
        <a:lt1>
          <a:srgbClr val="DCDAD0"/>
        </a:lt1>
        <a:dk2>
          <a:srgbClr val="525040"/>
        </a:dk2>
        <a:lt2>
          <a:srgbClr val="D3D2A6"/>
        </a:lt2>
        <a:accent1>
          <a:srgbClr val="5D8770"/>
        </a:accent1>
        <a:accent2>
          <a:srgbClr val="686B5D"/>
        </a:accent2>
        <a:accent3>
          <a:srgbClr val="B3B3AF"/>
        </a:accent3>
        <a:accent4>
          <a:srgbClr val="BCBAB1"/>
        </a:accent4>
        <a:accent5>
          <a:srgbClr val="B6C3BB"/>
        </a:accent5>
        <a:accent6>
          <a:srgbClr val="5E6053"/>
        </a:accent6>
        <a:hlink>
          <a:srgbClr val="85B7A9"/>
        </a:hlink>
        <a:folHlink>
          <a:srgbClr val="B8936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8">
        <a:dk1>
          <a:srgbClr val="000000"/>
        </a:dk1>
        <a:lt1>
          <a:srgbClr val="EAEAEA"/>
        </a:lt1>
        <a:dk2>
          <a:srgbClr val="000000"/>
        </a:dk2>
        <a:lt2>
          <a:srgbClr val="B2B2B2"/>
        </a:lt2>
        <a:accent1>
          <a:srgbClr val="A4BCC4"/>
        </a:accent1>
        <a:accent2>
          <a:srgbClr val="FFFFFF"/>
        </a:accent2>
        <a:accent3>
          <a:srgbClr val="F3F3F3"/>
        </a:accent3>
        <a:accent4>
          <a:srgbClr val="000000"/>
        </a:accent4>
        <a:accent5>
          <a:srgbClr val="CFDADE"/>
        </a:accent5>
        <a:accent6>
          <a:srgbClr val="E7E7E7"/>
        </a:accent6>
        <a:hlink>
          <a:srgbClr val="0066FF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руги 9">
        <a:dk1>
          <a:srgbClr val="000000"/>
        </a:dk1>
        <a:lt1>
          <a:srgbClr val="D7D1B9"/>
        </a:lt1>
        <a:dk2>
          <a:srgbClr val="B39257"/>
        </a:dk2>
        <a:lt2>
          <a:srgbClr val="B1A887"/>
        </a:lt2>
        <a:accent1>
          <a:srgbClr val="FFCC66"/>
        </a:accent1>
        <a:accent2>
          <a:srgbClr val="E6E3AC"/>
        </a:accent2>
        <a:accent3>
          <a:srgbClr val="E8E5D9"/>
        </a:accent3>
        <a:accent4>
          <a:srgbClr val="000000"/>
        </a:accent4>
        <a:accent5>
          <a:srgbClr val="FFE2B8"/>
        </a:accent5>
        <a:accent6>
          <a:srgbClr val="D0CE9B"/>
        </a:accent6>
        <a:hlink>
          <a:srgbClr val="666633"/>
        </a:hlink>
        <a:folHlink>
          <a:srgbClr val="9C98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Океан">
  <a:themeElements>
    <a:clrScheme name="Океан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Океан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кеан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Maple</Template>
  <TotalTime>9234</TotalTime>
  <Words>2137</Words>
  <Application>Microsoft Office PowerPoint</Application>
  <PresentationFormat>Экран (4:3)</PresentationFormat>
  <Paragraphs>764</Paragraphs>
  <Slides>35</Slides>
  <Notes>5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Шаблон оформления</vt:lpstr>
      </vt:variant>
      <vt:variant>
        <vt:i4>4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35</vt:i4>
      </vt:variant>
    </vt:vector>
  </HeadingPairs>
  <TitlesOfParts>
    <vt:vector size="45" baseType="lpstr">
      <vt:lpstr>Times New Roman</vt:lpstr>
      <vt:lpstr>Arial</vt:lpstr>
      <vt:lpstr>Wingdings</vt:lpstr>
      <vt:lpstr>Calibri</vt:lpstr>
      <vt:lpstr>Tahoma</vt:lpstr>
      <vt:lpstr>Клен</vt:lpstr>
      <vt:lpstr>Океан</vt:lpstr>
      <vt:lpstr>Клен</vt:lpstr>
      <vt:lpstr>Круги</vt:lpstr>
      <vt:lpstr>Диаграмма</vt:lpstr>
      <vt:lpstr>БЮДЖЕТ ДЛЯ ГРАЖДАН  Исполнение бюджета Тейковского муниципального района за 2019 год</vt:lpstr>
      <vt:lpstr>Основные показатели социально-экономического развития  Тейковского муниципального района  </vt:lpstr>
      <vt:lpstr>Основные показатели исполнения бюджета Тейковского муниципального района за       2019 год (в тыс.руб.)</vt:lpstr>
      <vt:lpstr>Слайд 4</vt:lpstr>
      <vt:lpstr>Структура исполнения доходов бюджета Тейковского муниципального района                                                             2019 год.</vt:lpstr>
      <vt:lpstr>Слайд 6</vt:lpstr>
      <vt:lpstr>Исполнение по налоговым и неналоговым доходам  бюджета Тейковского муниципального района по видам доходов за 2019 г. (в тыс. руб.)</vt:lpstr>
      <vt:lpstr>Объем муниципального долга </vt:lpstr>
      <vt:lpstr>Слайд 9</vt:lpstr>
      <vt:lpstr>Муниципальные программы Тейковского муниципального района                                                                                         (в тыс. руб.)</vt:lpstr>
      <vt:lpstr>Муниципальные программы Тейковского муниципального района                                                                                      (в тыс. руб.)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  <vt:lpstr>Контактные телефоны:</vt:lpstr>
      <vt:lpstr> Благодарим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об исполнении бюджета муниципального образования «Усть-Илимский район» за 2015 год</dc:title>
  <dc:creator>User</dc:creator>
  <cp:lastModifiedBy>Райфинотдел</cp:lastModifiedBy>
  <cp:revision>199</cp:revision>
  <dcterms:created xsi:type="dcterms:W3CDTF">2016-05-10T06:05:12Z</dcterms:created>
  <dcterms:modified xsi:type="dcterms:W3CDTF">2020-04-30T06:25:59Z</dcterms:modified>
</cp:coreProperties>
</file>