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299" r:id="rId3"/>
    <p:sldId id="315" r:id="rId4"/>
    <p:sldId id="273" r:id="rId5"/>
    <p:sldId id="278" r:id="rId6"/>
    <p:sldId id="301" r:id="rId7"/>
    <p:sldId id="275" r:id="rId8"/>
    <p:sldId id="264" r:id="rId9"/>
    <p:sldId id="302" r:id="rId10"/>
    <p:sldId id="311" r:id="rId11"/>
    <p:sldId id="310" r:id="rId12"/>
    <p:sldId id="309" r:id="rId13"/>
    <p:sldId id="308" r:id="rId14"/>
    <p:sldId id="307" r:id="rId15"/>
    <p:sldId id="319" r:id="rId16"/>
    <p:sldId id="305" r:id="rId17"/>
    <p:sldId id="304" r:id="rId18"/>
    <p:sldId id="265" r:id="rId19"/>
    <p:sldId id="280" r:id="rId20"/>
    <p:sldId id="266" r:id="rId21"/>
    <p:sldId id="316" r:id="rId22"/>
    <p:sldId id="267" r:id="rId23"/>
    <p:sldId id="317" r:id="rId24"/>
    <p:sldId id="268" r:id="rId25"/>
    <p:sldId id="284" r:id="rId26"/>
    <p:sldId id="289" r:id="rId27"/>
    <p:sldId id="291" r:id="rId28"/>
    <p:sldId id="294" r:id="rId29"/>
    <p:sldId id="295" r:id="rId30"/>
    <p:sldId id="270" r:id="rId31"/>
    <p:sldId id="320" r:id="rId32"/>
    <p:sldId id="321" r:id="rId33"/>
    <p:sldId id="271" r:id="rId34"/>
    <p:sldId id="296" r:id="rId35"/>
    <p:sldId id="297" r:id="rId36"/>
    <p:sldId id="281" r:id="rId37"/>
    <p:sldId id="312" r:id="rId38"/>
    <p:sldId id="318" r:id="rId39"/>
    <p:sldId id="277" r:id="rId40"/>
    <p:sldId id="314" r:id="rId41"/>
    <p:sldId id="272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286" autoAdjust="0"/>
  </p:normalViewPr>
  <p:slideViewPr>
    <p:cSldViewPr>
      <p:cViewPr>
        <p:scale>
          <a:sx n="92" d="100"/>
          <a:sy n="92" d="100"/>
        </p:scale>
        <p:origin x="-7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C24664E-70E7-4766-A8A8-BDA65A02D9E0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C7621D-21BD-46BA-815D-CB9A01871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259E518-DB64-46AD-8654-6AF7B35258DF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39CE1EF-F91C-49F1-B071-FAEF9A616269}" type="slidenum">
              <a:rPr lang="ru-RU" altLang="ru-RU" sz="1200">
                <a:latin typeface="+mn-lt"/>
              </a:rPr>
              <a:pPr algn="r">
                <a:defRPr/>
              </a:pPr>
              <a:t>6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892C4-02F7-4CBE-99BE-33F9F3A5CCA2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FF102-4987-4D14-B21E-EC939E1783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65F89-C0D3-4B8B-AEA7-D942F8E08D18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686F7-D35C-463F-BE82-775BEF066D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0231E-8E6F-42CF-AE4A-874EC4D524B1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298CB-2FDC-458C-AB26-0DACC21699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9240F-C9B2-49CE-95CA-506C72AF11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D2048-D827-4D32-ABCF-A4B6F0D7F76F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9AE52-2F19-4220-95A1-E1D6E46247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75255-7352-4EB4-8E34-AD2F83D5FF1B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42C18-5690-445C-BC8F-0235C350C6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85B7F-F26C-462D-ACFC-3D9C96BF9F0C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AAAAF-5D2C-49E6-8D0F-C19E0E8A24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79042-BB75-4E08-84BB-E2CA9C5A3935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D4FF7-1957-4382-BD81-D39BBBA737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E142C-AED7-40CD-A983-964E31F1891C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0A38-920D-400F-9F06-F304056EC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A03BB-ED12-4403-B881-E3188A0A3C78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B31ED-D6DC-4BD6-BA74-8C8777F1EC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CB593-EECD-4F60-BEDF-BC6E0A4C1D25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5FABB-E83F-493B-83E5-BBD4F6846A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4DC4C-AF8B-42A4-9150-62A40E33D819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305F9-42ED-44F4-B31C-D43205C1C2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DD0CD8-C73C-4299-BF38-520D2673E76C}" type="datetimeFigureOut">
              <a:rPr lang="ru-RU"/>
              <a:pPr>
                <a:defRPr/>
              </a:pPr>
              <a:t>24.12.2018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875D3E-AC45-4B6D-BEAF-480DA7858B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 бюджет Тейковского муниципального района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на 2019 год и плановый период 2020 – 2021 годов в соответствии с решением Совета Тейковского муниципального района от 12.12.2018 г. № 357-р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9338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0300 «Национальная безопасность и правоохранительная деятельность»</a:t>
            </a:r>
          </a:p>
        </p:txBody>
      </p:sp>
      <p:sp>
        <p:nvSpPr>
          <p:cNvPr id="7782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2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6412,4т.р. </a:t>
            </a:r>
          </a:p>
        </p:txBody>
      </p:sp>
      <p:sp>
        <p:nvSpPr>
          <p:cNvPr id="7782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- 5258,4 т.р.</a:t>
            </a:r>
          </a:p>
        </p:txBody>
      </p:sp>
      <p:sp>
        <p:nvSpPr>
          <p:cNvPr id="7782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5258,4 т.р.</a:t>
            </a:r>
          </a:p>
        </p:txBody>
      </p:sp>
      <p:sp>
        <p:nvSpPr>
          <p:cNvPr id="7783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4575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- 3962,1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-4566,4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Реализация мероприятий по</a:t>
            </a:r>
          </a:p>
          <a:p>
            <a:r>
              <a:rPr lang="ru-RU" sz="1200"/>
              <a:t> созданию системы 112 для</a:t>
            </a:r>
          </a:p>
          <a:p>
            <a:r>
              <a:rPr lang="ru-RU" sz="1200"/>
              <a:t> обеспечения вызова 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экстренных оперативных служб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- 549,8 тыс.руб.</a:t>
            </a:r>
          </a:p>
        </p:txBody>
      </p:sp>
      <p:sp>
        <p:nvSpPr>
          <p:cNvPr id="7783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1686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-3962,1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0400 «Национальная экономика»</a:t>
            </a:r>
          </a:p>
        </p:txBody>
      </p:sp>
      <p:sp>
        <p:nvSpPr>
          <p:cNvPr id="7885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9021,4 т.р. </a:t>
            </a:r>
          </a:p>
        </p:txBody>
      </p:sp>
      <p:sp>
        <p:nvSpPr>
          <p:cNvPr id="7885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7452,4 т.р.</a:t>
            </a:r>
          </a:p>
        </p:txBody>
      </p:sp>
      <p:sp>
        <p:nvSpPr>
          <p:cNvPr id="7885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8803,1 т.р.</a:t>
            </a:r>
          </a:p>
        </p:txBody>
      </p:sp>
      <p:sp>
        <p:nvSpPr>
          <p:cNvPr id="7885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5985,4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- 2814,7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234,1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хозяйства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5640,7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Tx/>
              <a:buChar char="-"/>
            </a:pPr>
            <a:r>
              <a:rPr lang="ru-RU" sz="1200"/>
              <a:t>3146,6 тыс.руб.</a:t>
            </a:r>
          </a:p>
          <a:p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-5985,4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- 1464,0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0500 «Жилищно-коммунальное хозяйство»</a:t>
            </a:r>
          </a:p>
        </p:txBody>
      </p:sp>
      <p:sp>
        <p:nvSpPr>
          <p:cNvPr id="7987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8546,1 т.р. </a:t>
            </a:r>
          </a:p>
        </p:txBody>
      </p:sp>
      <p:sp>
        <p:nvSpPr>
          <p:cNvPr id="7987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- 7971,6 т.р.</a:t>
            </a:r>
          </a:p>
        </p:txBody>
      </p:sp>
      <p:sp>
        <p:nvSpPr>
          <p:cNvPr id="7987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7971,6 т.р.</a:t>
            </a:r>
          </a:p>
        </p:txBody>
      </p:sp>
      <p:sp>
        <p:nvSpPr>
          <p:cNvPr id="7987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5500,0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6074,5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Благоустройство- 1448,5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8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4479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5500,0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- 1448,5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0700 «Образование»</a:t>
            </a:r>
          </a:p>
        </p:txBody>
      </p:sp>
      <p:sp>
        <p:nvSpPr>
          <p:cNvPr id="80898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899" name="AutoShape 4"/>
          <p:cNvSpPr>
            <a:spLocks noChangeArrowheads="1"/>
          </p:cNvSpPr>
          <p:nvPr/>
        </p:nvSpPr>
        <p:spPr bwMode="auto">
          <a:xfrm>
            <a:off x="250825" y="1412875"/>
            <a:ext cx="25923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год- 129608,9 т.р. </a:t>
            </a:r>
          </a:p>
        </p:txBody>
      </p:sp>
      <p:sp>
        <p:nvSpPr>
          <p:cNvPr id="80900" name="AutoShape 5"/>
          <p:cNvSpPr>
            <a:spLocks noChangeArrowheads="1"/>
          </p:cNvSpPr>
          <p:nvPr/>
        </p:nvSpPr>
        <p:spPr bwMode="auto">
          <a:xfrm>
            <a:off x="6372225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год- 127814,8 т.р.</a:t>
            </a:r>
          </a:p>
        </p:txBody>
      </p:sp>
      <p:sp>
        <p:nvSpPr>
          <p:cNvPr id="80901" name="AutoShape 6"/>
          <p:cNvSpPr>
            <a:spLocks noChangeArrowheads="1"/>
          </p:cNvSpPr>
          <p:nvPr/>
        </p:nvSpPr>
        <p:spPr bwMode="auto">
          <a:xfrm>
            <a:off x="3348038" y="1412875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год- 126924,0 т.р.</a:t>
            </a:r>
          </a:p>
        </p:txBody>
      </p:sp>
      <p:sp>
        <p:nvSpPr>
          <p:cNvPr id="80902" name="AutoShape 7"/>
          <p:cNvSpPr>
            <a:spLocks noChangeArrowheads="1"/>
          </p:cNvSpPr>
          <p:nvPr/>
        </p:nvSpPr>
        <p:spPr bwMode="auto">
          <a:xfrm>
            <a:off x="3203575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16565,4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- 93391,0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5256,7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- 987,6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10723,3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3" name="AutoShape 8"/>
          <p:cNvSpPr>
            <a:spLocks noChangeArrowheads="1"/>
          </p:cNvSpPr>
          <p:nvPr/>
        </p:nvSpPr>
        <p:spPr bwMode="auto">
          <a:xfrm>
            <a:off x="179388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17699,0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93952,9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Дополнительное образование</a:t>
            </a:r>
          </a:p>
          <a:p>
            <a:r>
              <a:rPr lang="ru-RU" sz="1200"/>
              <a:t>детей – 5947,0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- 1097,6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10912,4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>
            <a:off x="6227763" y="1989138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16781,2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94131,1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Дополнительное образование</a:t>
            </a:r>
          </a:p>
          <a:p>
            <a:r>
              <a:rPr lang="ru-RU" sz="1200"/>
              <a:t>детей – 5256,7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- 1007,6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10638,2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0800 «Культура, кинематография»</a:t>
            </a:r>
          </a:p>
        </p:txBody>
      </p:sp>
      <p:sp>
        <p:nvSpPr>
          <p:cNvPr id="81922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3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– 15998,9 т.р. </a:t>
            </a:r>
          </a:p>
        </p:txBody>
      </p:sp>
      <p:sp>
        <p:nvSpPr>
          <p:cNvPr id="81924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8166,2 т.р.</a:t>
            </a:r>
          </a:p>
        </p:txBody>
      </p:sp>
      <p:sp>
        <p:nvSpPr>
          <p:cNvPr id="81925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8166,2 т.р.</a:t>
            </a:r>
          </a:p>
        </p:txBody>
      </p:sp>
      <p:sp>
        <p:nvSpPr>
          <p:cNvPr id="81926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- 1511,5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7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 – 14487,4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- 1511,5 тыс.руб.;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81928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-1511,5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0900 «Здравоохранение»</a:t>
            </a:r>
          </a:p>
        </p:txBody>
      </p:sp>
      <p:sp>
        <p:nvSpPr>
          <p:cNvPr id="108547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108548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- 200,0 т.р. </a:t>
            </a:r>
          </a:p>
        </p:txBody>
      </p:sp>
      <p:sp>
        <p:nvSpPr>
          <p:cNvPr id="108549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0,0 т.р.</a:t>
            </a:r>
          </a:p>
        </p:txBody>
      </p:sp>
      <p:sp>
        <p:nvSpPr>
          <p:cNvPr id="108550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0,0 т.р.</a:t>
            </a:r>
          </a:p>
        </p:txBody>
      </p:sp>
      <p:sp>
        <p:nvSpPr>
          <p:cNvPr id="108551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Амбулаторная помощь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Амбулаторная помощь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 – 200,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108553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Амбулаторная помощь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0,0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1000 «Социальная политика»</a:t>
            </a:r>
          </a:p>
        </p:txBody>
      </p:sp>
      <p:sp>
        <p:nvSpPr>
          <p:cNvPr id="8294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4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 2887,6 т.р. </a:t>
            </a:r>
          </a:p>
        </p:txBody>
      </p:sp>
      <p:sp>
        <p:nvSpPr>
          <p:cNvPr id="8294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4214,1 т.р.</a:t>
            </a:r>
          </a:p>
        </p:txBody>
      </p:sp>
      <p:sp>
        <p:nvSpPr>
          <p:cNvPr id="8294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-  5107,6 т.р.</a:t>
            </a:r>
          </a:p>
        </p:txBody>
      </p:sp>
      <p:sp>
        <p:nvSpPr>
          <p:cNvPr id="8295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населения – 20,0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- 3771,2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 Социальное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- 117,4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- 1453,8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1516,4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- 2697,7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1100 «Физическая культура и спорт»</a:t>
            </a:r>
          </a:p>
        </p:txBody>
      </p:sp>
      <p:sp>
        <p:nvSpPr>
          <p:cNvPr id="8397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- 297,8 т.р. </a:t>
            </a:r>
          </a:p>
        </p:txBody>
      </p:sp>
      <p:sp>
        <p:nvSpPr>
          <p:cNvPr id="8397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 – 330,0 т.р.</a:t>
            </a:r>
          </a:p>
        </p:txBody>
      </p:sp>
      <p:sp>
        <p:nvSpPr>
          <p:cNvPr id="8397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 – 300,0 т.р.</a:t>
            </a:r>
          </a:p>
        </p:txBody>
      </p:sp>
      <p:sp>
        <p:nvSpPr>
          <p:cNvPr id="8397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300,0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297,8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330,0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Заголовок 1"/>
          <p:cNvSpPr txBox="1">
            <a:spLocks/>
          </p:cNvSpPr>
          <p:nvPr/>
        </p:nvSpPr>
        <p:spPr bwMode="auto">
          <a:xfrm>
            <a:off x="209550" y="188913"/>
            <a:ext cx="8934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Муниципальные программы Тейковского муниципального района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2019 год – 160929,1 тыс.руб. (77,7 % общих расходов бюджета)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2020 год – 150393,3 тыс.руб. (72,8 %)              2021 год – 148352,3 тыс.руб. (72,6 %)</a:t>
            </a:r>
          </a:p>
        </p:txBody>
      </p:sp>
      <p:grpSp>
        <p:nvGrpSpPr>
          <p:cNvPr id="84995" name="Скругленный прямоугольник 3"/>
          <p:cNvGrpSpPr>
            <a:grpSpLocks/>
          </p:cNvGrpSpPr>
          <p:nvPr/>
        </p:nvGrpSpPr>
        <p:grpSpPr bwMode="auto">
          <a:xfrm>
            <a:off x="179388" y="3357563"/>
            <a:ext cx="4352925" cy="949325"/>
            <a:chOff x="92" y="2454"/>
            <a:chExt cx="2651" cy="386"/>
          </a:xfrm>
        </p:grpSpPr>
        <p:pic>
          <p:nvPicPr>
            <p:cNvPr id="8502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65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3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521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физической культуры и спорта в Тейковском муниципальном районе»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297,8т.р.; 300,0т.р.; 330,0 т.р.                  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6" name="Скругленный прямоугольник 6"/>
          <p:cNvGrpSpPr>
            <a:grpSpLocks/>
          </p:cNvGrpSpPr>
          <p:nvPr/>
        </p:nvGrpSpPr>
        <p:grpSpPr bwMode="auto">
          <a:xfrm>
            <a:off x="4643438" y="3644900"/>
            <a:ext cx="4319587" cy="1584325"/>
            <a:chOff x="2880" y="2485"/>
            <a:chExt cx="2711" cy="525"/>
          </a:xfrm>
        </p:grpSpPr>
        <p:pic>
          <p:nvPicPr>
            <p:cNvPr id="85027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0" y="2485"/>
              <a:ext cx="2711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8" name="Text Box 12"/>
            <p:cNvSpPr txBox="1">
              <a:spLocks noChangeArrowheads="1"/>
            </p:cNvSpPr>
            <p:nvPr/>
          </p:nvSpPr>
          <p:spPr bwMode="auto">
            <a:xfrm>
              <a:off x="2965" y="2526"/>
              <a:ext cx="2581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4997" name="Скругленный прямоугольник 8"/>
          <p:cNvGrpSpPr>
            <a:grpSpLocks/>
          </p:cNvGrpSpPr>
          <p:nvPr/>
        </p:nvGrpSpPr>
        <p:grpSpPr bwMode="auto">
          <a:xfrm>
            <a:off x="4572000" y="5229225"/>
            <a:ext cx="4321175" cy="1425575"/>
            <a:chOff x="2880" y="3164"/>
            <a:chExt cx="2689" cy="748"/>
          </a:xfrm>
        </p:grpSpPr>
        <p:pic>
          <p:nvPicPr>
            <p:cNvPr id="85025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80" y="3164"/>
              <a:ext cx="2689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6" name="Text Box 15"/>
            <p:cNvSpPr txBox="1">
              <a:spLocks noChangeArrowheads="1"/>
            </p:cNvSpPr>
            <p:nvPr/>
          </p:nvSpPr>
          <p:spPr bwMode="auto">
            <a:xfrm>
              <a:off x="2880" y="3202"/>
              <a:ext cx="2689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«Патриотическое воспитание детей и молодежи  и подготовка молодежи Тейковского муниципального района к военной службе»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г.- 130,0- тыс.руб.; 2020 г.- 130,0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г. – 150,0 тыс.руб.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     </a:t>
              </a:r>
            </a:p>
          </p:txBody>
        </p:sp>
      </p:grpSp>
      <p:grpSp>
        <p:nvGrpSpPr>
          <p:cNvPr id="84998" name="Скругленный прямоугольник 9"/>
          <p:cNvGrpSpPr>
            <a:grpSpLocks/>
          </p:cNvGrpSpPr>
          <p:nvPr/>
        </p:nvGrpSpPr>
        <p:grpSpPr bwMode="auto">
          <a:xfrm>
            <a:off x="179388" y="4221163"/>
            <a:ext cx="4246562" cy="863600"/>
            <a:chOff x="113" y="2880"/>
            <a:chExt cx="2630" cy="346"/>
          </a:xfrm>
        </p:grpSpPr>
        <p:pic>
          <p:nvPicPr>
            <p:cNvPr id="85023" name="Скругленный прямоугольник 9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113" y="2880"/>
              <a:ext cx="263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4" name="Text Box 18"/>
            <p:cNvSpPr txBox="1">
              <a:spLocks noChangeArrowheads="1"/>
            </p:cNvSpPr>
            <p:nvPr/>
          </p:nvSpPr>
          <p:spPr bwMode="auto">
            <a:xfrm>
              <a:off x="114" y="2908"/>
              <a:ext cx="25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«Поддержка населения в Тейковском муниципальном районе»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  <a:cs typeface="Times New Roman" pitchFamily="18" charset="0"/>
                </a:rPr>
                <a:t>2019-1143,5 т.р.;2020-3300,4т.р.; 2021-2226,9 т.р.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grpSp>
        <p:nvGrpSpPr>
          <p:cNvPr id="84999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21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2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0" name="Скругленный прямоугольник 12"/>
          <p:cNvGrpSpPr>
            <a:grpSpLocks/>
          </p:cNvGrpSpPr>
          <p:nvPr/>
        </p:nvGrpSpPr>
        <p:grpSpPr bwMode="auto">
          <a:xfrm>
            <a:off x="4500563" y="1125538"/>
            <a:ext cx="4316412" cy="1131887"/>
            <a:chOff x="2897" y="866"/>
            <a:chExt cx="2711" cy="652"/>
          </a:xfrm>
        </p:grpSpPr>
        <p:pic>
          <p:nvPicPr>
            <p:cNvPr id="85019" name="Скругленный прямоугольник 12"/>
            <p:cNvPicPr>
              <a:picLocks noChangeArrowheads="1"/>
            </p:cNvPicPr>
            <p:nvPr/>
          </p:nvPicPr>
          <p:blipFill>
            <a:blip r:embed="rId7">
              <a:grayscl/>
            </a:blip>
            <a:srcRect/>
            <a:stretch>
              <a:fillRect/>
            </a:stretch>
          </p:blipFill>
          <p:spPr bwMode="auto">
            <a:xfrm>
              <a:off x="2939" y="866"/>
              <a:ext cx="2669" cy="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20" name="Text Box 24"/>
            <p:cNvSpPr txBox="1">
              <a:spLocks noChangeArrowheads="1"/>
            </p:cNvSpPr>
            <p:nvPr/>
          </p:nvSpPr>
          <p:spPr bwMode="auto">
            <a:xfrm>
              <a:off x="2897" y="866"/>
              <a:ext cx="266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 Экономическое развитие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г.- 400,0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5001" name="Скругленный прямоугольник 14"/>
          <p:cNvGrpSpPr>
            <a:grpSpLocks/>
          </p:cNvGrpSpPr>
          <p:nvPr/>
        </p:nvGrpSpPr>
        <p:grpSpPr bwMode="auto">
          <a:xfrm>
            <a:off x="250825" y="5157788"/>
            <a:ext cx="4248150" cy="1584325"/>
            <a:chOff x="87" y="3255"/>
            <a:chExt cx="2696" cy="735"/>
          </a:xfrm>
        </p:grpSpPr>
        <p:pic>
          <p:nvPicPr>
            <p:cNvPr id="85017" name="Скругленный прямоугольник 14"/>
            <p:cNvPicPr>
              <a:picLocks noChangeArrowheads="1"/>
            </p:cNvPicPr>
            <p:nvPr/>
          </p:nvPicPr>
          <p:blipFill>
            <a:blip r:embed="rId8">
              <a:grayscl/>
            </a:blip>
            <a:srcRect/>
            <a:stretch>
              <a:fillRect/>
            </a:stretch>
          </p:blipFill>
          <p:spPr bwMode="auto">
            <a:xfrm>
              <a:off x="87" y="3255"/>
              <a:ext cx="2696" cy="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8" name="Text Box 27"/>
            <p:cNvSpPr txBox="1">
              <a:spLocks noChangeArrowheads="1"/>
            </p:cNvSpPr>
            <p:nvPr/>
          </p:nvSpPr>
          <p:spPr bwMode="auto">
            <a:xfrm>
              <a:off x="106" y="3294"/>
              <a:ext cx="2547" cy="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доступным и комфортным жильем, объектами инженерной инфраструктуры и услугами жилищно-коммунального хозяйства Тейковского муниципального района»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8763,5т.р.; 8071,6 тыс.руб.;8071,6 т.руб. </a:t>
              </a:r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/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85002" name="Скругленный прямоугольник 4"/>
          <p:cNvGrpSpPr>
            <a:grpSpLocks/>
          </p:cNvGrpSpPr>
          <p:nvPr/>
        </p:nvGrpSpPr>
        <p:grpSpPr bwMode="auto">
          <a:xfrm>
            <a:off x="107950" y="2276475"/>
            <a:ext cx="4319588" cy="1008063"/>
            <a:chOff x="88" y="1966"/>
            <a:chExt cx="2655" cy="369"/>
          </a:xfrm>
        </p:grpSpPr>
        <p:pic>
          <p:nvPicPr>
            <p:cNvPr id="85015" name="Скругленный прямоугольник 4"/>
            <p:cNvPicPr>
              <a:picLocks noChangeArrowheads="1"/>
            </p:cNvPicPr>
            <p:nvPr/>
          </p:nvPicPr>
          <p:blipFill>
            <a:blip r:embed="rId9">
              <a:grayscl/>
            </a:blip>
            <a:srcRect/>
            <a:stretch>
              <a:fillRect/>
            </a:stretch>
          </p:blipFill>
          <p:spPr bwMode="auto">
            <a:xfrm>
              <a:off x="88" y="1966"/>
              <a:ext cx="265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6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51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«Культура Тейковского муниципального района»        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15381,2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2020-2021</a:t>
              </a:r>
              <a:r>
                <a:rPr lang="ru-RU" altLang="ru-RU">
                  <a:latin typeface="Times New Roman" pitchFamily="18" charset="0"/>
                </a:rPr>
                <a:t> - </a:t>
              </a:r>
              <a:r>
                <a:rPr lang="ru-RU" altLang="ru-RU" b="1">
                  <a:latin typeface="Times New Roman" pitchFamily="18" charset="0"/>
                </a:rPr>
                <a:t>по  8152,5 тыс.руб.</a:t>
              </a:r>
            </a:p>
          </p:txBody>
        </p:sp>
      </p:grpSp>
      <p:grpSp>
        <p:nvGrpSpPr>
          <p:cNvPr id="85003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3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4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4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5011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5012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2019 -524,4 тыс.руб.; 2020 -532,7 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2021 -542,7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5005" name="Скругленный прямоугольник 5"/>
          <p:cNvGrpSpPr>
            <a:grpSpLocks/>
          </p:cNvGrpSpPr>
          <p:nvPr/>
        </p:nvGrpSpPr>
        <p:grpSpPr bwMode="auto">
          <a:xfrm>
            <a:off x="179388" y="1125538"/>
            <a:ext cx="4319587" cy="1338262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10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5010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образования Тейковского  муниципального района» 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    </a:t>
              </a:r>
              <a:r>
                <a:rPr lang="ru-RU" altLang="ru-RU" b="1">
                  <a:latin typeface="Times New Roman" pitchFamily="18" charset="0"/>
                </a:rPr>
                <a:t>126693,5  тыс.руб.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124259,3 тыс.руб.     125120,1 тыс.руб.</a:t>
              </a:r>
            </a:p>
          </p:txBody>
        </p:sp>
      </p:grpSp>
      <p:sp>
        <p:nvSpPr>
          <p:cNvPr id="85006" name="Text Box 37"/>
          <p:cNvSpPr txBox="1">
            <a:spLocks noChangeArrowheads="1"/>
          </p:cNvSpPr>
          <p:nvPr/>
        </p:nvSpPr>
        <p:spPr bwMode="auto">
          <a:xfrm>
            <a:off x="4875213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5007" name="Text Box 38"/>
          <p:cNvSpPr txBox="1">
            <a:spLocks noChangeArrowheads="1"/>
          </p:cNvSpPr>
          <p:nvPr/>
        </p:nvSpPr>
        <p:spPr bwMode="auto">
          <a:xfrm>
            <a:off x="5019675" y="399415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«</a:t>
            </a:r>
          </a:p>
        </p:txBody>
      </p:sp>
      <p:sp>
        <p:nvSpPr>
          <p:cNvPr id="85008" name="Text Box 39"/>
          <p:cNvSpPr txBox="1">
            <a:spLocks noChangeArrowheads="1"/>
          </p:cNvSpPr>
          <p:nvPr/>
        </p:nvSpPr>
        <p:spPr bwMode="auto">
          <a:xfrm>
            <a:off x="4643438" y="3789363"/>
            <a:ext cx="42481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«Развитие сети муниципальных автомобильных</a:t>
            </a:r>
          </a:p>
          <a:p>
            <a:r>
              <a:rPr lang="ru-RU"/>
              <a:t>дорог общего пользования местного значения</a:t>
            </a:r>
          </a:p>
          <a:p>
            <a:r>
              <a:rPr lang="ru-RU"/>
              <a:t>Тейковского муниципального района и дорог </a:t>
            </a:r>
          </a:p>
          <a:p>
            <a:r>
              <a:rPr lang="ru-RU"/>
              <a:t>Внутри населенных пунктов»</a:t>
            </a:r>
          </a:p>
          <a:p>
            <a:r>
              <a:rPr lang="ru-RU"/>
              <a:t>                 </a:t>
            </a:r>
            <a:r>
              <a:rPr lang="ru-RU" b="1"/>
              <a:t>2019 г.- 5390,7 тыс.руб.;</a:t>
            </a:r>
          </a:p>
          <a:p>
            <a:r>
              <a:rPr lang="ru-RU" b="1"/>
              <a:t>            2020-2021 г.г.-  по 5735,4 тыс.руб</a:t>
            </a:r>
            <a:r>
              <a:rPr lang="ru-RU"/>
              <a:t>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7" name="Скругленный прямоугольник 5"/>
          <p:cNvGrpSpPr>
            <a:grpSpLocks/>
          </p:cNvGrpSpPr>
          <p:nvPr/>
        </p:nvGrpSpPr>
        <p:grpSpPr bwMode="auto">
          <a:xfrm>
            <a:off x="179388" y="188913"/>
            <a:ext cx="4319587" cy="2087562"/>
            <a:chOff x="84" y="1306"/>
            <a:chExt cx="2581" cy="573"/>
          </a:xfrm>
        </p:grpSpPr>
        <p:pic>
          <p:nvPicPr>
            <p:cNvPr id="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0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8" name="Скругленный прямоугольник 5"/>
          <p:cNvGrpSpPr>
            <a:grpSpLocks/>
          </p:cNvGrpSpPr>
          <p:nvPr/>
        </p:nvGrpSpPr>
        <p:grpSpPr bwMode="auto">
          <a:xfrm>
            <a:off x="179388" y="2060575"/>
            <a:ext cx="4321175" cy="2017713"/>
            <a:chOff x="84" y="1306"/>
            <a:chExt cx="2581" cy="573"/>
          </a:xfrm>
        </p:grpSpPr>
        <p:pic>
          <p:nvPicPr>
            <p:cNvPr id="6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8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19" name="Скругленный прямоугольник 5"/>
          <p:cNvGrpSpPr>
            <a:grpSpLocks/>
          </p:cNvGrpSpPr>
          <p:nvPr/>
        </p:nvGrpSpPr>
        <p:grpSpPr bwMode="auto">
          <a:xfrm>
            <a:off x="4572000" y="188913"/>
            <a:ext cx="4319588" cy="2087562"/>
            <a:chOff x="84" y="1306"/>
            <a:chExt cx="2581" cy="573"/>
          </a:xfrm>
        </p:grpSpPr>
        <p:pic>
          <p:nvPicPr>
            <p:cNvPr id="4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6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6020" name="Скругленный прямоугольник 5"/>
          <p:cNvGrpSpPr>
            <a:grpSpLocks/>
          </p:cNvGrpSpPr>
          <p:nvPr/>
        </p:nvGrpSpPr>
        <p:grpSpPr bwMode="auto">
          <a:xfrm>
            <a:off x="4572000" y="2060575"/>
            <a:ext cx="4319588" cy="2087563"/>
            <a:chOff x="84" y="1306"/>
            <a:chExt cx="2581" cy="573"/>
          </a:xfrm>
        </p:grpSpPr>
        <p:pic>
          <p:nvPicPr>
            <p:cNvPr id="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4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21" name="Text Box 28"/>
          <p:cNvSpPr txBox="1">
            <a:spLocks noChangeArrowheads="1"/>
          </p:cNvSpPr>
          <p:nvPr/>
        </p:nvSpPr>
        <p:spPr bwMode="auto">
          <a:xfrm>
            <a:off x="1095375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2" name="Text Box 29"/>
          <p:cNvSpPr txBox="1">
            <a:spLocks noChangeArrowheads="1"/>
          </p:cNvSpPr>
          <p:nvPr/>
        </p:nvSpPr>
        <p:spPr bwMode="auto">
          <a:xfrm>
            <a:off x="827088" y="76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6023" name="Text Box 31"/>
          <p:cNvSpPr txBox="1">
            <a:spLocks noChangeArrowheads="1"/>
          </p:cNvSpPr>
          <p:nvPr/>
        </p:nvSpPr>
        <p:spPr bwMode="auto">
          <a:xfrm>
            <a:off x="250825" y="476250"/>
            <a:ext cx="3960813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/>
              <a:t>    «Информатизация и информационная безопасность»</a:t>
            </a:r>
          </a:p>
          <a:p>
            <a:pPr algn="ctr"/>
            <a:r>
              <a:rPr lang="ru-RU" sz="1600"/>
              <a:t> </a:t>
            </a:r>
            <a:r>
              <a:rPr lang="ru-RU" b="1"/>
              <a:t>2019 г.-1330,0 тыс.руб., </a:t>
            </a:r>
          </a:p>
          <a:p>
            <a:pPr algn="ctr"/>
            <a:r>
              <a:rPr lang="ru-RU" b="1"/>
              <a:t>              2020 г.- 1330,0 тыс.руб</a:t>
            </a:r>
            <a:r>
              <a:rPr lang="ru-RU"/>
              <a:t>.</a:t>
            </a:r>
          </a:p>
          <a:p>
            <a:pPr algn="ctr"/>
            <a:r>
              <a:rPr lang="ru-RU" sz="1600"/>
              <a:t> </a:t>
            </a:r>
            <a:endParaRPr lang="ru-RU" b="1"/>
          </a:p>
        </p:txBody>
      </p:sp>
      <p:sp>
        <p:nvSpPr>
          <p:cNvPr id="86024" name="Text Box 32"/>
          <p:cNvSpPr txBox="1">
            <a:spLocks noChangeArrowheads="1"/>
          </p:cNvSpPr>
          <p:nvPr/>
        </p:nvSpPr>
        <p:spPr bwMode="auto">
          <a:xfrm>
            <a:off x="4730750" y="4667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««У</a:t>
            </a:r>
          </a:p>
        </p:txBody>
      </p:sp>
      <p:sp>
        <p:nvSpPr>
          <p:cNvPr id="86025" name="Text Box 33"/>
          <p:cNvSpPr txBox="1">
            <a:spLocks noChangeArrowheads="1"/>
          </p:cNvSpPr>
          <p:nvPr/>
        </p:nvSpPr>
        <p:spPr bwMode="auto">
          <a:xfrm>
            <a:off x="4859338" y="260350"/>
            <a:ext cx="3703637" cy="161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ru-RU" sz="1800"/>
          </a:p>
          <a:p>
            <a:pPr algn="ctr"/>
            <a:r>
              <a:rPr lang="ru-RU" sz="1800"/>
              <a:t>«</a:t>
            </a:r>
            <a:r>
              <a:rPr lang="ru-RU" sz="1600"/>
              <a:t>Улучшение условий труда в </a:t>
            </a:r>
          </a:p>
          <a:p>
            <a:pPr algn="ctr"/>
            <a:r>
              <a:rPr lang="ru-RU" sz="1600"/>
              <a:t>Тейковском муниципальном районе»</a:t>
            </a:r>
          </a:p>
          <a:p>
            <a:pPr algn="ctr"/>
            <a:r>
              <a:rPr lang="ru-RU" sz="1600"/>
              <a:t>           </a:t>
            </a:r>
            <a:r>
              <a:rPr lang="ru-RU" b="1"/>
              <a:t>2019 г.- 50,0 тыс.руб.;</a:t>
            </a:r>
          </a:p>
          <a:p>
            <a:pPr algn="ctr"/>
            <a:r>
              <a:rPr lang="ru-RU" b="1"/>
              <a:t>        2020 г.- 50,0 тыс.руб.</a:t>
            </a:r>
          </a:p>
          <a:p>
            <a:pPr algn="ctr"/>
            <a:r>
              <a:rPr lang="ru-RU" sz="1800"/>
              <a:t> </a:t>
            </a:r>
          </a:p>
        </p:txBody>
      </p:sp>
      <p:sp>
        <p:nvSpPr>
          <p:cNvPr id="86026" name="Text Box 34"/>
          <p:cNvSpPr txBox="1">
            <a:spLocks noChangeArrowheads="1"/>
          </p:cNvSpPr>
          <p:nvPr/>
        </p:nvSpPr>
        <p:spPr bwMode="auto">
          <a:xfrm>
            <a:off x="376238" y="2205038"/>
            <a:ext cx="3979862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800">
                <a:latin typeface="Times New Roman" pitchFamily="18" charset="0"/>
              </a:rPr>
              <a:t>«</a:t>
            </a:r>
            <a:r>
              <a:rPr lang="ru-RU" sz="1600">
                <a:latin typeface="Times New Roman" pitchFamily="18" charset="0"/>
              </a:rPr>
              <a:t>Повышение безопасности </a:t>
            </a:r>
          </a:p>
          <a:p>
            <a:pPr algn="ctr"/>
            <a:r>
              <a:rPr lang="ru-RU" sz="1600">
                <a:latin typeface="Times New Roman" pitchFamily="18" charset="0"/>
              </a:rPr>
              <a:t>дорожного движения на территории</a:t>
            </a:r>
          </a:p>
          <a:p>
            <a:pPr algn="ctr"/>
            <a:r>
              <a:rPr lang="ru-RU" sz="1600">
                <a:latin typeface="Times New Roman" pitchFamily="18" charset="0"/>
              </a:rPr>
              <a:t>Тейковского муниципального района»</a:t>
            </a:r>
          </a:p>
          <a:p>
            <a:pPr algn="ctr"/>
            <a:r>
              <a:rPr lang="ru-RU" sz="1600"/>
              <a:t>      </a:t>
            </a:r>
            <a:r>
              <a:rPr lang="ru-RU" b="1"/>
              <a:t>ежегодно по 250,0 тыс.руб.</a:t>
            </a:r>
          </a:p>
        </p:txBody>
      </p:sp>
      <p:sp>
        <p:nvSpPr>
          <p:cNvPr id="86027" name="Text Box 35"/>
          <p:cNvSpPr txBox="1">
            <a:spLocks noChangeArrowheads="1"/>
          </p:cNvSpPr>
          <p:nvPr/>
        </p:nvSpPr>
        <p:spPr bwMode="auto">
          <a:xfrm>
            <a:off x="4716463" y="2060575"/>
            <a:ext cx="40322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</a:rPr>
              <a:t>«Развитие сельского хозяйства и регулирование рынков сельскохозяйственной</a:t>
            </a:r>
          </a:p>
          <a:p>
            <a:pPr algn="ctr"/>
            <a:r>
              <a:rPr lang="ru-RU" b="1">
                <a:latin typeface="Times New Roman" pitchFamily="18" charset="0"/>
              </a:rPr>
              <a:t>продукции, сырья и продовольствия в Тейковском муниципальном районе»</a:t>
            </a:r>
          </a:p>
          <a:p>
            <a:pPr algn="ctr"/>
            <a:r>
              <a:rPr lang="ru-RU"/>
              <a:t>         </a:t>
            </a:r>
            <a:r>
              <a:rPr lang="ru-RU" b="1"/>
              <a:t>2019 г.- 1718,0 тыс.руб.;</a:t>
            </a:r>
          </a:p>
          <a:p>
            <a:pPr algn="ctr"/>
            <a:r>
              <a:rPr lang="ru-RU" b="1"/>
              <a:t>                  2020 г. -1561,8 тыс.руб.</a:t>
            </a:r>
            <a:endParaRPr lang="ru-RU" sz="1200" b="1"/>
          </a:p>
        </p:txBody>
      </p:sp>
      <p:sp>
        <p:nvSpPr>
          <p:cNvPr id="86028" name="Text Box 35"/>
          <p:cNvSpPr txBox="1">
            <a:spLocks noChangeArrowheads="1"/>
          </p:cNvSpPr>
          <p:nvPr/>
        </p:nvSpPr>
        <p:spPr bwMode="auto">
          <a:xfrm flipV="1">
            <a:off x="4643438" y="4133850"/>
            <a:ext cx="4032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                    </a:t>
            </a:r>
            <a:r>
              <a:rPr lang="ru-RU" sz="1200" b="1"/>
              <a:t>                       </a:t>
            </a:r>
          </a:p>
        </p:txBody>
      </p:sp>
      <p:grpSp>
        <p:nvGrpSpPr>
          <p:cNvPr id="86029" name="Скругленный прямоугольник 5"/>
          <p:cNvGrpSpPr>
            <a:grpSpLocks/>
          </p:cNvGrpSpPr>
          <p:nvPr/>
        </p:nvGrpSpPr>
        <p:grpSpPr bwMode="auto">
          <a:xfrm>
            <a:off x="107950" y="3933825"/>
            <a:ext cx="4321175" cy="2017713"/>
            <a:chOff x="84" y="1306"/>
            <a:chExt cx="2581" cy="573"/>
          </a:xfrm>
        </p:grpSpPr>
        <p:pic>
          <p:nvPicPr>
            <p:cNvPr id="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2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30" name="Text Box 36"/>
          <p:cNvSpPr txBox="1">
            <a:spLocks noChangeArrowheads="1"/>
          </p:cNvSpPr>
          <p:nvPr/>
        </p:nvSpPr>
        <p:spPr bwMode="auto">
          <a:xfrm>
            <a:off x="468313" y="4005263"/>
            <a:ext cx="3849687" cy="200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«Создание благоприятных условий в целях </a:t>
            </a:r>
          </a:p>
          <a:p>
            <a:r>
              <a:rPr lang="ru-RU"/>
              <a:t>привлечения медицинских  работников для</a:t>
            </a:r>
          </a:p>
          <a:p>
            <a:r>
              <a:rPr lang="ru-RU"/>
              <a:t>работы в учреждениях здравоохранения,</a:t>
            </a:r>
          </a:p>
          <a:p>
            <a:r>
              <a:rPr lang="ru-RU"/>
              <a:t>расположенных на территории Тейковского</a:t>
            </a:r>
          </a:p>
          <a:p>
            <a:r>
              <a:rPr lang="ru-RU"/>
              <a:t>муниципального района»</a:t>
            </a:r>
          </a:p>
          <a:p>
            <a:r>
              <a:rPr lang="ru-RU" b="1"/>
              <a:t>2019 год – 200,0 тыс.руб</a:t>
            </a:r>
            <a:r>
              <a:rPr lang="ru-RU"/>
              <a:t>.</a:t>
            </a:r>
          </a:p>
          <a:p>
            <a:endParaRPr lang="ru-RU"/>
          </a:p>
          <a:p>
            <a:r>
              <a:rPr lang="ru-RU"/>
              <a:t>             </a:t>
            </a:r>
            <a:endParaRPr lang="ru-RU" b="1"/>
          </a:p>
          <a:p>
            <a:r>
              <a:rPr lang="ru-RU" b="1"/>
              <a:t>              </a:t>
            </a:r>
          </a:p>
        </p:txBody>
      </p:sp>
      <p:grpSp>
        <p:nvGrpSpPr>
          <p:cNvPr id="86042" name="Скругленный прямоугольник 5"/>
          <p:cNvGrpSpPr>
            <a:grpSpLocks/>
          </p:cNvGrpSpPr>
          <p:nvPr/>
        </p:nvGrpSpPr>
        <p:grpSpPr bwMode="auto">
          <a:xfrm>
            <a:off x="4572000" y="3933825"/>
            <a:ext cx="4249738" cy="2017713"/>
            <a:chOff x="84" y="1306"/>
            <a:chExt cx="2581" cy="573"/>
          </a:xfrm>
        </p:grpSpPr>
        <p:pic>
          <p:nvPicPr>
            <p:cNvPr id="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44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6048" name="Text Box 32"/>
          <p:cNvSpPr txBox="1">
            <a:spLocks noChangeArrowheads="1"/>
          </p:cNvSpPr>
          <p:nvPr/>
        </p:nvSpPr>
        <p:spPr bwMode="auto">
          <a:xfrm>
            <a:off x="4911725" y="4003675"/>
            <a:ext cx="3733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«Создание  условий для развития туризма</a:t>
            </a:r>
          </a:p>
          <a:p>
            <a:r>
              <a:rPr lang="ru-RU"/>
              <a:t>в Тейковском муниципальном районе»</a:t>
            </a:r>
          </a:p>
          <a:p>
            <a:endParaRPr lang="ru-RU"/>
          </a:p>
          <a:p>
            <a:r>
              <a:rPr lang="ru-RU" b="1"/>
              <a:t>       2019 год -200,0 тыс.руб.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>
                <a:latin typeface="Times New Roman" pitchFamily="18" charset="0"/>
              </a:rPr>
              <a:t> Бюджет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 sz="2000" smtClean="0">
                <a:latin typeface="Times New Roman" pitchFamily="18" charset="0"/>
              </a:rPr>
              <a:t>Основных направлениях бюджетной  и налоговой политики Тейковского муниципального района на 2019 год и плановый период 2020 и 2021 годов</a:t>
            </a:r>
          </a:p>
          <a:p>
            <a:r>
              <a:rPr lang="ru-RU" sz="2000" smtClean="0">
                <a:latin typeface="Times New Roman" pitchFamily="18" charset="0"/>
              </a:rPr>
              <a:t>Прогноза социально-экономического развития Тейковского муниципального района на 2019 год и плановый период 2020 - 2021 годов</a:t>
            </a:r>
          </a:p>
          <a:p>
            <a:r>
              <a:rPr lang="ru-RU" sz="2000" smtClean="0">
                <a:latin typeface="Times New Roman" pitchFamily="18" charset="0"/>
              </a:rPr>
              <a:t>Муниципальных программах Тейковского муниципального района</a:t>
            </a:r>
          </a:p>
          <a:p>
            <a:r>
              <a:rPr lang="ru-RU" sz="2000" smtClean="0">
                <a:latin typeface="Times New Roman" pitchFamily="18" charset="0"/>
              </a:rPr>
              <a:t>Ожидаемом исполнении бюджета Тейковского муниципального района за 2018 год</a:t>
            </a:r>
          </a:p>
          <a:p>
            <a:r>
              <a:rPr lang="ru-RU" sz="2000" smtClean="0">
                <a:latin typeface="Times New Roman" pitchFamily="18" charset="0"/>
              </a:rPr>
              <a:t>Бюджетного прогноза Тейковского муниципального района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1"/>
          <p:cNvSpPr txBox="1">
            <a:spLocks/>
          </p:cNvSpPr>
          <p:nvPr/>
        </p:nvSpPr>
        <p:spPr bwMode="auto">
          <a:xfrm>
            <a:off x="731838" y="188913"/>
            <a:ext cx="787558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образования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     126693,5 тыс.руб. (61,2% от общего объёма расхода бюджета); 2020 – 124259,3 тыс.руб., 2021 – 125120,1 тыс.руб.</a:t>
            </a:r>
          </a:p>
        </p:txBody>
      </p:sp>
      <p:grpSp>
        <p:nvGrpSpPr>
          <p:cNvPr id="87043" name="Скругленный прямоугольник 3"/>
          <p:cNvGrpSpPr>
            <a:grpSpLocks/>
          </p:cNvGrpSpPr>
          <p:nvPr/>
        </p:nvGrpSpPr>
        <p:grpSpPr bwMode="auto">
          <a:xfrm>
            <a:off x="395288" y="3213100"/>
            <a:ext cx="4176712" cy="1584325"/>
            <a:chOff x="92" y="2454"/>
            <a:chExt cx="2618" cy="318"/>
          </a:xfrm>
        </p:grpSpPr>
        <p:pic>
          <p:nvPicPr>
            <p:cNvPr id="870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57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7" name="Text Box 6"/>
            <p:cNvSpPr txBox="1">
              <a:spLocks noChangeArrowheads="1"/>
            </p:cNvSpPr>
            <p:nvPr/>
          </p:nvSpPr>
          <p:spPr bwMode="auto">
            <a:xfrm>
              <a:off x="118" y="2457"/>
              <a:ext cx="2592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мер социальной поддержки в сфере образования»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2019- 474,2</a:t>
              </a:r>
              <a:r>
                <a:rPr lang="ru-RU" altLang="ru-RU">
                  <a:latin typeface="Times New Roman" pitchFamily="18" charset="0"/>
                </a:rPr>
                <a:t>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 2020 – 644,7 </a:t>
              </a:r>
              <a:r>
                <a:rPr lang="ru-RU" altLang="ru-RU">
                  <a:latin typeface="Times New Roman" pitchFamily="18" charset="0"/>
                </a:rPr>
                <a:t>т.руб.;</a:t>
              </a:r>
              <a:r>
                <a:rPr lang="ru-RU" altLang="ru-RU" b="1">
                  <a:latin typeface="Times New Roman" pitchFamily="18" charset="0"/>
                </a:rPr>
                <a:t> 2021 – 644,7 </a:t>
              </a:r>
              <a:r>
                <a:rPr lang="ru-RU" altLang="ru-RU">
                  <a:latin typeface="Times New Roman" pitchFamily="18" charset="0"/>
                </a:rPr>
                <a:t>т.руб.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7044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6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45" name="Скругленный прямоугольник 6"/>
          <p:cNvGrpSpPr>
            <a:grpSpLocks/>
          </p:cNvGrpSpPr>
          <p:nvPr/>
        </p:nvGrpSpPr>
        <p:grpSpPr bwMode="auto">
          <a:xfrm>
            <a:off x="4859338" y="2708275"/>
            <a:ext cx="4032250" cy="1873250"/>
            <a:chOff x="2842" y="2398"/>
            <a:chExt cx="2707" cy="671"/>
          </a:xfrm>
        </p:grpSpPr>
        <p:pic>
          <p:nvPicPr>
            <p:cNvPr id="87062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3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16" cy="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«Финансовое обеспечение предоставления общедоступного и бесплатного образования в муниципальных образовательных учреждениях»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2019- 63982,9 т.р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b="1">
                  <a:latin typeface="Times New Roman" pitchFamily="18" charset="0"/>
                </a:rPr>
                <a:t>; 2020 – 66502,6 т.руб.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2021-  69620,3 тыс.руб. </a:t>
              </a:r>
            </a:p>
          </p:txBody>
        </p:sp>
      </p:grpSp>
      <p:pic>
        <p:nvPicPr>
          <p:cNvPr id="87046" name="Скругленный прямоугольник 8"/>
          <p:cNvPicPr>
            <a:picLocks noChangeArrowheads="1"/>
          </p:cNvPicPr>
          <p:nvPr/>
        </p:nvPicPr>
        <p:blipFill>
          <a:blip r:embed="rId5">
            <a:grayscl/>
          </a:blip>
          <a:srcRect/>
          <a:stretch>
            <a:fillRect/>
          </a:stretch>
        </p:blipFill>
        <p:spPr bwMode="auto">
          <a:xfrm>
            <a:off x="4859338" y="5876925"/>
            <a:ext cx="40576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7" name="Text Box 15"/>
          <p:cNvSpPr txBox="1">
            <a:spLocks noChangeArrowheads="1"/>
          </p:cNvSpPr>
          <p:nvPr/>
        </p:nvSpPr>
        <p:spPr bwMode="auto">
          <a:xfrm>
            <a:off x="5003800" y="5876925"/>
            <a:ext cx="37258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Подпрограмма « Выявление и поддержка одаренных детей»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2019-2021г. по 476,4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48" name="Скругленный прямоугольник 9"/>
          <p:cNvGrpSpPr>
            <a:grpSpLocks/>
          </p:cNvGrpSpPr>
          <p:nvPr/>
        </p:nvGrpSpPr>
        <p:grpSpPr bwMode="auto">
          <a:xfrm>
            <a:off x="395288" y="4797425"/>
            <a:ext cx="4064000" cy="1520825"/>
            <a:chOff x="114" y="2636"/>
            <a:chExt cx="2587" cy="543"/>
          </a:xfrm>
        </p:grpSpPr>
        <p:pic>
          <p:nvPicPr>
            <p:cNvPr id="87060" name="Скругленный прямоугольник 9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114" y="2662"/>
              <a:ext cx="2581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61" name="Text Box 18"/>
            <p:cNvSpPr txBox="1">
              <a:spLocks noChangeArrowheads="1"/>
            </p:cNvSpPr>
            <p:nvPr/>
          </p:nvSpPr>
          <p:spPr bwMode="auto">
            <a:xfrm>
              <a:off x="114" y="2636"/>
              <a:ext cx="2587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основных общеобразовательных программ»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48197,4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2020- 46973,6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2021 – 46973,6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7049" name="Скругленный прямоугольник 4"/>
          <p:cNvPicPr>
            <a:picLocks noChangeArrowheads="1"/>
          </p:cNvPicPr>
          <p:nvPr/>
        </p:nvPicPr>
        <p:blipFill>
          <a:blip r:embed="rId7">
            <a:grayscl/>
          </a:blip>
          <a:srcRect/>
          <a:stretch>
            <a:fillRect/>
          </a:stretch>
        </p:blipFill>
        <p:spPr bwMode="auto">
          <a:xfrm>
            <a:off x="4859338" y="1196975"/>
            <a:ext cx="401478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50" name="Text Box 30"/>
          <p:cNvSpPr txBox="1">
            <a:spLocks noChangeArrowheads="1"/>
          </p:cNvSpPr>
          <p:nvPr/>
        </p:nvSpPr>
        <p:spPr bwMode="auto">
          <a:xfrm>
            <a:off x="4859338" y="1052513"/>
            <a:ext cx="38671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>
              <a:latin typeface="Times New Roman" pitchFamily="18" charset="0"/>
            </a:endParaRPr>
          </a:p>
          <a:p>
            <a:pPr algn="ctr"/>
            <a:r>
              <a:rPr lang="ru-RU" altLang="ru-RU">
                <a:latin typeface="Times New Roman" pitchFamily="18" charset="0"/>
              </a:rPr>
              <a:t>Подпрограмма «Реализация дополнительных общеобразовательных программ»  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2019- 4349,0 </a:t>
            </a:r>
            <a:r>
              <a:rPr lang="ru-RU" altLang="ru-RU">
                <a:latin typeface="Times New Roman" pitchFamily="18" charset="0"/>
              </a:rPr>
              <a:t>тыс.руб.;</a:t>
            </a:r>
            <a:r>
              <a:rPr lang="ru-RU" altLang="ru-RU" b="1">
                <a:latin typeface="Times New Roman" pitchFamily="18" charset="0"/>
              </a:rPr>
              <a:t> 2020 -2021 г.г. по</a:t>
            </a:r>
          </a:p>
          <a:p>
            <a:pPr algn="ctr"/>
            <a:r>
              <a:rPr lang="ru-RU" altLang="ru-RU" b="1">
                <a:latin typeface="Times New Roman" pitchFamily="18" charset="0"/>
              </a:rPr>
              <a:t>3758,9 </a:t>
            </a:r>
            <a:r>
              <a:rPr lang="ru-RU" altLang="ru-RU">
                <a:latin typeface="Times New Roman" pitchFamily="18" charset="0"/>
              </a:rPr>
              <a:t>тыс.руб.</a:t>
            </a:r>
            <a:r>
              <a:rPr lang="ru-RU" altLang="ru-RU" b="1">
                <a:latin typeface="Times New Roman" pitchFamily="18" charset="0"/>
              </a:rPr>
              <a:t> </a:t>
            </a:r>
          </a:p>
        </p:txBody>
      </p:sp>
      <p:grpSp>
        <p:nvGrpSpPr>
          <p:cNvPr id="87051" name="Скругленный прямоугольник 6"/>
          <p:cNvGrpSpPr>
            <a:grpSpLocks/>
          </p:cNvGrpSpPr>
          <p:nvPr/>
        </p:nvGrpSpPr>
        <p:grpSpPr bwMode="auto">
          <a:xfrm>
            <a:off x="4787900" y="4508500"/>
            <a:ext cx="4032250" cy="1295400"/>
            <a:chOff x="2842" y="2398"/>
            <a:chExt cx="2707" cy="628"/>
          </a:xfrm>
        </p:grpSpPr>
        <p:pic>
          <p:nvPicPr>
            <p:cNvPr id="87058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9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25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отдыха и оздоровление детей»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667,6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2020 - 2021 по 667,6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87052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7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7053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705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7055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 -7820,2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4695,5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2021 – 2438,6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5" name="Скругленный прямоугольник 5"/>
          <p:cNvGrpSpPr>
            <a:grpSpLocks/>
          </p:cNvGrpSpPr>
          <p:nvPr/>
        </p:nvGrpSpPr>
        <p:grpSpPr bwMode="auto">
          <a:xfrm>
            <a:off x="323850" y="260350"/>
            <a:ext cx="4032250" cy="2016125"/>
            <a:chOff x="84" y="1273"/>
            <a:chExt cx="2581" cy="818"/>
          </a:xfrm>
        </p:grpSpPr>
        <p:pic>
          <p:nvPicPr>
            <p:cNvPr id="8807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3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молодежной политики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 - 300,0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–190,0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2021 – 190,0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6" name="Скругленный прямоугольник 5"/>
          <p:cNvGrpSpPr>
            <a:grpSpLocks/>
          </p:cNvGrpSpPr>
          <p:nvPr/>
        </p:nvGrpSpPr>
        <p:grpSpPr bwMode="auto">
          <a:xfrm>
            <a:off x="4643438" y="1773238"/>
            <a:ext cx="4064000" cy="2232025"/>
            <a:chOff x="84" y="1273"/>
            <a:chExt cx="2581" cy="818"/>
          </a:xfrm>
        </p:grpSpPr>
        <p:pic>
          <p:nvPicPr>
            <p:cNvPr id="88070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1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«Меры социально-экономической поддержки молодых специалистов муниципальных организаций системы образования»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2019- 2021 по 270,0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7" name="Скругленный прямоугольник 5"/>
          <p:cNvGrpSpPr>
            <a:grpSpLocks/>
          </p:cNvGrpSpPr>
          <p:nvPr/>
        </p:nvGrpSpPr>
        <p:grpSpPr bwMode="auto">
          <a:xfrm>
            <a:off x="323850" y="2636838"/>
            <a:ext cx="4032250" cy="2160587"/>
            <a:chOff x="84" y="1273"/>
            <a:chExt cx="2581" cy="818"/>
          </a:xfrm>
        </p:grpSpPr>
        <p:pic>
          <p:nvPicPr>
            <p:cNvPr id="88068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69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«Организация целевой подготовки педагогов для работы в муниципальных образовательных организациях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 - 155,8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–80,0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  <a:r>
                <a:rPr lang="ru-RU" altLang="ru-RU" b="1">
                  <a:latin typeface="Times New Roman" pitchFamily="18" charset="0"/>
                </a:rPr>
                <a:t> 2021 – 80,0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89" name="Скругленный прямоугольник 3"/>
          <p:cNvGrpSpPr>
            <a:grpSpLocks/>
          </p:cNvGrpSpPr>
          <p:nvPr/>
        </p:nvGrpSpPr>
        <p:grpSpPr bwMode="auto">
          <a:xfrm>
            <a:off x="2268538" y="3500438"/>
            <a:ext cx="4535487" cy="2520950"/>
            <a:chOff x="92" y="2380"/>
            <a:chExt cx="2721" cy="506"/>
          </a:xfrm>
        </p:grpSpPr>
        <p:pic>
          <p:nvPicPr>
            <p:cNvPr id="8909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9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«Сохранение, использование, популяризация и государственная охрана объектов культурного наследия (памятников истории культуры Тейковского муниципального района на 2018-2020 годы»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2019 – 3834,3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0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Культура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– 15381,2 тыс.руб. (7,4 % от общего объёма расхода бюджета); 2020 – 2021 годы по 8152,5 тыс.руб.</a:t>
            </a:r>
          </a:p>
        </p:txBody>
      </p:sp>
      <p:grpSp>
        <p:nvGrpSpPr>
          <p:cNvPr id="89091" name="Скругленный прямоугольник 5"/>
          <p:cNvGrpSpPr>
            <a:grpSpLocks/>
          </p:cNvGrpSpPr>
          <p:nvPr/>
        </p:nvGrpSpPr>
        <p:grpSpPr bwMode="auto">
          <a:xfrm>
            <a:off x="395288" y="1268413"/>
            <a:ext cx="4122737" cy="1584325"/>
            <a:chOff x="84" y="1252"/>
            <a:chExt cx="2581" cy="480"/>
          </a:xfrm>
        </p:grpSpPr>
        <p:pic>
          <p:nvPicPr>
            <p:cNvPr id="89096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252"/>
              <a:ext cx="258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7" name="Text Box 9"/>
            <p:cNvSpPr txBox="1">
              <a:spLocks noChangeArrowheads="1"/>
            </p:cNvSpPr>
            <p:nvPr/>
          </p:nvSpPr>
          <p:spPr bwMode="auto">
            <a:xfrm>
              <a:off x="114" y="1304"/>
              <a:ext cx="24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культуры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10109,0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2020 - 2021 по 6654,7 </a:t>
              </a:r>
              <a:r>
                <a:rPr lang="ru-RU" altLang="ru-RU">
                  <a:latin typeface="Times New Roman" pitchFamily="18" charset="0"/>
                </a:rPr>
                <a:t>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 </a:t>
              </a:r>
            </a:p>
          </p:txBody>
        </p:sp>
      </p:grpSp>
      <p:grpSp>
        <p:nvGrpSpPr>
          <p:cNvPr id="89092" name="Скругленный прямоугольник 4"/>
          <p:cNvGrpSpPr>
            <a:grpSpLocks/>
          </p:cNvGrpSpPr>
          <p:nvPr/>
        </p:nvGrpSpPr>
        <p:grpSpPr bwMode="auto">
          <a:xfrm>
            <a:off x="4787900" y="1268413"/>
            <a:ext cx="4129088" cy="1584325"/>
            <a:chOff x="125" y="1966"/>
            <a:chExt cx="2547" cy="369"/>
          </a:xfrm>
        </p:grpSpPr>
        <p:pic>
          <p:nvPicPr>
            <p:cNvPr id="89094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40" y="1966"/>
              <a:ext cx="2532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5" name="Text Box 30"/>
            <p:cNvSpPr txBox="1">
              <a:spLocks noChangeArrowheads="1"/>
            </p:cNvSpPr>
            <p:nvPr/>
          </p:nvSpPr>
          <p:spPr bwMode="auto">
            <a:xfrm>
              <a:off x="125" y="2018"/>
              <a:ext cx="253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«Предоставление дополнительного образования в сфере культуры и искусства»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– 1598,0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2020-2021 по 1497,8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89093" name="Заголовок 1"/>
          <p:cNvSpPr txBox="1">
            <a:spLocks/>
          </p:cNvSpPr>
          <p:nvPr/>
        </p:nvSpPr>
        <p:spPr bwMode="auto">
          <a:xfrm>
            <a:off x="611188" y="3357563"/>
            <a:ext cx="8064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3" name="Скругленный прямоугольник 3"/>
          <p:cNvGrpSpPr>
            <a:grpSpLocks/>
          </p:cNvGrpSpPr>
          <p:nvPr/>
        </p:nvGrpSpPr>
        <p:grpSpPr bwMode="auto">
          <a:xfrm>
            <a:off x="2268538" y="1916113"/>
            <a:ext cx="4535487" cy="2376487"/>
            <a:chOff x="92" y="2380"/>
            <a:chExt cx="2721" cy="506"/>
          </a:xfrm>
        </p:grpSpPr>
        <p:pic>
          <p:nvPicPr>
            <p:cNvPr id="9011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17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297,8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2020 г. – 300,0</a:t>
              </a:r>
              <a:r>
                <a:rPr lang="ru-RU" altLang="ru-RU" sz="1600">
                  <a:latin typeface="Times New Roman" pitchFamily="18" charset="0"/>
                </a:rPr>
                <a:t> тыс.руб.</a:t>
              </a:r>
              <a:r>
                <a:rPr lang="ru-RU" altLang="ru-RU" b="1">
                  <a:latin typeface="Times New Roman" pitchFamily="18" charset="0"/>
                </a:rPr>
                <a:t>; </a:t>
              </a:r>
              <a:r>
                <a:rPr lang="ru-RU" altLang="ru-RU" sz="1600" b="1">
                  <a:latin typeface="Times New Roman" pitchFamily="18" charset="0"/>
                </a:rPr>
                <a:t>2021- 330,0 т.р.</a:t>
              </a:r>
            </a:p>
          </p:txBody>
        </p:sp>
      </p:grpSp>
      <p:sp>
        <p:nvSpPr>
          <p:cNvPr id="90114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sp>
        <p:nvSpPr>
          <p:cNvPr id="90115" name="Заголовок 1"/>
          <p:cNvSpPr txBox="1">
            <a:spLocks/>
          </p:cNvSpPr>
          <p:nvPr/>
        </p:nvSpPr>
        <p:spPr bwMode="auto">
          <a:xfrm>
            <a:off x="684213" y="404813"/>
            <a:ext cx="80645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физической культуры и спорта в Тейковском муниципальном районе       </a:t>
            </a:r>
          </a:p>
          <a:p>
            <a:pPr algn="ctr"/>
            <a:r>
              <a:rPr lang="ru-RU" altLang="ru-RU" sz="1800" b="1">
                <a:latin typeface="Times New Roman" pitchFamily="18" charset="0"/>
              </a:rPr>
              <a:t>       </a:t>
            </a:r>
            <a:r>
              <a:rPr lang="ru-RU" altLang="ru-RU" sz="1800" b="1" i="1">
                <a:latin typeface="Times New Roman" pitchFamily="18" charset="0"/>
              </a:rPr>
              <a:t>2019 год    -  297,8 тыс.руб. (0,1 % от общего объёма расхода бюджета); 2020 г. – 300,0 тыс.руб.; 2021 г. -330,0 тыс.руб.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Поддержка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   -  1143,5,0 тыс.руб. (0,04 %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г.- 3300,4 тыс.руб.; 2021 г. – 2226,9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1138" name="Скругленный прямоугольник 5"/>
          <p:cNvGrpSpPr>
            <a:grpSpLocks/>
          </p:cNvGrpSpPr>
          <p:nvPr/>
        </p:nvGrpSpPr>
        <p:grpSpPr bwMode="auto">
          <a:xfrm>
            <a:off x="2124075" y="1125538"/>
            <a:ext cx="5749925" cy="1089025"/>
            <a:chOff x="50" y="1184"/>
            <a:chExt cx="2581" cy="506"/>
          </a:xfrm>
        </p:grpSpPr>
        <p:pic>
          <p:nvPicPr>
            <p:cNvPr id="9115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«Повышение качества жизни граждан пожилого возраста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</a:t>
              </a:r>
              <a:r>
                <a:rPr lang="ru-RU" altLang="ru-RU" b="1">
                  <a:latin typeface="Times New Roman" pitchFamily="18" charset="0"/>
                </a:rPr>
                <a:t>2019 –1143,5 тыс.руб.; 2020 – 3300,4 тыс.руб.; 2021 – 2226,9 т.р.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39" name="Скругленный прямоугольник 6"/>
          <p:cNvGrpSpPr>
            <a:grpSpLocks/>
          </p:cNvGrpSpPr>
          <p:nvPr/>
        </p:nvGrpSpPr>
        <p:grpSpPr bwMode="auto">
          <a:xfrm>
            <a:off x="4284663" y="3716338"/>
            <a:ext cx="4392612" cy="1655762"/>
            <a:chOff x="2887" y="2454"/>
            <a:chExt cx="2707" cy="580"/>
          </a:xfrm>
        </p:grpSpPr>
        <p:pic>
          <p:nvPicPr>
            <p:cNvPr id="7183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7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1150" name="Text Box 12"/>
            <p:cNvSpPr txBox="1">
              <a:spLocks noChangeArrowheads="1"/>
            </p:cNvSpPr>
            <p:nvPr/>
          </p:nvSpPr>
          <p:spPr bwMode="auto">
            <a:xfrm>
              <a:off x="2887" y="2454"/>
              <a:ext cx="2620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1023,1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</p:txBody>
        </p:sp>
      </p:grpSp>
      <p:grpSp>
        <p:nvGrpSpPr>
          <p:cNvPr id="91140" name="Скругленный прямоугольник 8"/>
          <p:cNvGrpSpPr>
            <a:grpSpLocks/>
          </p:cNvGrpSpPr>
          <p:nvPr/>
        </p:nvGrpSpPr>
        <p:grpSpPr bwMode="auto">
          <a:xfrm>
            <a:off x="2339975" y="5516563"/>
            <a:ext cx="4391025" cy="1081087"/>
            <a:chOff x="2853" y="3199"/>
            <a:chExt cx="2707" cy="683"/>
          </a:xfrm>
        </p:grpSpPr>
        <p:pic>
          <p:nvPicPr>
            <p:cNvPr id="7181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53" y="3199"/>
              <a:ext cx="2707" cy="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1148" name="Text Box 15"/>
            <p:cNvSpPr txBox="1">
              <a:spLocks noChangeArrowheads="1"/>
            </p:cNvSpPr>
            <p:nvPr/>
          </p:nvSpPr>
          <p:spPr bwMode="auto">
            <a:xfrm>
              <a:off x="2980" y="3244"/>
              <a:ext cx="253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газификации 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574,5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</a:p>
          </p:txBody>
        </p:sp>
      </p:grpSp>
      <p:grpSp>
        <p:nvGrpSpPr>
          <p:cNvPr id="91141" name="Скругленный прямоугольник 9"/>
          <p:cNvGrpSpPr>
            <a:grpSpLocks/>
          </p:cNvGrpSpPr>
          <p:nvPr/>
        </p:nvGrpSpPr>
        <p:grpSpPr bwMode="auto">
          <a:xfrm>
            <a:off x="539750" y="3716338"/>
            <a:ext cx="3505200" cy="1944687"/>
            <a:chOff x="98" y="2796"/>
            <a:chExt cx="2581" cy="514"/>
          </a:xfrm>
        </p:grpSpPr>
        <p:pic>
          <p:nvPicPr>
            <p:cNvPr id="7179" name="Скругленный прямоугольник 9"/>
            <p:cNvPicPr>
              <a:picLocks noChangeArrowheads="1"/>
            </p:cNvPicPr>
            <p:nvPr/>
          </p:nvPicPr>
          <p:blipFill>
            <a:blip r:embed="rId5" cstate="print">
              <a:grayscl/>
            </a:blip>
            <a:srcRect/>
            <a:stretch>
              <a:fillRect/>
            </a:stretch>
          </p:blipFill>
          <p:spPr bwMode="auto">
            <a:xfrm>
              <a:off x="98" y="2796"/>
              <a:ext cx="2581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</p:pic>
        <p:sp>
          <p:nvSpPr>
            <p:cNvPr id="7180" name="Text Box 18"/>
            <p:cNvSpPr txBox="1">
              <a:spLocks noChangeArrowheads="1"/>
            </p:cNvSpPr>
            <p:nvPr/>
          </p:nvSpPr>
          <p:spPr bwMode="auto">
            <a:xfrm>
              <a:off x="114" y="2823"/>
              <a:ext cx="2520" cy="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  <p:txBody>
            <a:bodyPr/>
            <a:lstStyle/>
            <a:p>
              <a:pPr algn="ctr">
                <a:defRPr/>
              </a:pPr>
              <a:r>
                <a:rPr lang="ru-RU" altLang="ru-RU" sz="1600">
                  <a:latin typeface="Times New Roman" pitchFamily="18" charset="0"/>
                </a:rPr>
                <a:t>Подпрограмма «Обеспечение жильем молодых семей в Тейковском муниципальном районе»</a:t>
              </a:r>
              <a:endParaRPr lang="ru-RU" altLang="ru-RU">
                <a:latin typeface="Times New Roman" pitchFamily="18" charset="0"/>
              </a:endParaRPr>
            </a:p>
            <a:p>
              <a:pPr algn="ctr">
                <a:defRPr/>
              </a:pPr>
              <a:r>
                <a:rPr lang="ru-RU" altLang="ru-RU" b="1">
                  <a:latin typeface="Times New Roman" pitchFamily="18" charset="0"/>
                </a:rPr>
                <a:t>2019 – 107,4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</a:p>
            <a:p>
              <a:pPr>
                <a:defRPr/>
              </a:pPr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1142" name="Заголовок 1"/>
          <p:cNvSpPr txBox="1">
            <a:spLocks/>
          </p:cNvSpPr>
          <p:nvPr/>
        </p:nvSpPr>
        <p:spPr bwMode="auto">
          <a:xfrm>
            <a:off x="0" y="2205038"/>
            <a:ext cx="9144000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-  8763,5 тыс.руб. (4,2 %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– 8071,6 тыс.руб.; 2021 – 8071,6 тыс.руб.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2162" name="Скругленный прямоугольник 5"/>
          <p:cNvGrpSpPr>
            <a:grpSpLocks/>
          </p:cNvGrpSpPr>
          <p:nvPr/>
        </p:nvGrpSpPr>
        <p:grpSpPr bwMode="auto">
          <a:xfrm>
            <a:off x="4787900" y="404813"/>
            <a:ext cx="3960813" cy="1439862"/>
            <a:chOff x="50" y="1184"/>
            <a:chExt cx="2581" cy="506"/>
          </a:xfrm>
        </p:grpSpPr>
        <p:pic>
          <p:nvPicPr>
            <p:cNvPr id="9217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8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населения  Тейковского муниципального района теплоснабжением»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5500,0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2163" name="Заголовок 1"/>
          <p:cNvSpPr txBox="1">
            <a:spLocks/>
          </p:cNvSpPr>
          <p:nvPr/>
        </p:nvSpPr>
        <p:spPr bwMode="auto">
          <a:xfrm>
            <a:off x="0" y="2565400"/>
            <a:ext cx="9144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grpSp>
        <p:nvGrpSpPr>
          <p:cNvPr id="92164" name="Скругленный прямоугольник 5"/>
          <p:cNvGrpSpPr>
            <a:grpSpLocks/>
          </p:cNvGrpSpPr>
          <p:nvPr/>
        </p:nvGrpSpPr>
        <p:grpSpPr bwMode="auto">
          <a:xfrm>
            <a:off x="395288" y="1989138"/>
            <a:ext cx="4032250" cy="2232025"/>
            <a:chOff x="50" y="1184"/>
            <a:chExt cx="2581" cy="506"/>
          </a:xfrm>
        </p:grpSpPr>
        <p:pic>
          <p:nvPicPr>
            <p:cNvPr id="9217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«Реализация мероприятий по участию в организации деятельности по накоплению (в том числе раздельному накоплению), сбору, транспортированию, обработке, утилизации, обезвреживанию, захоронению твердых коммунальных отходов на территории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360,6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5" name="Скругленный прямоугольник 5"/>
          <p:cNvGrpSpPr>
            <a:grpSpLocks/>
          </p:cNvGrpSpPr>
          <p:nvPr/>
        </p:nvGrpSpPr>
        <p:grpSpPr bwMode="auto">
          <a:xfrm>
            <a:off x="395288" y="333375"/>
            <a:ext cx="4105275" cy="1511300"/>
            <a:chOff x="50" y="1184"/>
            <a:chExt cx="2581" cy="506"/>
          </a:xfrm>
        </p:grpSpPr>
        <p:pic>
          <p:nvPicPr>
            <p:cNvPr id="9217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6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«Обеспечение водоснабжением жителей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887,9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6" name="Скругленный прямоугольник 5"/>
          <p:cNvGrpSpPr>
            <a:grpSpLocks/>
          </p:cNvGrpSpPr>
          <p:nvPr/>
        </p:nvGrpSpPr>
        <p:grpSpPr bwMode="auto">
          <a:xfrm>
            <a:off x="4787900" y="2060575"/>
            <a:ext cx="4105275" cy="1584325"/>
            <a:chOff x="50" y="1184"/>
            <a:chExt cx="2581" cy="506"/>
          </a:xfrm>
        </p:grpSpPr>
        <p:pic>
          <p:nvPicPr>
            <p:cNvPr id="9217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4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«Содержание территорий сельских кладбищ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7" name="Скругленный прямоугольник 5"/>
          <p:cNvGrpSpPr>
            <a:grpSpLocks/>
          </p:cNvGrpSpPr>
          <p:nvPr/>
        </p:nvGrpSpPr>
        <p:grpSpPr bwMode="auto">
          <a:xfrm>
            <a:off x="395288" y="4508500"/>
            <a:ext cx="4105275" cy="1873250"/>
            <a:chOff x="50" y="1184"/>
            <a:chExt cx="2581" cy="506"/>
          </a:xfrm>
        </p:grpSpPr>
        <p:pic>
          <p:nvPicPr>
            <p:cNvPr id="9217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«Государственная поддержка граждан в сфере ипотечного жилищного кредитования на территории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г. - 10,0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; 2020 г. – 20,0 тыс.руб.</a:t>
              </a:r>
            </a:p>
          </p:txBody>
        </p:sp>
      </p:grpSp>
      <p:grpSp>
        <p:nvGrpSpPr>
          <p:cNvPr id="92168" name="Скругленный прямоугольник 5"/>
          <p:cNvGrpSpPr>
            <a:grpSpLocks/>
          </p:cNvGrpSpPr>
          <p:nvPr/>
        </p:nvGrpSpPr>
        <p:grpSpPr bwMode="auto">
          <a:xfrm>
            <a:off x="4859338" y="4005263"/>
            <a:ext cx="4105275" cy="1584325"/>
            <a:chOff x="50" y="1184"/>
            <a:chExt cx="2581" cy="506"/>
          </a:xfrm>
        </p:grpSpPr>
        <p:pic>
          <p:nvPicPr>
            <p:cNvPr id="9216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«Подготовка проектов внесения изменений в документы территориального планирования, правила землепользования и застройки»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2019 -2021 </a:t>
              </a:r>
              <a:r>
                <a:rPr lang="ru-RU" altLang="ru-RU">
                  <a:latin typeface="Times New Roman" pitchFamily="18" charset="0"/>
                </a:rPr>
                <a:t>по </a:t>
              </a:r>
              <a:r>
                <a:rPr lang="ru-RU" altLang="ru-RU" b="1">
                  <a:latin typeface="Times New Roman" pitchFamily="18" charset="0"/>
                </a:rPr>
                <a:t>100,0 </a:t>
              </a:r>
              <a:r>
                <a:rPr lang="ru-RU" altLang="ru-RU">
                  <a:latin typeface="Times New Roman" pitchFamily="18" charset="0"/>
                </a:rPr>
                <a:t>тыс.руб.</a:t>
              </a:r>
              <a:r>
                <a:rPr lang="ru-RU" altLang="ru-RU" b="1">
                  <a:latin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3186" name="Скругленный прямоугольник 6"/>
          <p:cNvGrpSpPr>
            <a:grpSpLocks/>
          </p:cNvGrpSpPr>
          <p:nvPr/>
        </p:nvGrpSpPr>
        <p:grpSpPr bwMode="auto">
          <a:xfrm>
            <a:off x="395288" y="1557338"/>
            <a:ext cx="3816350" cy="1727200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7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«Устойчивое развитие сельских территорий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г. – 1168,0</a:t>
              </a:r>
              <a:r>
                <a:rPr lang="ru-RU" altLang="ru-RU">
                  <a:latin typeface="Times New Roman" pitchFamily="18" charset="0"/>
                </a:rPr>
                <a:t> тыс.руб.; </a:t>
              </a:r>
              <a:r>
                <a:rPr lang="ru-RU" altLang="ru-RU" b="1">
                  <a:latin typeface="Times New Roman" pitchFamily="18" charset="0"/>
                </a:rPr>
                <a:t>2020 г.- 938,0</a:t>
              </a:r>
              <a:r>
                <a:rPr lang="ru-RU" altLang="ru-RU">
                  <a:latin typeface="Times New Roman" pitchFamily="18" charset="0"/>
                </a:rPr>
                <a:t> тыс.руб.</a:t>
              </a:r>
            </a:p>
          </p:txBody>
        </p:sp>
      </p:grpSp>
      <p:sp>
        <p:nvSpPr>
          <p:cNvPr id="93187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сельского хозяйства и регулирование рынков сельскохозяйственной продукции, сырья и продовольствия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2019 год  -  1718,0 тыс.руб. (0,8 %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</a:t>
            </a:r>
            <a:r>
              <a:rPr lang="ru-RU" altLang="ru-RU" sz="1600" b="1" i="1">
                <a:latin typeface="Times New Roman" pitchFamily="18" charset="0"/>
              </a:rPr>
              <a:t>г</a:t>
            </a:r>
            <a:r>
              <a:rPr lang="ru-RU" altLang="ru-RU" sz="1800" b="1" i="1">
                <a:latin typeface="Times New Roman" pitchFamily="18" charset="0"/>
              </a:rPr>
              <a:t>. – 1561,8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88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Экономическое развитие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 - 400,0 тыс.руб. (0,2 % от общего объёма расхода бюджета)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916238" y="4581525"/>
            <a:ext cx="37449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319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3191" name="Text Box 9"/>
          <p:cNvSpPr txBox="1">
            <a:spLocks noChangeArrowheads="1"/>
          </p:cNvSpPr>
          <p:nvPr/>
        </p:nvSpPr>
        <p:spPr bwMode="auto">
          <a:xfrm rot="10800000" flipV="1">
            <a:off x="2916238" y="4581525"/>
            <a:ext cx="36845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малого и среднего предпринимательства в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2019 - 400,0 </a:t>
            </a:r>
            <a:r>
              <a:rPr lang="ru-RU" altLang="ru-RU" sz="1600">
                <a:latin typeface="Times New Roman" pitchFamily="18" charset="0"/>
              </a:rPr>
              <a:t>тыс.руб</a:t>
            </a:r>
            <a:r>
              <a:rPr lang="ru-RU" altLang="ru-RU" sz="1600" b="1">
                <a:latin typeface="Times New Roman" pitchFamily="18" charset="0"/>
              </a:rPr>
              <a:t>. </a:t>
            </a:r>
          </a:p>
        </p:txBody>
      </p:sp>
      <p:sp>
        <p:nvSpPr>
          <p:cNvPr id="93192" name="Text Box 9"/>
          <p:cNvSpPr txBox="1">
            <a:spLocks noChangeArrowheads="1"/>
          </p:cNvSpPr>
          <p:nvPr/>
        </p:nvSpPr>
        <p:spPr bwMode="auto">
          <a:xfrm rot="10800000" flipV="1">
            <a:off x="284321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3193" name="Скругленный прямоугольник 6"/>
          <p:cNvGrpSpPr>
            <a:grpSpLocks/>
          </p:cNvGrpSpPr>
          <p:nvPr/>
        </p:nvGrpSpPr>
        <p:grpSpPr bwMode="auto">
          <a:xfrm>
            <a:off x="4716463" y="1557338"/>
            <a:ext cx="3816350" cy="1727200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5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Подпрограмма «Планировка территории и проведение комплексных кадастровых работ на территории Тейковского муниципального района» 2019 - 550,0 </a:t>
              </a:r>
              <a:r>
                <a:rPr lang="ru-RU" altLang="ru-RU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2020 – 623,8 тыс.руб.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4210" name="Скругленный прямоугольник 6"/>
          <p:cNvGrpSpPr>
            <a:grpSpLocks/>
          </p:cNvGrpSpPr>
          <p:nvPr/>
        </p:nvGrpSpPr>
        <p:grpSpPr bwMode="auto">
          <a:xfrm>
            <a:off x="2484438" y="1196975"/>
            <a:ext cx="3816350" cy="13684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4218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«Повышение туристической привлекательности Тейковского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2019 - 200,0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4211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Создание условий для развития туризма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2019 год  -  200,0 тыс.руб. (0,09 %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</a:t>
            </a:r>
            <a:r>
              <a:rPr lang="ru-RU" altLang="ru-RU" sz="1600" b="1" i="1">
                <a:latin typeface="Times New Roman" pitchFamily="18" charset="0"/>
              </a:rPr>
              <a:t>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2" name="Прямоугольник 1"/>
          <p:cNvSpPr>
            <a:spLocks noChangeArrowheads="1"/>
          </p:cNvSpPr>
          <p:nvPr/>
        </p:nvSpPr>
        <p:spPr bwMode="auto">
          <a:xfrm>
            <a:off x="827088" y="2852738"/>
            <a:ext cx="74882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 Патриотическое воспитание детей и молодежи и подготовка молодежи Тейковского муниципального района к военной службе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 - 130,0 тыс.руб. (0,06 % от общего объёма расхода бюджета); 2020 г.- 130,0 тыс.руб.; 2021 г. – 150,0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771775" y="4437063"/>
            <a:ext cx="3744913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4214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4215" name="Text Box 9"/>
          <p:cNvSpPr txBox="1">
            <a:spLocks noChangeArrowheads="1"/>
          </p:cNvSpPr>
          <p:nvPr/>
        </p:nvSpPr>
        <p:spPr bwMode="auto">
          <a:xfrm rot="10800000" flipV="1">
            <a:off x="2987675" y="4652963"/>
            <a:ext cx="35274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2019 - 130,0 </a:t>
            </a:r>
            <a:r>
              <a:rPr lang="ru-RU" altLang="ru-RU" sz="1600">
                <a:latin typeface="Times New Roman" pitchFamily="18" charset="0"/>
              </a:rPr>
              <a:t>тыс.руб.;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2020 – 130,0 т.р.; 2021- 150,0 т.р.</a:t>
            </a:r>
          </a:p>
        </p:txBody>
      </p:sp>
      <p:sp>
        <p:nvSpPr>
          <p:cNvPr id="94216" name="Text Box 9"/>
          <p:cNvSpPr txBox="1">
            <a:spLocks noChangeArrowheads="1"/>
          </p:cNvSpPr>
          <p:nvPr/>
        </p:nvSpPr>
        <p:spPr bwMode="auto">
          <a:xfrm rot="10800000" flipV="1">
            <a:off x="2916238" y="4652963"/>
            <a:ext cx="35274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234" name="Скругленный прямоугольник 6"/>
          <p:cNvGrpSpPr>
            <a:grpSpLocks/>
          </p:cNvGrpSpPr>
          <p:nvPr/>
        </p:nvGrpSpPr>
        <p:grpSpPr bwMode="auto">
          <a:xfrm>
            <a:off x="1476375" y="1268413"/>
            <a:ext cx="5688013" cy="18002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2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муниципальных учреждениях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50,0 тыс.руб.; 2020 - 50,0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</p:txBody>
        </p:sp>
      </p:grpSp>
      <p:sp>
        <p:nvSpPr>
          <p:cNvPr id="95235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условий и охраны труда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2019 год  -  50,0 тыс.руб. (0,2 %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2020 - 50,0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6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Повышение безопасности дорожного движения на территории Тейковского муниципального района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 - 250,0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  <a:r>
              <a:rPr lang="ru-RU" altLang="ru-RU" sz="1800" b="1" i="1">
                <a:latin typeface="Times New Roman" pitchFamily="18" charset="0"/>
              </a:rPr>
              <a:t> (0,12 %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 2020 – 2021 по 250,0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051050" y="4797425"/>
            <a:ext cx="5618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5238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5239" name="Text Box 9"/>
          <p:cNvSpPr txBox="1">
            <a:spLocks noChangeArrowheads="1"/>
          </p:cNvSpPr>
          <p:nvPr/>
        </p:nvSpPr>
        <p:spPr bwMode="auto">
          <a:xfrm rot="10800000" flipV="1">
            <a:off x="2268538" y="4941888"/>
            <a:ext cx="5111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системы организации движения транспортных средств и пешеходов, повышение безопасности дорожных условий»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ежегодно по 250,0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5240" name="Text Box 9"/>
          <p:cNvSpPr txBox="1">
            <a:spLocks noChangeArrowheads="1"/>
          </p:cNvSpPr>
          <p:nvPr/>
        </p:nvSpPr>
        <p:spPr bwMode="auto">
          <a:xfrm rot="10800000" flipV="1">
            <a:off x="2411413" y="4797425"/>
            <a:ext cx="48244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6258" name="Скругленный прямоугольник 6"/>
          <p:cNvGrpSpPr>
            <a:grpSpLocks/>
          </p:cNvGrpSpPr>
          <p:nvPr/>
        </p:nvGrpSpPr>
        <p:grpSpPr bwMode="auto">
          <a:xfrm>
            <a:off x="323850" y="2060575"/>
            <a:ext cx="4105275" cy="20161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6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2303,0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6259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2019 год  -  5390,7 тыс.руб. (2,6 %</a:t>
            </a:r>
            <a:r>
              <a:rPr lang="ru-RU" altLang="ru-RU" sz="1800" b="1" i="1">
                <a:latin typeface="Times New Roman" pitchFamily="18" charset="0"/>
              </a:rPr>
              <a:t> </a:t>
            </a:r>
            <a:r>
              <a:rPr lang="ru-RU" altLang="ru-RU" sz="1600" b="1" i="1">
                <a:latin typeface="Times New Roman" pitchFamily="18" charset="0"/>
              </a:rPr>
              <a:t>от общего объёма расхода бюджета</a:t>
            </a:r>
            <a:r>
              <a:rPr lang="ru-RU" altLang="ru-RU" sz="1800" b="1" i="1">
                <a:latin typeface="Times New Roman" pitchFamily="18" charset="0"/>
              </a:rPr>
              <a:t>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2020 – 2021 по 5735,4 </a:t>
            </a:r>
            <a:r>
              <a:rPr lang="ru-RU" altLang="ru-RU" sz="1600" b="1" i="1">
                <a:latin typeface="Times New Roman" pitchFamily="18" charset="0"/>
              </a:rPr>
              <a:t>тыс.руб.</a:t>
            </a:r>
          </a:p>
          <a:p>
            <a:pPr algn="ctr"/>
            <a:endParaRPr lang="ru-RU" alt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26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6261" name="Text Box 9"/>
          <p:cNvSpPr txBox="1">
            <a:spLocks noChangeArrowheads="1"/>
          </p:cNvSpPr>
          <p:nvPr/>
        </p:nvSpPr>
        <p:spPr bwMode="auto">
          <a:xfrm rot="10800000" flipV="1">
            <a:off x="450056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6262" name="Скругленный прямоугольник 6"/>
          <p:cNvGrpSpPr>
            <a:grpSpLocks/>
          </p:cNvGrpSpPr>
          <p:nvPr/>
        </p:nvGrpSpPr>
        <p:grpSpPr bwMode="auto">
          <a:xfrm>
            <a:off x="4859338" y="3500438"/>
            <a:ext cx="3959225" cy="2449512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4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 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3087,7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2020 - 2021 по 3432,4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показатели прогноза социально-экономического развития Тейковского муниципального  района  в 2019 год и плановый период 2020 и 2021  годов</a:t>
            </a:r>
          </a:p>
        </p:txBody>
      </p:sp>
      <p:graphicFrame>
        <p:nvGraphicFramePr>
          <p:cNvPr id="109843" name="Group 275"/>
          <p:cNvGraphicFramePr>
            <a:graphicFrameLocks noGrp="1"/>
          </p:cNvGraphicFramePr>
          <p:nvPr/>
        </p:nvGraphicFramePr>
        <p:xfrm>
          <a:off x="107950" y="1268413"/>
          <a:ext cx="8928100" cy="5140325"/>
        </p:xfrm>
        <a:graphic>
          <a:graphicData uri="http://schemas.openxmlformats.org/drawingml/2006/table">
            <a:tbl>
              <a:tblPr/>
              <a:tblGrid>
                <a:gridCol w="2239963"/>
                <a:gridCol w="852487"/>
                <a:gridCol w="925513"/>
                <a:gridCol w="925512"/>
                <a:gridCol w="996950"/>
                <a:gridCol w="995363"/>
                <a:gridCol w="996950"/>
                <a:gridCol w="995362"/>
              </a:tblGrid>
              <a:tr h="746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Ед-ца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Измер.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2017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(отчет)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2018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(оценка)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2019 год 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2020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2021 год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(прогноз)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отгруженных товаров  собственного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производства, выполненных работ и услуг собственными силами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543,860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443,308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739,650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773,680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809,030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848,020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Продукция сельского хозяйства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749,200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733,500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726,100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748,000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769,100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798,600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Оборот розничной торговли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млн.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694,600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592,080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600,960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630,490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655,190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684,805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5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Количество малых и средних предприятий (по состоянию на конец года)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Единиц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Ввод в эксплуатацию жилых домов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Тыс.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кв.м.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общ.пл.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1,275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2,485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Информатизация и информационная безопасность 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- 1330,0 тыс.руб. (0,6 % от общего объёма расхода бюджета); 2020 - 1330,0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7282" name="Скругленный прямоугольник 3"/>
          <p:cNvGrpSpPr>
            <a:grpSpLocks/>
          </p:cNvGrpSpPr>
          <p:nvPr/>
        </p:nvGrpSpPr>
        <p:grpSpPr bwMode="auto">
          <a:xfrm>
            <a:off x="2627313" y="3500438"/>
            <a:ext cx="4392612" cy="1995487"/>
            <a:chOff x="-231" y="2482"/>
            <a:chExt cx="2891" cy="339"/>
          </a:xfrm>
        </p:grpSpPr>
        <p:pic>
          <p:nvPicPr>
            <p:cNvPr id="9728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7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«Информирование населения о деятельности органов местного самоуправления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2019-2020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по 500,0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7283" name="Скругленный прямоугольник 5"/>
          <p:cNvGrpSpPr>
            <a:grpSpLocks/>
          </p:cNvGrpSpPr>
          <p:nvPr/>
        </p:nvGrpSpPr>
        <p:grpSpPr bwMode="auto">
          <a:xfrm>
            <a:off x="2555875" y="1916113"/>
            <a:ext cx="4465638" cy="1441450"/>
            <a:chOff x="84" y="1318"/>
            <a:chExt cx="2565" cy="390"/>
          </a:xfrm>
        </p:grpSpPr>
        <p:pic>
          <p:nvPicPr>
            <p:cNvPr id="9728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5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«Обслуживание     информационной системы Тейковского муниципального района»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2019-2020 по 830,0 тыс.руб. 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безопасности граждан, профилактика правонарушений инаркомании в Тейковском муниципальном районе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– 524,4 тыс.руб. (0,3 % от общего объёма расхода бюджета); 2020 г.- 532,7 тыс.руб.; 2021 г. – 542,7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12643" name="Скругленный прямоугольник 3"/>
          <p:cNvGrpSpPr>
            <a:grpSpLocks/>
          </p:cNvGrpSpPr>
          <p:nvPr/>
        </p:nvGrpSpPr>
        <p:grpSpPr bwMode="auto">
          <a:xfrm>
            <a:off x="2555875" y="2636838"/>
            <a:ext cx="4392613" cy="1995487"/>
            <a:chOff x="-231" y="2482"/>
            <a:chExt cx="2891" cy="339"/>
          </a:xfrm>
        </p:grpSpPr>
        <p:pic>
          <p:nvPicPr>
            <p:cNvPr id="11264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645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«Профилактика правонарушений и наркомании, борьба с преступностью и обеспечение безопасности граждан»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2019- 524,4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2020 – 532,7 тыс.руб., 2021 – 542,7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Создание благоприятных условий в целях привлечения медицинских работников для работы в учреждениях здравоохранения, расположенных на территории 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- 200,0 тыс.руб. (0,09 % от общего объёма расхода бюджета).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13667" name="Скругленный прямоугольник 3"/>
          <p:cNvGrpSpPr>
            <a:grpSpLocks/>
          </p:cNvGrpSpPr>
          <p:nvPr/>
        </p:nvGrpSpPr>
        <p:grpSpPr bwMode="auto">
          <a:xfrm>
            <a:off x="2555875" y="2636838"/>
            <a:ext cx="4392613" cy="1995487"/>
            <a:chOff x="-231" y="2482"/>
            <a:chExt cx="2891" cy="339"/>
          </a:xfrm>
        </p:grpSpPr>
        <p:pic>
          <p:nvPicPr>
            <p:cNvPr id="11366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669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«Обеспечение существующей потребности в медицинских кадрах, их оптимальное размещение и эффективное  использование»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2019- 200,0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– 43597,6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41948,0 тыс.руб.         2021 год – 42417,7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8306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1871663"/>
            <a:chOff x="42" y="2454"/>
            <a:chExt cx="2681" cy="378"/>
          </a:xfrm>
        </p:grpSpPr>
        <p:pic>
          <p:nvPicPr>
            <p:cNvPr id="9832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14723,4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07" name="Скругленный прямоугольник 9"/>
          <p:cNvGrpSpPr>
            <a:grpSpLocks/>
          </p:cNvGrpSpPr>
          <p:nvPr/>
        </p:nvGrpSpPr>
        <p:grpSpPr bwMode="auto">
          <a:xfrm>
            <a:off x="323850" y="4941888"/>
            <a:ext cx="4148138" cy="1727200"/>
            <a:chOff x="84" y="2880"/>
            <a:chExt cx="2581" cy="389"/>
          </a:xfrm>
        </p:grpSpPr>
        <p:pic>
          <p:nvPicPr>
            <p:cNvPr id="98320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1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3964,7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8308" name="Скругленный прямоугольник 11"/>
          <p:cNvGrpSpPr>
            <a:grpSpLocks/>
          </p:cNvGrpSpPr>
          <p:nvPr/>
        </p:nvGrpSpPr>
        <p:grpSpPr bwMode="auto">
          <a:xfrm>
            <a:off x="4643438" y="1125538"/>
            <a:ext cx="4324350" cy="1366837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98319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Calibri" pitchFamily="34" charset="0"/>
                </a:rPr>
                <a:t>Резервный фонд администрации Тейковского муниципального района 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2019 – 10255,9 т.р.; 2020 – 10250,2 т.р.;</a:t>
              </a:r>
            </a:p>
            <a:p>
              <a:pPr algn="ctr"/>
              <a:r>
                <a:rPr lang="ru-RU" altLang="ru-RU" sz="1600" b="1">
                  <a:latin typeface="Calibri" pitchFamily="34" charset="0"/>
                </a:rPr>
                <a:t>2021 –</a:t>
              </a:r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10308,7  тыс.руб. </a:t>
              </a:r>
            </a:p>
          </p:txBody>
        </p:sp>
      </p:grpSp>
      <p:grpSp>
        <p:nvGrpSpPr>
          <p:cNvPr id="98309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98316" name="Скругленный прямоугольник 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7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Функционирование высшего должностного лица Тейковского муниципального района  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1417,8 тыс.руб. </a:t>
              </a:r>
            </a:p>
          </p:txBody>
        </p:sp>
      </p:grpSp>
      <p:grpSp>
        <p:nvGrpSpPr>
          <p:cNvPr id="98310" name="Скругленный прямоугольник 3"/>
          <p:cNvGrpSpPr>
            <a:grpSpLocks/>
          </p:cNvGrpSpPr>
          <p:nvPr/>
        </p:nvGrpSpPr>
        <p:grpSpPr bwMode="auto">
          <a:xfrm>
            <a:off x="4716463" y="2565400"/>
            <a:ext cx="4141787" cy="1943100"/>
            <a:chOff x="42" y="2454"/>
            <a:chExt cx="2681" cy="378"/>
          </a:xfrm>
        </p:grpSpPr>
        <p:pic>
          <p:nvPicPr>
            <p:cNvPr id="9831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5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Оценка недвижимости, признание прав и регулирование отношений по муниципальной собственности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500,0 т.руб.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11" name="Скругленный прямоугольник 9"/>
          <p:cNvGrpSpPr>
            <a:grpSpLocks/>
          </p:cNvGrpSpPr>
          <p:nvPr/>
        </p:nvGrpSpPr>
        <p:grpSpPr bwMode="auto">
          <a:xfrm>
            <a:off x="4716463" y="4797425"/>
            <a:ext cx="4103687" cy="1655763"/>
            <a:chOff x="84" y="2880"/>
            <a:chExt cx="2581" cy="389"/>
          </a:xfrm>
        </p:grpSpPr>
        <p:pic>
          <p:nvPicPr>
            <p:cNvPr id="98312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3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1511,5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9330" name="Скругленный прямоугольник 3"/>
          <p:cNvGrpSpPr>
            <a:grpSpLocks/>
          </p:cNvGrpSpPr>
          <p:nvPr/>
        </p:nvGrpSpPr>
        <p:grpSpPr bwMode="auto">
          <a:xfrm>
            <a:off x="539750" y="404813"/>
            <a:ext cx="3965575" cy="1944687"/>
            <a:chOff x="118" y="2459"/>
            <a:chExt cx="2590" cy="324"/>
          </a:xfrm>
        </p:grpSpPr>
        <p:pic>
          <p:nvPicPr>
            <p:cNvPr id="993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Средства, переданные бюджетам поселений для компенсации дополнительных расходов, возникших в результате решений, принятых органами власти муниципального района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704,2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1" name="Скругленный прямоугольник 3"/>
          <p:cNvGrpSpPr>
            <a:grpSpLocks/>
          </p:cNvGrpSpPr>
          <p:nvPr/>
        </p:nvGrpSpPr>
        <p:grpSpPr bwMode="auto">
          <a:xfrm>
            <a:off x="4787900" y="549275"/>
            <a:ext cx="4032250" cy="1366838"/>
            <a:chOff x="118" y="2459"/>
            <a:chExt cx="2590" cy="324"/>
          </a:xfrm>
        </p:grpSpPr>
        <p:pic>
          <p:nvPicPr>
            <p:cNvPr id="9934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уплату членских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взносов в Ассоциацию «Совет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муниципальных образований»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28,5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2" name="Скругленный прямоугольник 3"/>
          <p:cNvGrpSpPr>
            <a:grpSpLocks/>
          </p:cNvGrpSpPr>
          <p:nvPr/>
        </p:nvGrpSpPr>
        <p:grpSpPr bwMode="auto">
          <a:xfrm>
            <a:off x="4932363" y="5157788"/>
            <a:ext cx="3816350" cy="1366837"/>
            <a:chOff x="118" y="2459"/>
            <a:chExt cx="2590" cy="324"/>
          </a:xfrm>
        </p:grpSpPr>
        <p:pic>
          <p:nvPicPr>
            <p:cNvPr id="9934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в области строительства, архитектуры и градостроительства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400,0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3" name="Скругленный прямоугольник 3"/>
          <p:cNvGrpSpPr>
            <a:grpSpLocks/>
          </p:cNvGrpSpPr>
          <p:nvPr/>
        </p:nvGrpSpPr>
        <p:grpSpPr bwMode="auto">
          <a:xfrm>
            <a:off x="4932363" y="2276475"/>
            <a:ext cx="3960812" cy="2520950"/>
            <a:chOff x="118" y="2459"/>
            <a:chExt cx="2590" cy="324"/>
          </a:xfrm>
        </p:grpSpPr>
        <p:pic>
          <p:nvPicPr>
            <p:cNvPr id="9934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комплекса работ по        межеванию земель для постановки на кадастровый учет земельных участков, на которые возникает право собственности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2019 –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628,6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 2020 – 852,9 т.руб.;2021 – 1064,0 т.руб.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99334" name="Скругленный прямоугольник 3"/>
          <p:cNvGrpSpPr>
            <a:grpSpLocks/>
          </p:cNvGrpSpPr>
          <p:nvPr/>
        </p:nvGrpSpPr>
        <p:grpSpPr bwMode="auto">
          <a:xfrm>
            <a:off x="539750" y="2492375"/>
            <a:ext cx="4032250" cy="2160588"/>
            <a:chOff x="118" y="2459"/>
            <a:chExt cx="2590" cy="324"/>
          </a:xfrm>
        </p:grpSpPr>
        <p:pic>
          <p:nvPicPr>
            <p:cNvPr id="9933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2019 </a:t>
              </a:r>
              <a:r>
                <a:rPr lang="ru-RU" altLang="ru-RU" sz="1600">
                  <a:latin typeface="Times New Roman" pitchFamily="18" charset="0"/>
                </a:rPr>
                <a:t>– </a:t>
              </a:r>
              <a:r>
                <a:rPr lang="ru-RU" altLang="ru-RU" sz="1600" b="1">
                  <a:latin typeface="Times New Roman" pitchFamily="18" charset="0"/>
                </a:rPr>
                <a:t>4566,3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2020 – 2021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по </a:t>
              </a:r>
              <a:r>
                <a:rPr lang="ru-RU" altLang="ru-RU" sz="1600" b="1">
                  <a:latin typeface="Times New Roman" pitchFamily="18" charset="0"/>
                </a:rPr>
                <a:t>3962,1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5" name="Скругленный прямоугольник 3"/>
          <p:cNvGrpSpPr>
            <a:grpSpLocks/>
          </p:cNvGrpSpPr>
          <p:nvPr/>
        </p:nvGrpSpPr>
        <p:grpSpPr bwMode="auto">
          <a:xfrm>
            <a:off x="539750" y="4724400"/>
            <a:ext cx="3965575" cy="1873250"/>
            <a:chOff x="118" y="2459"/>
            <a:chExt cx="2590" cy="324"/>
          </a:xfrm>
        </p:grpSpPr>
        <p:pic>
          <p:nvPicPr>
            <p:cNvPr id="9933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Предупреждение и ликвидация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последствий чрезвычайных ситуаций и стихийных бедствий природного и техногенного характера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1296,3 </a:t>
              </a:r>
              <a:r>
                <a:rPr lang="ru-RU" altLang="ru-RU" sz="1600">
                  <a:latin typeface="Times New Roman" pitchFamily="18" charset="0"/>
                </a:rPr>
                <a:t>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0354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439863"/>
            <a:chOff x="118" y="2459"/>
            <a:chExt cx="2590" cy="324"/>
          </a:xfrm>
        </p:grpSpPr>
        <p:pic>
          <p:nvPicPr>
            <p:cNvPr id="10037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Организация дополнительного пенсионного обеспечения отдельных категорий граждан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2019-2020 по 1316,4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 г.-1516,4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100355" name="Скругленный прямоугольник 3"/>
          <p:cNvGrpSpPr>
            <a:grpSpLocks/>
          </p:cNvGrpSpPr>
          <p:nvPr/>
        </p:nvGrpSpPr>
        <p:grpSpPr bwMode="auto">
          <a:xfrm>
            <a:off x="468313" y="2205038"/>
            <a:ext cx="3965575" cy="1366837"/>
            <a:chOff x="118" y="2459"/>
            <a:chExt cx="2590" cy="324"/>
          </a:xfrm>
        </p:grpSpPr>
        <p:pic>
          <p:nvPicPr>
            <p:cNvPr id="10037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6" name="Скругленный прямоугольник 3"/>
          <p:cNvGrpSpPr>
            <a:grpSpLocks/>
          </p:cNvGrpSpPr>
          <p:nvPr/>
        </p:nvGrpSpPr>
        <p:grpSpPr bwMode="auto">
          <a:xfrm>
            <a:off x="4716463" y="1341438"/>
            <a:ext cx="3965575" cy="1800225"/>
            <a:chOff x="118" y="2459"/>
            <a:chExt cx="2590" cy="324"/>
          </a:xfrm>
        </p:grpSpPr>
        <p:pic>
          <p:nvPicPr>
            <p:cNvPr id="10037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7" name="Скругленный прямоугольник 3"/>
          <p:cNvGrpSpPr>
            <a:grpSpLocks/>
          </p:cNvGrpSpPr>
          <p:nvPr/>
        </p:nvGrpSpPr>
        <p:grpSpPr bwMode="auto">
          <a:xfrm>
            <a:off x="468313" y="2060575"/>
            <a:ext cx="3965575" cy="2881313"/>
            <a:chOff x="118" y="2459"/>
            <a:chExt cx="2590" cy="324"/>
          </a:xfrm>
        </p:grpSpPr>
        <p:pic>
          <p:nvPicPr>
            <p:cNvPr id="10036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г.-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8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10036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sp>
        <p:nvSpPr>
          <p:cNvPr id="100359" name="Text Box 25"/>
          <p:cNvSpPr txBox="1">
            <a:spLocks noChangeArrowheads="1"/>
          </p:cNvSpPr>
          <p:nvPr/>
        </p:nvSpPr>
        <p:spPr bwMode="auto">
          <a:xfrm>
            <a:off x="4859338" y="1484313"/>
            <a:ext cx="36734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Обеспечение функций отдела образования администрации Тейковского </a:t>
            </a:r>
          </a:p>
          <a:p>
            <a:pPr algn="ctr"/>
            <a:r>
              <a:rPr lang="ru-RU"/>
              <a:t>муниципального района</a:t>
            </a:r>
          </a:p>
          <a:p>
            <a:r>
              <a:rPr lang="ru-RU"/>
              <a:t>        ежегодно по </a:t>
            </a:r>
            <a:r>
              <a:rPr lang="ru-RU" b="1"/>
              <a:t>1417,7 тыс.руб</a:t>
            </a:r>
            <a:r>
              <a:rPr lang="ru-RU"/>
              <a:t>.</a:t>
            </a:r>
          </a:p>
        </p:txBody>
      </p:sp>
      <p:grpSp>
        <p:nvGrpSpPr>
          <p:cNvPr id="100360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10036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61" name="Скругленный прямоугольник 3"/>
          <p:cNvGrpSpPr>
            <a:grpSpLocks/>
          </p:cNvGrpSpPr>
          <p:nvPr/>
        </p:nvGrpSpPr>
        <p:grpSpPr bwMode="auto">
          <a:xfrm>
            <a:off x="4716463" y="3716338"/>
            <a:ext cx="4176712" cy="1727200"/>
            <a:chOff x="118" y="2459"/>
            <a:chExt cx="2590" cy="324"/>
          </a:xfrm>
        </p:grpSpPr>
        <p:pic>
          <p:nvPicPr>
            <p:cNvPr id="10036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Расходы на организацию и проведение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мероприятий, связанных с праздничными,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юбилейными и памятными датами,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совещания, семинары.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</a:t>
              </a:r>
              <a:r>
                <a:rPr lang="ru-RU" altLang="ru-RU" b="1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по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306,5 </a:t>
              </a:r>
              <a:r>
                <a:rPr lang="ru-RU" altLang="ru-RU" b="1">
                  <a:latin typeface="Times New Roman" pitchFamily="18" charset="0"/>
                </a:rPr>
                <a:t>тыс.руб</a:t>
              </a:r>
              <a:r>
                <a:rPr lang="ru-RU" altLang="ru-RU">
                  <a:latin typeface="Times New Roman" pitchFamily="18" charset="0"/>
                </a:rPr>
                <a:t>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</a:t>
            </a:r>
          </a:p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– 1171,0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1171,0 тыс.руб.         2021 год – 1171,0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1378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150937"/>
            <a:chOff x="42" y="2454"/>
            <a:chExt cx="2681" cy="378"/>
          </a:xfrm>
        </p:grpSpPr>
        <p:pic>
          <p:nvPicPr>
            <p:cNvPr id="10137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Совета  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1171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Реализация полномочий Ивановской области на осуществление переданных органам местного самоуправления государственных полномочий Ивановской области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2019 год – 240,7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2020 год – 9,6 тыс.руб.         2021 год – 9,6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402" name="Скругленный прямоугольник 3"/>
          <p:cNvGrpSpPr>
            <a:grpSpLocks/>
          </p:cNvGrpSpPr>
          <p:nvPr/>
        </p:nvGrpSpPr>
        <p:grpSpPr bwMode="auto">
          <a:xfrm>
            <a:off x="323850" y="2781300"/>
            <a:ext cx="4105275" cy="3095625"/>
            <a:chOff x="42" y="2454"/>
            <a:chExt cx="2681" cy="378"/>
          </a:xfrm>
        </p:grpSpPr>
        <p:pic>
          <p:nvPicPr>
            <p:cNvPr id="10240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1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отлову и содержанию безнадзорных животных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2019 </a:t>
              </a:r>
              <a:r>
                <a:rPr lang="ru-RU" altLang="ru-RU">
                  <a:latin typeface="Times New Roman" pitchFamily="18" charset="0"/>
                </a:rPr>
                <a:t>-  </a:t>
              </a:r>
              <a:r>
                <a:rPr lang="ru-RU" altLang="ru-RU" b="1">
                  <a:latin typeface="Times New Roman" pitchFamily="18" charset="0"/>
                </a:rPr>
                <a:t>6,0 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  <a:r>
                <a:rPr lang="ru-RU" altLang="ru-RU" b="1">
                  <a:latin typeface="Times New Roman" pitchFamily="18" charset="0"/>
                </a:rPr>
                <a:t>2020-2021 по 3,0 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2403" name="Скругленный прямоугольник 11"/>
          <p:cNvGrpSpPr>
            <a:grpSpLocks/>
          </p:cNvGrpSpPr>
          <p:nvPr/>
        </p:nvGrpSpPr>
        <p:grpSpPr bwMode="auto">
          <a:xfrm>
            <a:off x="4643438" y="1484313"/>
            <a:ext cx="4324350" cy="2736850"/>
            <a:chOff x="2842" y="1632"/>
            <a:chExt cx="2707" cy="746"/>
          </a:xfrm>
        </p:grpSpPr>
        <p:pic>
          <p:nvPicPr>
            <p:cNvPr id="2" name="Скругленный прямоугольник 11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102408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/>
                <a:t>Осуществление отдельных государственных полномочий по организации проведения на территории Ивановской области мероприятий по предупреждению и ликвидации болезней животных, их лечению, защите населения от болезней, общих для человека и животных, в части организации проведения мероприятий по содержанию сибиреязвенных скотомогильников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 </a:t>
              </a:r>
              <a:r>
                <a:rPr lang="ru-RU" altLang="ru-RU" sz="1600" b="1">
                  <a:latin typeface="Calibri" pitchFamily="34" charset="0"/>
                </a:rPr>
                <a:t>2019 – 228,1 тыс.руб.</a:t>
              </a:r>
            </a:p>
          </p:txBody>
        </p:sp>
      </p:grpSp>
      <p:grpSp>
        <p:nvGrpSpPr>
          <p:cNvPr id="102404" name="Скругленный прямоугольник 4"/>
          <p:cNvGrpSpPr>
            <a:grpSpLocks/>
          </p:cNvGrpSpPr>
          <p:nvPr/>
        </p:nvGrpSpPr>
        <p:grpSpPr bwMode="auto">
          <a:xfrm>
            <a:off x="250825" y="1341438"/>
            <a:ext cx="4103688" cy="1295400"/>
            <a:chOff x="40" y="1966"/>
            <a:chExt cx="2663" cy="380"/>
          </a:xfrm>
        </p:grpSpPr>
        <p:pic>
          <p:nvPicPr>
            <p:cNvPr id="102405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06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 сфере административных правонарушений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6,6 тыс.руб. </a:t>
              </a: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Реализация полномочий Российской Федерации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2019 год – 1075,4 тыс.руб.; 2020 – 3222,4 тыс.руб.; 2021 – 2149,0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03426" name="Скругленный прямоугольник 3"/>
          <p:cNvGrpSpPr>
            <a:grpSpLocks/>
          </p:cNvGrpSpPr>
          <p:nvPr/>
        </p:nvGrpSpPr>
        <p:grpSpPr bwMode="auto">
          <a:xfrm>
            <a:off x="1979613" y="3500438"/>
            <a:ext cx="5545137" cy="1995487"/>
            <a:chOff x="-231" y="2482"/>
            <a:chExt cx="2891" cy="339"/>
          </a:xfrm>
        </p:grpSpPr>
        <p:pic>
          <p:nvPicPr>
            <p:cNvPr id="10343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31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2019 -1073,5 тыс.руб.; 2020 -3220,4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2021- 2146,9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3427" name="Скругленный прямоугольник 5"/>
          <p:cNvGrpSpPr>
            <a:grpSpLocks/>
          </p:cNvGrpSpPr>
          <p:nvPr/>
        </p:nvGrpSpPr>
        <p:grpSpPr bwMode="auto">
          <a:xfrm>
            <a:off x="1258888" y="1916113"/>
            <a:ext cx="6624637" cy="1441450"/>
            <a:chOff x="84" y="1318"/>
            <a:chExt cx="2565" cy="390"/>
          </a:xfrm>
        </p:grpSpPr>
        <p:pic>
          <p:nvPicPr>
            <p:cNvPr id="103428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429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           2019 г. – 1,9 тыс.руб.;2020 г. – 2,0тыс.руб.; 2021 г. -2,1 тыс.руб.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Муниципальный долг Тейковского муниципального района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/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Оценка на 01.01.2019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01.01.2020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01.01.2021г.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01.01.2022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4450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4451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параметры бюджета Тейковского муниципального </a:t>
            </a:r>
          </a:p>
          <a:p>
            <a:pPr algn="ctr"/>
            <a:r>
              <a:rPr lang="ru-RU" altLang="ru-RU" sz="2000" b="1">
                <a:latin typeface="Times New Roman" pitchFamily="18" charset="0"/>
              </a:rPr>
              <a:t>  района  в 2019 год и плановый период 2020 и 2021  годов,      (тыс. руб.)</a:t>
            </a:r>
          </a:p>
        </p:txBody>
      </p:sp>
      <p:graphicFrame>
        <p:nvGraphicFramePr>
          <p:cNvPr id="16436" name="Group 52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5038725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620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2019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2021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209521,1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206722,0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204467,3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55816,2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60249,8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58558,5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перечисления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153704,9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146472,2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145908,8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209521,1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206722,0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204467,3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условно утвержденные расходы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11948,0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11082,5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дефицита (профицита) 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дефицита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Контактная информация: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en-US" altLang="ru-RU" sz="1800" b="1" smtClean="0">
                <a:latin typeface="Times New Roman" pitchFamily="18" charset="0"/>
              </a:rPr>
              <a:t/>
            </a:r>
            <a:br>
              <a:rPr lang="en-US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1. Начальник финансового отдела –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2-17-04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2. Заместитель начальника финансового отдела –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8(49343) 2-20-78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3. Электронная почта: </a:t>
            </a:r>
            <a:r>
              <a:rPr lang="en-US" altLang="ru-RU" sz="1800" b="1" smtClean="0">
                <a:latin typeface="Times New Roman" pitchFamily="18" charset="0"/>
              </a:rPr>
              <a:t>raifoteik@mail</a:t>
            </a:r>
            <a:r>
              <a:rPr lang="ru-RU" altLang="ru-RU" sz="1800" b="1" smtClean="0">
                <a:latin typeface="Times New Roman" pitchFamily="18" charset="0"/>
              </a:rPr>
              <a:t>.</a:t>
            </a:r>
            <a:r>
              <a:rPr lang="en-US" altLang="ru-RU" sz="1800" b="1" smtClean="0">
                <a:latin typeface="Times New Roman" pitchFamily="18" charset="0"/>
              </a:rPr>
              <a:t>ru</a:t>
            </a: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5474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5475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Заголовок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0649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Тейковский муниципальный район»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2018 г .</a:t>
            </a: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доходов бюджета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за 2019-2021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75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36897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2019 г.</a:t>
            </a:r>
          </a:p>
          <a:p>
            <a:pPr algn="ctr"/>
            <a:r>
              <a:rPr lang="ru-RU" b="1"/>
              <a:t>Всего доходов – 209,5 млн.руб.</a:t>
            </a:r>
          </a:p>
        </p:txBody>
      </p:sp>
      <p:sp>
        <p:nvSpPr>
          <p:cNvPr id="36898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153,7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73,4%</a:t>
            </a:r>
          </a:p>
        </p:txBody>
      </p:sp>
      <p:sp>
        <p:nvSpPr>
          <p:cNvPr id="36899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48,9 млн.руб. 23,3%</a:t>
            </a:r>
          </a:p>
        </p:txBody>
      </p:sp>
      <p:sp>
        <p:nvSpPr>
          <p:cNvPr id="36900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6,9 млн. руб. 3,3%</a:t>
            </a:r>
          </a:p>
        </p:txBody>
      </p: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81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36901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2020 г.</a:t>
            </a:r>
          </a:p>
          <a:p>
            <a:pPr algn="ctr"/>
            <a:r>
              <a:rPr lang="ru-RU" b="1"/>
              <a:t>Всего доходов – 206,7 млн.руб.</a:t>
            </a:r>
          </a:p>
        </p:txBody>
      </p:sp>
      <p:sp>
        <p:nvSpPr>
          <p:cNvPr id="36902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53,0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25,6%</a:t>
            </a:r>
          </a:p>
        </p:txBody>
      </p:sp>
      <p:sp>
        <p:nvSpPr>
          <p:cNvPr id="36903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146,5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70,9%</a:t>
            </a:r>
          </a:p>
        </p:txBody>
      </p:sp>
      <p:sp>
        <p:nvSpPr>
          <p:cNvPr id="36904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7,2млн. руб. 3,5%</a:t>
            </a:r>
          </a:p>
        </p:txBody>
      </p:sp>
      <p:sp>
        <p:nvSpPr>
          <p:cNvPr id="36905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p:oleObj spid="_x0000_s36894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36906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51,5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25,2%</a:t>
            </a:r>
          </a:p>
        </p:txBody>
      </p:sp>
      <p:sp>
        <p:nvSpPr>
          <p:cNvPr id="36907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145,9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71,3%</a:t>
            </a:r>
          </a:p>
        </p:txBody>
      </p:sp>
      <p:sp>
        <p:nvSpPr>
          <p:cNvPr id="36908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7,1 млн. руб. 3,5%</a:t>
            </a:r>
          </a:p>
        </p:txBody>
      </p:sp>
      <p:sp>
        <p:nvSpPr>
          <p:cNvPr id="36909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2021 г.</a:t>
            </a:r>
          </a:p>
          <a:p>
            <a:pPr algn="ctr"/>
            <a:r>
              <a:rPr lang="ru-RU" b="1"/>
              <a:t>Всего доходов – 204,5 млн.руб.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безвозмездных поступлений в бюджет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на 2019-2021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71684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71703" name="Rectangle 5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2019 г.</a:t>
            </a:r>
          </a:p>
          <a:p>
            <a:pPr algn="ctr"/>
            <a:r>
              <a:rPr lang="ru-RU" b="1"/>
              <a:t>Всего – 153,7 млн.руб.</a:t>
            </a:r>
          </a:p>
        </p:txBody>
      </p:sp>
      <p:sp>
        <p:nvSpPr>
          <p:cNvPr id="71704" name="Text Box 6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82,2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53,5%</a:t>
            </a:r>
          </a:p>
        </p:txBody>
      </p:sp>
      <p:sp>
        <p:nvSpPr>
          <p:cNvPr id="71705" name="Text Box 7"/>
          <p:cNvSpPr txBox="1">
            <a:spLocks noChangeArrowheads="1"/>
          </p:cNvSpPr>
          <p:nvPr/>
        </p:nvSpPr>
        <p:spPr bwMode="auto">
          <a:xfrm>
            <a:off x="971550" y="213360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5,1 млн.руб. 3,3%</a:t>
            </a:r>
          </a:p>
        </p:txBody>
      </p:sp>
      <p:sp>
        <p:nvSpPr>
          <p:cNvPr id="71706" name="Text Box 8"/>
          <p:cNvSpPr txBox="1">
            <a:spLocks noChangeArrowheads="1"/>
          </p:cNvSpPr>
          <p:nvPr/>
        </p:nvSpPr>
        <p:spPr bwMode="auto">
          <a:xfrm>
            <a:off x="755650" y="2565400"/>
            <a:ext cx="17287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66,4 млн. руб. 43,2%</a:t>
            </a:r>
          </a:p>
        </p:txBody>
      </p:sp>
      <p:sp>
        <p:nvSpPr>
          <p:cNvPr id="71707" name="Rectangle 10"/>
          <p:cNvSpPr>
            <a:spLocks noChangeArrowheads="1"/>
          </p:cNvSpPr>
          <p:nvPr/>
        </p:nvSpPr>
        <p:spPr bwMode="auto">
          <a:xfrm>
            <a:off x="5148263" y="1268413"/>
            <a:ext cx="36718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 2020 г.</a:t>
            </a:r>
          </a:p>
          <a:p>
            <a:pPr algn="ctr"/>
            <a:r>
              <a:rPr lang="ru-RU" b="1"/>
              <a:t>Всего – 145,9 млн.руб.</a:t>
            </a:r>
          </a:p>
        </p:txBody>
      </p:sp>
      <p:sp>
        <p:nvSpPr>
          <p:cNvPr id="71708" name="Rectangle 14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1979613" y="2924175"/>
          <a:ext cx="6553200" cy="5218113"/>
        </p:xfrm>
        <a:graphic>
          <a:graphicData uri="http://schemas.openxmlformats.org/presentationml/2006/ole">
            <p:oleObj spid="_x0000_s71695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71709" name="Rectangle 16"/>
          <p:cNvSpPr>
            <a:spLocks noChangeArrowheads="1"/>
          </p:cNvSpPr>
          <p:nvPr/>
        </p:nvSpPr>
        <p:spPr bwMode="auto">
          <a:xfrm>
            <a:off x="3851275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0,2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0,2%</a:t>
            </a:r>
          </a:p>
        </p:txBody>
      </p:sp>
      <p:sp>
        <p:nvSpPr>
          <p:cNvPr id="71710" name="Rectangle 17"/>
          <p:cNvSpPr>
            <a:spLocks noChangeArrowheads="1"/>
          </p:cNvSpPr>
          <p:nvPr/>
        </p:nvSpPr>
        <p:spPr bwMode="auto">
          <a:xfrm>
            <a:off x="2268538" y="5013325"/>
            <a:ext cx="17287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72,8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49,9%</a:t>
            </a:r>
          </a:p>
        </p:txBody>
      </p:sp>
      <p:sp>
        <p:nvSpPr>
          <p:cNvPr id="71711" name="Rectangle 18"/>
          <p:cNvSpPr>
            <a:spLocks noChangeArrowheads="1"/>
          </p:cNvSpPr>
          <p:nvPr/>
        </p:nvSpPr>
        <p:spPr bwMode="auto">
          <a:xfrm>
            <a:off x="4356100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72,8 млн. руб. 49,9%</a:t>
            </a:r>
          </a:p>
        </p:txBody>
      </p:sp>
      <p:sp>
        <p:nvSpPr>
          <p:cNvPr id="71712" name="Rectangle 19"/>
          <p:cNvSpPr>
            <a:spLocks noChangeArrowheads="1"/>
          </p:cNvSpPr>
          <p:nvPr/>
        </p:nvSpPr>
        <p:spPr bwMode="auto">
          <a:xfrm>
            <a:off x="2411413" y="3789363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 2021 г.</a:t>
            </a:r>
          </a:p>
          <a:p>
            <a:pPr algn="ctr"/>
            <a:r>
              <a:rPr lang="ru-RU" b="1"/>
              <a:t>Всего доходов – 145,9 млн.руб.</a:t>
            </a:r>
          </a:p>
        </p:txBody>
      </p:sp>
      <p:graphicFrame>
        <p:nvGraphicFramePr>
          <p:cNvPr id="71700" name="Object 20"/>
          <p:cNvGraphicFramePr>
            <a:graphicFrameLocks noChangeAspect="1"/>
          </p:cNvGraphicFramePr>
          <p:nvPr/>
        </p:nvGraphicFramePr>
        <p:xfrm>
          <a:off x="4716463" y="908050"/>
          <a:ext cx="4427537" cy="4319588"/>
        </p:xfrm>
        <a:graphic>
          <a:graphicData uri="http://schemas.openxmlformats.org/presentationml/2006/ole">
            <p:oleObj spid="_x0000_s71700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71713" name="Rectangle 22"/>
          <p:cNvSpPr>
            <a:spLocks noChangeArrowheads="1"/>
          </p:cNvSpPr>
          <p:nvPr/>
        </p:nvSpPr>
        <p:spPr bwMode="auto">
          <a:xfrm>
            <a:off x="7434263" y="2205038"/>
            <a:ext cx="17097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75,4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51,5%</a:t>
            </a:r>
          </a:p>
        </p:txBody>
      </p:sp>
      <p:sp>
        <p:nvSpPr>
          <p:cNvPr id="71714" name="Rectangle 23"/>
          <p:cNvSpPr>
            <a:spLocks noChangeArrowheads="1"/>
          </p:cNvSpPr>
          <p:nvPr/>
        </p:nvSpPr>
        <p:spPr bwMode="auto">
          <a:xfrm>
            <a:off x="5219700" y="2349500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70,8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48,3%</a:t>
            </a:r>
          </a:p>
        </p:txBody>
      </p:sp>
      <p:sp>
        <p:nvSpPr>
          <p:cNvPr id="71715" name="Rectangle 24"/>
          <p:cNvSpPr>
            <a:spLocks noChangeArrowheads="1"/>
          </p:cNvSpPr>
          <p:nvPr/>
        </p:nvSpPr>
        <p:spPr bwMode="auto">
          <a:xfrm>
            <a:off x="6227763" y="1989138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0,3 млн. руб.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0,2%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Налоговые и неналоговые доходы  бюджета Тейковского муниципального района по видам доходов, тыс. рублей</a:t>
            </a:r>
          </a:p>
        </p:txBody>
      </p:sp>
      <p:graphicFrame>
        <p:nvGraphicFramePr>
          <p:cNvPr id="73823" name="Group 95"/>
          <p:cNvGraphicFramePr>
            <a:graphicFrameLocks noGrp="1"/>
          </p:cNvGraphicFramePr>
          <p:nvPr/>
        </p:nvGraphicFramePr>
        <p:xfrm>
          <a:off x="395288" y="1052513"/>
          <a:ext cx="8497887" cy="5405437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201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20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20</a:t>
                      </a: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го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48881,8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53019,5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51469,5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40933,5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44676,5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44676,5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5640,7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5985,4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2057,6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507,6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6934,4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7230,3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7089,0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2952,0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2900,0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2846,0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1260,6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1589,1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1486,7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124,4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55816,2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60249,8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58558,5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48" name="Group 72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245475" cy="4195762"/>
        </p:xfrm>
        <a:graphic>
          <a:graphicData uri="http://schemas.openxmlformats.org/drawingml/2006/table">
            <a:tbl>
              <a:tblPr/>
              <a:tblGrid>
                <a:gridCol w="3282950"/>
                <a:gridCol w="1839913"/>
                <a:gridCol w="1681162"/>
                <a:gridCol w="144145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2019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2020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2021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209521,1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206722,0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204467,3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32347,6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32243,1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30797,2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6412,4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5258,4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5258,4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9021,4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8803,1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8832,4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  ЖКХ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8546,1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7971,6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7971,6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133649,1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126924,0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127814,8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 Культура и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16159,1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8166,2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8166,2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2887,6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5107,6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4214,1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   Физическая культура и спорт 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Условно утвержденные расходы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9977,8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10367,8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44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Расходы 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по функциональной   направленности,    на 2019-2021 годы     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2019 год и плановый период 2020-2021 г.г. по разделу 0100 «Общегосударственные вопросы»</a:t>
            </a:r>
          </a:p>
        </p:txBody>
      </p:sp>
      <p:sp>
        <p:nvSpPr>
          <p:cNvPr id="76802" name="AutoShape 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3" name="AutoShape 8"/>
          <p:cNvSpPr>
            <a:spLocks noChangeArrowheads="1"/>
          </p:cNvSpPr>
          <p:nvPr/>
        </p:nvSpPr>
        <p:spPr bwMode="auto">
          <a:xfrm>
            <a:off x="323850" y="1412875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год- 34240,6 т.р. </a:t>
            </a:r>
          </a:p>
        </p:txBody>
      </p:sp>
      <p:sp>
        <p:nvSpPr>
          <p:cNvPr id="76804" name="AutoShape 12"/>
          <p:cNvSpPr>
            <a:spLocks noChangeArrowheads="1"/>
          </p:cNvSpPr>
          <p:nvPr/>
        </p:nvSpPr>
        <p:spPr bwMode="auto">
          <a:xfrm>
            <a:off x="6372225" y="1412875"/>
            <a:ext cx="2519363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2021 год- 32892,0 т.р.</a:t>
            </a:r>
          </a:p>
        </p:txBody>
      </p:sp>
      <p:sp>
        <p:nvSpPr>
          <p:cNvPr id="76805" name="AutoShape 13"/>
          <p:cNvSpPr>
            <a:spLocks noChangeArrowheads="1"/>
          </p:cNvSpPr>
          <p:nvPr/>
        </p:nvSpPr>
        <p:spPr bwMode="auto">
          <a:xfrm>
            <a:off x="3348038" y="1412875"/>
            <a:ext cx="2519362" cy="50323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2020 год- 34213,3 т.р.</a:t>
            </a:r>
          </a:p>
        </p:txBody>
      </p:sp>
      <p:sp>
        <p:nvSpPr>
          <p:cNvPr id="76806" name="AutoShape 16"/>
          <p:cNvSpPr>
            <a:spLocks noChangeArrowheads="1"/>
          </p:cNvSpPr>
          <p:nvPr/>
        </p:nvSpPr>
        <p:spPr bwMode="auto">
          <a:xfrm>
            <a:off x="3203575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1417,8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1171,0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администрации- 15086,1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2,0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3964,7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10250,2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2321,5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76807" name="AutoShape 17"/>
          <p:cNvSpPr>
            <a:spLocks noChangeArrowheads="1"/>
          </p:cNvSpPr>
          <p:nvPr/>
        </p:nvSpPr>
        <p:spPr bwMode="auto">
          <a:xfrm>
            <a:off x="179388" y="2060575"/>
            <a:ext cx="2736850" cy="453707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1417,8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1171,0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администрации- 15097,8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Tx/>
              <a:buChar char="-"/>
            </a:pPr>
            <a:r>
              <a:rPr lang="ru-RU" sz="1200"/>
              <a:t> Судебная система – 1,9 тыс.руб.</a:t>
            </a:r>
          </a:p>
          <a:p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3964,7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10255,9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2331,6 тыс.руб.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8" name="AutoShape 18"/>
          <p:cNvSpPr>
            <a:spLocks noChangeArrowheads="1"/>
          </p:cNvSpPr>
          <p:nvPr/>
        </p:nvSpPr>
        <p:spPr bwMode="auto">
          <a:xfrm>
            <a:off x="6227763" y="2060575"/>
            <a:ext cx="2736850" cy="46085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1417,8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1171,0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администрации- 15086,1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- Судебная система – 2,1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3964,7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10308,7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941,6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8878</TotalTime>
  <Words>3335</Words>
  <Application>Microsoft Office PowerPoint</Application>
  <PresentationFormat>Экран (4:3)</PresentationFormat>
  <Paragraphs>935</Paragraphs>
  <Slides>41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8" baseType="lpstr">
      <vt:lpstr>Arial</vt:lpstr>
      <vt:lpstr>Calibri</vt:lpstr>
      <vt:lpstr>Times New Roman</vt:lpstr>
      <vt:lpstr>Wingdings</vt:lpstr>
      <vt:lpstr>Тема Office</vt:lpstr>
      <vt:lpstr>Тема Office</vt:lpstr>
      <vt:lpstr>Диаграмма</vt:lpstr>
      <vt:lpstr>БЮДЖЕТ ДЛЯ ГРАЖДАН   бюджет Тейковского муниципального района на 2019 год и плановый период 2020 – 2021 годов в соответствии с решением Совета Тейковского муниципального района от 12.12.2018 г. № 357-р</vt:lpstr>
      <vt:lpstr> Бюджет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vt:lpstr>
      <vt:lpstr>Слайд 3</vt:lpstr>
      <vt:lpstr>Слайд 4</vt:lpstr>
      <vt:lpstr>Структура  доходов бюджета Тейковского муниципального района   за 2019-2021 г.г.</vt:lpstr>
      <vt:lpstr>Структура  безвозмездных поступлений в бюджет  Тейковского муниципального района   на 2019-2021 г.г.</vt:lpstr>
      <vt:lpstr>Налоговые и неналоговые доходы  бюджета Тейковского муниципального района по видам доходов, тыс. рублей</vt:lpstr>
      <vt:lpstr>Слайд 8</vt:lpstr>
      <vt:lpstr>Планирование бюджетных ассигнований на 2019 год и плановый период 2020-2021 г.г. по разделу 0100 «Общегосударственные вопросы»</vt:lpstr>
      <vt:lpstr>Планирование бюджетных ассигнований на 2019 год и плановый период 2020-2021 г.г. по разделу 0300 «Национальная безопасность и правоохранительная деятельность»</vt:lpstr>
      <vt:lpstr>Планирование бюджетных ассигнований на 2019 год и плановый период 2020-2021 г.г. по разделу 0400 «Национальная экономика»</vt:lpstr>
      <vt:lpstr>Планирование бюджетных ассигнований на 2019 год и плановый период 2020-2021 г.г. по разделу 0500 «Жилищно-коммунальное хозяйство»</vt:lpstr>
      <vt:lpstr>Планирование бюджетных ассигнований на 2019 год и плановый период 2020-2021 г.г. по разделу 0700 «Образование»</vt:lpstr>
      <vt:lpstr>Планирование бюджетных ассигнований на 2019 год и плановый период 2020-2021 г.г. по разделу 0800 «Культура, кинематография»</vt:lpstr>
      <vt:lpstr>Планирование бюджетных ассигнований на 2019 год и плановый период 2020-2021 г.г. по разделу 0900 «Здравоохранение»</vt:lpstr>
      <vt:lpstr>Планирование бюджетных ассигнований на 2019 год и плановый период 2020-2021 г.г. по разделу 1000 «Социальная политика»</vt:lpstr>
      <vt:lpstr>Планирование бюджетных ассигнований на 2019 год и плановый период 2020-2021 г.г. по разделу 1100 «Физическая культура и спорт»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Муниципальный долг Тейковского муниципального района  Оценка на 01.01.2019 г. – 0,0 тыс.руб. Прогноз на 01.01.2020 г. – 0,0 тыс.руб. Прогноз на 01.01.2021г. – 0,0 тыс.руб. Прогноз на 01.01.2022 г. – 0,0 тыс.руб. </vt:lpstr>
      <vt:lpstr>Контактная информация:   1. Начальник финансового отдела –  8(49343) 2-17-04 2. Заместитель начальника финансового отдела – 8(49343) 2-20-78 3. Электронная почта: raifoteik@mail.ru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193</cp:revision>
  <dcterms:created xsi:type="dcterms:W3CDTF">2016-05-10T06:05:12Z</dcterms:created>
  <dcterms:modified xsi:type="dcterms:W3CDTF">2018-12-24T10:20:02Z</dcterms:modified>
</cp:coreProperties>
</file>