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bin" ContentType="application/vnd.openxmlformats-officedocument.oleObject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emf" ContentType="image/x-emf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1"/>
  </p:notesMasterIdLst>
  <p:sldIdLst>
    <p:sldId id="257" r:id="rId2"/>
    <p:sldId id="299" r:id="rId3"/>
    <p:sldId id="315" r:id="rId4"/>
    <p:sldId id="273" r:id="rId5"/>
    <p:sldId id="278" r:id="rId6"/>
    <p:sldId id="301" r:id="rId7"/>
    <p:sldId id="275" r:id="rId8"/>
    <p:sldId id="264" r:id="rId9"/>
    <p:sldId id="302" r:id="rId10"/>
    <p:sldId id="311" r:id="rId11"/>
    <p:sldId id="310" r:id="rId12"/>
    <p:sldId id="309" r:id="rId13"/>
    <p:sldId id="308" r:id="rId14"/>
    <p:sldId id="307" r:id="rId15"/>
    <p:sldId id="305" r:id="rId16"/>
    <p:sldId id="304" r:id="rId17"/>
    <p:sldId id="265" r:id="rId18"/>
    <p:sldId id="280" r:id="rId19"/>
    <p:sldId id="266" r:id="rId20"/>
    <p:sldId id="316" r:id="rId21"/>
    <p:sldId id="267" r:id="rId22"/>
    <p:sldId id="317" r:id="rId23"/>
    <p:sldId id="268" r:id="rId24"/>
    <p:sldId id="284" r:id="rId25"/>
    <p:sldId id="289" r:id="rId26"/>
    <p:sldId id="291" r:id="rId27"/>
    <p:sldId id="294" r:id="rId28"/>
    <p:sldId id="295" r:id="rId29"/>
    <p:sldId id="270" r:id="rId30"/>
    <p:sldId id="319" r:id="rId31"/>
    <p:sldId id="271" r:id="rId32"/>
    <p:sldId id="296" r:id="rId33"/>
    <p:sldId id="297" r:id="rId34"/>
    <p:sldId id="281" r:id="rId35"/>
    <p:sldId id="312" r:id="rId36"/>
    <p:sldId id="318" r:id="rId37"/>
    <p:sldId id="277" r:id="rId38"/>
    <p:sldId id="314" r:id="rId39"/>
    <p:sldId id="272" r:id="rId40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40CCBF"/>
  </p:clrMru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7" autoAdjust="0"/>
    <p:restoredTop sz="94686" autoAdjust="0"/>
  </p:normalViewPr>
  <p:slideViewPr>
    <p:cSldViewPr>
      <p:cViewPr>
        <p:scale>
          <a:sx n="92" d="100"/>
          <a:sy n="92" d="100"/>
        </p:scale>
        <p:origin x="-744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image" Target="../media/image4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9205202F-50BA-412F-A419-9D02A9023D7F}" type="datetimeFigureOut">
              <a:rPr lang="ru-RU"/>
              <a:pPr>
                <a:defRPr/>
              </a:pPr>
              <a:t>24.12.2018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02A48013-81B7-482A-BDA1-68FA8AE48AE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0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19459" name="Номер слайда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81CF2032-1C14-4C5D-9579-D975D6843333}" type="slidenum">
              <a:rPr lang="ru-RU" altLang="ru-RU" sz="1200">
                <a:latin typeface="+mn-lt"/>
              </a:rPr>
              <a:pPr algn="r">
                <a:defRPr/>
              </a:pPr>
              <a:t>5</a:t>
            </a:fld>
            <a:endParaRPr lang="ru-RU" altLang="ru-RU" sz="1200">
              <a:latin typeface="+mn-lt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2706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19459" name="Номер слайда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92AC98C6-7DE4-4CBF-9BED-1622D044C317}" type="slidenum">
              <a:rPr lang="ru-RU" altLang="ru-RU" sz="1200">
                <a:latin typeface="+mn-lt"/>
              </a:rPr>
              <a:pPr algn="r">
                <a:defRPr/>
              </a:pPr>
              <a:t>6</a:t>
            </a:fld>
            <a:endParaRPr lang="ru-RU" altLang="ru-RU" sz="1200">
              <a:latin typeface="+mn-lt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475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63023F-1744-4A39-B333-64E10FE57B9A}" type="datetimeFigureOut">
              <a:rPr lang="ru-RU"/>
              <a:pPr>
                <a:defRPr/>
              </a:pPr>
              <a:t>24.12.2018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884E7D-B7CC-4205-AA50-0F407347F9D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66A44E-389B-4623-9A16-9058564643F6}" type="datetimeFigureOut">
              <a:rPr lang="ru-RU"/>
              <a:pPr>
                <a:defRPr/>
              </a:pPr>
              <a:t>24.12.2018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922200-E04A-449C-8FB0-583F75C4A95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6018B0-43C2-4EED-BD04-73538A0DEE74}" type="datetimeFigureOut">
              <a:rPr lang="ru-RU"/>
              <a:pPr>
                <a:defRPr/>
              </a:pPr>
              <a:t>24.12.2018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7C90A0-DBF4-49A3-90FA-9E0F92937CA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30725"/>
          </a:xfrm>
        </p:spPr>
        <p:txBody>
          <a:bodyPr rtlCol="0">
            <a:normAutofit/>
          </a:bodyPr>
          <a:lstStyle/>
          <a:p>
            <a:pPr lvl="0"/>
            <a:endParaRPr lang="ru-RU" noProof="0" smtClean="0"/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2A7418-0E14-46E2-85E2-2D22418E2F7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024B32-A22B-4010-A274-C0D959AA8C51}" type="datetimeFigureOut">
              <a:rPr lang="ru-RU"/>
              <a:pPr>
                <a:defRPr/>
              </a:pPr>
              <a:t>24.12.2018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97596E-2959-4FD7-A669-7DE3A857745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4CC729-41B9-4AFA-AFBD-1A6108CE4682}" type="datetimeFigureOut">
              <a:rPr lang="ru-RU"/>
              <a:pPr>
                <a:defRPr/>
              </a:pPr>
              <a:t>24.12.2018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CEEEF4-8694-4C2A-B652-238CB3A6439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3FD33A-551A-4BE6-A510-5C4FE2DAD1F4}" type="datetimeFigureOut">
              <a:rPr lang="ru-RU"/>
              <a:pPr>
                <a:defRPr/>
              </a:pPr>
              <a:t>24.12.2018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722AFC-EC54-448E-911B-7575324EEEF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25AA4F-BAF8-433B-9444-AAEBF9AFFECF}" type="datetimeFigureOut">
              <a:rPr lang="ru-RU"/>
              <a:pPr>
                <a:defRPr/>
              </a:pPr>
              <a:t>24.12.2018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B20557-7A4B-4CA1-8ED3-0D19AA160D9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DE686F-344F-42D3-B6C4-B8287DC2D35B}" type="datetimeFigureOut">
              <a:rPr lang="ru-RU"/>
              <a:pPr>
                <a:defRPr/>
              </a:pPr>
              <a:t>24.12.2018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618532-165D-4CF0-B16A-19D37082B5F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8E4637-D292-49A6-94E3-6337110732E6}" type="datetimeFigureOut">
              <a:rPr lang="ru-RU"/>
              <a:pPr>
                <a:defRPr/>
              </a:pPr>
              <a:t>24.12.2018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475333-75C8-4245-8AB2-26F412E5E2E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B02246-F5A1-44C0-A44E-563CFE382536}" type="datetimeFigureOut">
              <a:rPr lang="ru-RU"/>
              <a:pPr>
                <a:defRPr/>
              </a:pPr>
              <a:t>24.12.2018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6830D1-459F-4570-87BF-7D9CDCB33E7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6A075D-42CC-41D4-B15A-9247A8261FF4}" type="datetimeFigureOut">
              <a:rPr lang="ru-RU"/>
              <a:pPr>
                <a:defRPr/>
              </a:pPr>
              <a:t>24.12.2018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0A54BE-2DE3-4BF0-B4D8-8BB772A2CAC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1D76546-B874-45DF-AEBF-A428F25455D9}" type="datetimeFigureOut">
              <a:rPr lang="ru-RU"/>
              <a:pPr>
                <a:defRPr/>
              </a:pPr>
              <a:t>24.12.2018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14E9E55-66BC-4310-AE70-16C647A49AF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59" r:id="rId2"/>
    <p:sldLayoutId id="2147483658" r:id="rId3"/>
    <p:sldLayoutId id="2147483657" r:id="rId4"/>
    <p:sldLayoutId id="2147483656" r:id="rId5"/>
    <p:sldLayoutId id="2147483655" r:id="rId6"/>
    <p:sldLayoutId id="2147483654" r:id="rId7"/>
    <p:sldLayoutId id="2147483653" r:id="rId8"/>
    <p:sldLayoutId id="2147483652" r:id="rId9"/>
    <p:sldLayoutId id="2147483651" r:id="rId10"/>
    <p:sldLayoutId id="2147483650" r:id="rId11"/>
    <p:sldLayoutId id="2147483661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Relationship Id="rId9" Type="http://schemas.openxmlformats.org/officeDocument/2006/relationships/image" Target="../media/image13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7" Type="http://schemas.openxmlformats.org/officeDocument/2006/relationships/image" Target="../media/image12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4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2.png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4.png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2.png"/><Relationship Id="rId4" Type="http://schemas.openxmlformats.org/officeDocument/2006/relationships/image" Target="../media/image9.png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2.pn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3.bin"/><Relationship Id="rId5" Type="http://schemas.openxmlformats.org/officeDocument/2006/relationships/oleObject" Target="../embeddings/oleObject2.bin"/><Relationship Id="rId4" Type="http://schemas.openxmlformats.org/officeDocument/2006/relationships/oleObject" Target="../embeddings/oleObject1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6.bin"/><Relationship Id="rId5" Type="http://schemas.openxmlformats.org/officeDocument/2006/relationships/oleObject" Target="../embeddings/oleObject5.bin"/><Relationship Id="rId4" Type="http://schemas.openxmlformats.org/officeDocument/2006/relationships/oleObject" Target="../embeddings/oleObject4.bin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Заголовок 1"/>
          <p:cNvSpPr>
            <a:spLocks noGrp="1"/>
          </p:cNvSpPr>
          <p:nvPr>
            <p:ph type="ctrTitle"/>
          </p:nvPr>
        </p:nvSpPr>
        <p:spPr>
          <a:xfrm>
            <a:off x="611188" y="404813"/>
            <a:ext cx="7993062" cy="4608512"/>
          </a:xfrm>
        </p:spPr>
        <p:txBody>
          <a:bodyPr/>
          <a:lstStyle/>
          <a:p>
            <a:pPr eaLnBrk="1" hangingPunct="1"/>
            <a:r>
              <a:rPr lang="ru-RU" sz="3200" b="1" i="1" smtClean="0">
                <a:latin typeface="Times New Roman" pitchFamily="18" charset="0"/>
                <a:cs typeface="Times New Roman" pitchFamily="18" charset="0"/>
              </a:rPr>
              <a:t>БЮДЖЕТ ДЛЯ ГРАЖДАН</a:t>
            </a:r>
            <a:br>
              <a:rPr lang="ru-RU" sz="3200" b="1" i="1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b="1" i="1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 i="1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b="1" i="1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 i="1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b="1" i="1" smtClean="0">
                <a:latin typeface="Times New Roman" pitchFamily="18" charset="0"/>
                <a:cs typeface="Times New Roman" pitchFamily="18" charset="0"/>
              </a:rPr>
              <a:t>Проект бюджета Тейковского муниципального района</a:t>
            </a:r>
            <a:br>
              <a:rPr lang="ru-RU" sz="3200" b="1" i="1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b="1" i="1" smtClean="0">
                <a:latin typeface="Times New Roman" pitchFamily="18" charset="0"/>
                <a:cs typeface="Times New Roman" pitchFamily="18" charset="0"/>
              </a:rPr>
              <a:t>на 2019 год и плановый период </a:t>
            </a:r>
            <a:br>
              <a:rPr lang="ru-RU" sz="3200" b="1" i="1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b="1" i="1" smtClean="0">
                <a:latin typeface="Times New Roman" pitchFamily="18" charset="0"/>
                <a:cs typeface="Times New Roman" pitchFamily="18" charset="0"/>
              </a:rPr>
              <a:t>2020-2021 годов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933825"/>
            <a:ext cx="6400800" cy="17526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sz="2000" b="1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sz="2000" b="1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sz="2000" b="1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5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sz="2000" b="1" smtClean="0">
                <a:latin typeface="Arial" charset="0"/>
              </a:rPr>
              <a:t>Планирование бюджетных ассигнований на 2019 год и плановый период 2020-2021 г.г. по разделу 0300 «Национальная безопасность и правоохранительная деятельность»</a:t>
            </a:r>
          </a:p>
        </p:txBody>
      </p:sp>
      <p:sp>
        <p:nvSpPr>
          <p:cNvPr id="77826" name="AutoShape 3"/>
          <p:cNvSpPr>
            <a:spLocks noChangeArrowheads="1"/>
          </p:cNvSpPr>
          <p:nvPr/>
        </p:nvSpPr>
        <p:spPr bwMode="auto">
          <a:xfrm>
            <a:off x="179388" y="2276475"/>
            <a:ext cx="2736850" cy="3168650"/>
          </a:xfrm>
          <a:prstGeom prst="roundRect">
            <a:avLst>
              <a:gd name="adj" fmla="val 16667"/>
            </a:avLst>
          </a:prstGeom>
          <a:solidFill>
            <a:srgbClr val="40CCB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buFont typeface="Wingdings" pitchFamily="2" charset="2"/>
              <a:buNone/>
            </a:pPr>
            <a:endParaRPr lang="ru-RU" sz="1200"/>
          </a:p>
        </p:txBody>
      </p:sp>
      <p:sp>
        <p:nvSpPr>
          <p:cNvPr id="77827" name="AutoShape 4"/>
          <p:cNvSpPr>
            <a:spLocks noChangeArrowheads="1"/>
          </p:cNvSpPr>
          <p:nvPr/>
        </p:nvSpPr>
        <p:spPr bwMode="auto">
          <a:xfrm>
            <a:off x="323850" y="1700213"/>
            <a:ext cx="2519363" cy="431800"/>
          </a:xfrm>
          <a:prstGeom prst="roundRect">
            <a:avLst>
              <a:gd name="adj" fmla="val 16667"/>
            </a:avLst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800" b="1"/>
              <a:t>2019 год – 6412,4т.р. </a:t>
            </a:r>
          </a:p>
        </p:txBody>
      </p:sp>
      <p:sp>
        <p:nvSpPr>
          <p:cNvPr id="77828" name="AutoShape 5"/>
          <p:cNvSpPr>
            <a:spLocks noChangeArrowheads="1"/>
          </p:cNvSpPr>
          <p:nvPr/>
        </p:nvSpPr>
        <p:spPr bwMode="auto">
          <a:xfrm>
            <a:off x="6372225" y="1700213"/>
            <a:ext cx="2519363" cy="431800"/>
          </a:xfrm>
          <a:prstGeom prst="roundRect">
            <a:avLst>
              <a:gd name="adj" fmla="val 16667"/>
            </a:avLst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800" b="1"/>
              <a:t>2021 год - 5258,4 т.р.</a:t>
            </a:r>
          </a:p>
        </p:txBody>
      </p:sp>
      <p:sp>
        <p:nvSpPr>
          <p:cNvPr id="77829" name="AutoShape 6"/>
          <p:cNvSpPr>
            <a:spLocks noChangeArrowheads="1"/>
          </p:cNvSpPr>
          <p:nvPr/>
        </p:nvSpPr>
        <p:spPr bwMode="auto">
          <a:xfrm>
            <a:off x="3348038" y="1700213"/>
            <a:ext cx="2519362" cy="431800"/>
          </a:xfrm>
          <a:prstGeom prst="roundRect">
            <a:avLst>
              <a:gd name="adj" fmla="val 16667"/>
            </a:avLst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800" b="1"/>
              <a:t>2020 год – 5258,4 т.р.</a:t>
            </a:r>
          </a:p>
        </p:txBody>
      </p:sp>
      <p:sp>
        <p:nvSpPr>
          <p:cNvPr id="77830" name="AutoShape 7"/>
          <p:cNvSpPr>
            <a:spLocks noChangeArrowheads="1"/>
          </p:cNvSpPr>
          <p:nvPr/>
        </p:nvSpPr>
        <p:spPr bwMode="auto">
          <a:xfrm>
            <a:off x="3203575" y="2276475"/>
            <a:ext cx="2736850" cy="3457575"/>
          </a:xfrm>
          <a:prstGeom prst="roundRect">
            <a:avLst>
              <a:gd name="adj" fmla="val 16667"/>
            </a:avLst>
          </a:prstGeom>
          <a:solidFill>
            <a:srgbClr val="40CCB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buFont typeface="Wingdings" pitchFamily="2" charset="2"/>
              <a:buChar char="Ø"/>
            </a:pPr>
            <a:r>
              <a:rPr lang="ru-RU" sz="1200"/>
              <a:t>Предупреждение и ликвидация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последствий чрезвычайных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ситуаций и стихийных бедствий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природного и техногенного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характера – 1296,3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r>
              <a:rPr lang="ru-RU" sz="1200"/>
              <a:t>- Обеспечение деятельности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МКУ «Единая дежурно-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диспетчерская служба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Тейковского муниципального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района» - 3962,1 тыс.руб.;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</p:txBody>
      </p:sp>
      <p:sp>
        <p:nvSpPr>
          <p:cNvPr id="77831" name="AutoShape 8"/>
          <p:cNvSpPr>
            <a:spLocks noChangeArrowheads="1"/>
          </p:cNvSpPr>
          <p:nvPr/>
        </p:nvSpPr>
        <p:spPr bwMode="auto">
          <a:xfrm>
            <a:off x="179388" y="2276475"/>
            <a:ext cx="2736850" cy="3168650"/>
          </a:xfrm>
          <a:prstGeom prst="roundRect">
            <a:avLst>
              <a:gd name="adj" fmla="val 16667"/>
            </a:avLst>
          </a:prstGeom>
          <a:solidFill>
            <a:srgbClr val="40CCB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buFont typeface="Wingdings" pitchFamily="2" charset="2"/>
              <a:buChar char="Ø"/>
            </a:pPr>
            <a:r>
              <a:rPr lang="ru-RU" sz="1200"/>
              <a:t>Предупреждение и ликвидация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последствий чрезвычайных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ситуаций и стихийных бедствий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природного и техногенного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характера – 1296,3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Обеспечение деятельности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МКУ «Единая дежурно-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диспетчерская служба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Тейковского муниципального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района» -4566,4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Tx/>
              <a:buChar char="-"/>
            </a:pPr>
            <a:r>
              <a:rPr lang="ru-RU" sz="1200"/>
              <a:t>Реализация мероприятий по</a:t>
            </a:r>
          </a:p>
          <a:p>
            <a:r>
              <a:rPr lang="ru-RU" sz="1200"/>
              <a:t> созданию системы 112 для</a:t>
            </a:r>
          </a:p>
          <a:p>
            <a:r>
              <a:rPr lang="ru-RU" sz="1200"/>
              <a:t> обеспечения вызова 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 экстренных оперативных служб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- 549,8 тыс.руб.</a:t>
            </a:r>
          </a:p>
        </p:txBody>
      </p:sp>
      <p:sp>
        <p:nvSpPr>
          <p:cNvPr id="77832" name="AutoShape 9"/>
          <p:cNvSpPr>
            <a:spLocks noChangeArrowheads="1"/>
          </p:cNvSpPr>
          <p:nvPr/>
        </p:nvSpPr>
        <p:spPr bwMode="auto">
          <a:xfrm>
            <a:off x="6227763" y="2276475"/>
            <a:ext cx="2736850" cy="3168650"/>
          </a:xfrm>
          <a:prstGeom prst="roundRect">
            <a:avLst>
              <a:gd name="adj" fmla="val 16667"/>
            </a:avLst>
          </a:prstGeom>
          <a:solidFill>
            <a:srgbClr val="40CCB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buFont typeface="Wingdings" pitchFamily="2" charset="2"/>
              <a:buChar char="Ø"/>
            </a:pPr>
            <a:r>
              <a:rPr lang="ru-RU" sz="1200"/>
              <a:t>Предупреждение и ликвидация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последствий чрезвычайных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ситуаций и стихийных бедствий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природного и техногенного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характера –1296,3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Обеспечение деятельности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МКУ «Единая дежурно-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Диспетчерская служба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Тейковского муниципального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Района» -3962,1 тыс.руб.;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sz="2000" b="1" smtClean="0">
                <a:latin typeface="Arial" charset="0"/>
              </a:rPr>
              <a:t>Планирование бюджетных ассигнований на 2019 год и плановый период 2020-2021 г.г. по разделу 0400 «Национальная экономика»</a:t>
            </a:r>
          </a:p>
        </p:txBody>
      </p:sp>
      <p:sp>
        <p:nvSpPr>
          <p:cNvPr id="78850" name="AutoShape 3"/>
          <p:cNvSpPr>
            <a:spLocks noChangeArrowheads="1"/>
          </p:cNvSpPr>
          <p:nvPr/>
        </p:nvSpPr>
        <p:spPr bwMode="auto">
          <a:xfrm>
            <a:off x="179388" y="2276475"/>
            <a:ext cx="2736850" cy="2881313"/>
          </a:xfrm>
          <a:prstGeom prst="roundRect">
            <a:avLst>
              <a:gd name="adj" fmla="val 16667"/>
            </a:avLst>
          </a:prstGeom>
          <a:solidFill>
            <a:srgbClr val="40CCB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</p:txBody>
      </p:sp>
      <p:sp>
        <p:nvSpPr>
          <p:cNvPr id="78851" name="AutoShape 4"/>
          <p:cNvSpPr>
            <a:spLocks noChangeArrowheads="1"/>
          </p:cNvSpPr>
          <p:nvPr/>
        </p:nvSpPr>
        <p:spPr bwMode="auto">
          <a:xfrm>
            <a:off x="323850" y="1700213"/>
            <a:ext cx="2519363" cy="431800"/>
          </a:xfrm>
          <a:prstGeom prst="roundRect">
            <a:avLst>
              <a:gd name="adj" fmla="val 16667"/>
            </a:avLst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800" b="1"/>
              <a:t>2019 год – 9021,4 т.р. </a:t>
            </a:r>
          </a:p>
        </p:txBody>
      </p:sp>
      <p:sp>
        <p:nvSpPr>
          <p:cNvPr id="78852" name="AutoShape 5"/>
          <p:cNvSpPr>
            <a:spLocks noChangeArrowheads="1"/>
          </p:cNvSpPr>
          <p:nvPr/>
        </p:nvSpPr>
        <p:spPr bwMode="auto">
          <a:xfrm>
            <a:off x="6372225" y="1700213"/>
            <a:ext cx="2519363" cy="431800"/>
          </a:xfrm>
          <a:prstGeom prst="roundRect">
            <a:avLst>
              <a:gd name="adj" fmla="val 16667"/>
            </a:avLst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800" b="1"/>
              <a:t>2021 год – 7452,4 т.р.</a:t>
            </a:r>
          </a:p>
        </p:txBody>
      </p:sp>
      <p:sp>
        <p:nvSpPr>
          <p:cNvPr id="78853" name="AutoShape 6"/>
          <p:cNvSpPr>
            <a:spLocks noChangeArrowheads="1"/>
          </p:cNvSpPr>
          <p:nvPr/>
        </p:nvSpPr>
        <p:spPr bwMode="auto">
          <a:xfrm>
            <a:off x="3348038" y="1700213"/>
            <a:ext cx="2519362" cy="431800"/>
          </a:xfrm>
          <a:prstGeom prst="roundRect">
            <a:avLst>
              <a:gd name="adj" fmla="val 16667"/>
            </a:avLst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800" b="1"/>
              <a:t>2020 год – 8803,1 т.р.</a:t>
            </a:r>
          </a:p>
        </p:txBody>
      </p:sp>
      <p:sp>
        <p:nvSpPr>
          <p:cNvPr id="78854" name="AutoShape 7"/>
          <p:cNvSpPr>
            <a:spLocks noChangeArrowheads="1"/>
          </p:cNvSpPr>
          <p:nvPr/>
        </p:nvSpPr>
        <p:spPr bwMode="auto">
          <a:xfrm>
            <a:off x="3203575" y="2276475"/>
            <a:ext cx="2736850" cy="2881313"/>
          </a:xfrm>
          <a:prstGeom prst="roundRect">
            <a:avLst>
              <a:gd name="adj" fmla="val 16667"/>
            </a:avLst>
          </a:prstGeom>
          <a:solidFill>
            <a:srgbClr val="40CCB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buFont typeface="Wingdings" pitchFamily="2" charset="2"/>
              <a:buChar char="Ø"/>
            </a:pPr>
            <a:r>
              <a:rPr lang="ru-RU" sz="1200"/>
              <a:t>Сельское хозяйство –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3,0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Дорожное хозяйство (дорожные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фонды) – 5985,4 тыс.руб.;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Другие вопросы в области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национальной экономики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- 2814,7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</p:txBody>
      </p:sp>
      <p:sp>
        <p:nvSpPr>
          <p:cNvPr id="78855" name="AutoShape 8"/>
          <p:cNvSpPr>
            <a:spLocks noChangeArrowheads="1"/>
          </p:cNvSpPr>
          <p:nvPr/>
        </p:nvSpPr>
        <p:spPr bwMode="auto">
          <a:xfrm>
            <a:off x="179388" y="2276475"/>
            <a:ext cx="2736850" cy="2881313"/>
          </a:xfrm>
          <a:prstGeom prst="roundRect">
            <a:avLst>
              <a:gd name="adj" fmla="val 16667"/>
            </a:avLst>
          </a:prstGeom>
          <a:solidFill>
            <a:srgbClr val="40CCB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buFont typeface="Wingdings" pitchFamily="2" charset="2"/>
              <a:buChar char="Ø"/>
            </a:pPr>
            <a:r>
              <a:rPr lang="ru-RU" sz="1200"/>
              <a:t>Сельское хозяйство –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234,1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Дорожное хозяйства (дорожные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фонды) – 5640,7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Другие вопросы в области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национальной экономики</a:t>
            </a:r>
          </a:p>
          <a:p>
            <a:pPr>
              <a:buFontTx/>
              <a:buChar char="-"/>
            </a:pPr>
            <a:r>
              <a:rPr lang="ru-RU" sz="1200"/>
              <a:t>3146,6 тыс.руб.</a:t>
            </a:r>
          </a:p>
          <a:p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</p:txBody>
      </p:sp>
      <p:sp>
        <p:nvSpPr>
          <p:cNvPr id="78856" name="AutoShape 9"/>
          <p:cNvSpPr>
            <a:spLocks noChangeArrowheads="1"/>
          </p:cNvSpPr>
          <p:nvPr/>
        </p:nvSpPr>
        <p:spPr bwMode="auto">
          <a:xfrm>
            <a:off x="6227763" y="2276475"/>
            <a:ext cx="2736850" cy="2881313"/>
          </a:xfrm>
          <a:prstGeom prst="roundRect">
            <a:avLst>
              <a:gd name="adj" fmla="val 16667"/>
            </a:avLst>
          </a:prstGeom>
          <a:solidFill>
            <a:srgbClr val="40CCB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buFont typeface="Wingdings" pitchFamily="2" charset="2"/>
              <a:buChar char="Ø"/>
            </a:pPr>
            <a:r>
              <a:rPr lang="ru-RU" sz="1200"/>
              <a:t>Сельское хозяйство –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3,0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Дорожное хозяйство (дорожные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фонды) -5985,4 тыс.руб.;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Другие вопросы в области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национальной экономики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- 1464,0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3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sz="2000" b="1" smtClean="0">
                <a:latin typeface="Arial" charset="0"/>
              </a:rPr>
              <a:t>Планирование бюджетных ассигнований на 2019 год и плановый период 2020-2021 г.г. по разделу 0500 «Жилищно-коммунальное хозяйство»</a:t>
            </a:r>
          </a:p>
        </p:txBody>
      </p:sp>
      <p:sp>
        <p:nvSpPr>
          <p:cNvPr id="79874" name="AutoShape 3"/>
          <p:cNvSpPr>
            <a:spLocks noChangeArrowheads="1"/>
          </p:cNvSpPr>
          <p:nvPr/>
        </p:nvSpPr>
        <p:spPr bwMode="auto">
          <a:xfrm>
            <a:off x="179388" y="2276475"/>
            <a:ext cx="2736850" cy="2376488"/>
          </a:xfrm>
          <a:prstGeom prst="roundRect">
            <a:avLst>
              <a:gd name="adj" fmla="val 16667"/>
            </a:avLst>
          </a:prstGeom>
          <a:solidFill>
            <a:srgbClr val="40CCB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</p:txBody>
      </p:sp>
      <p:sp>
        <p:nvSpPr>
          <p:cNvPr id="79875" name="AutoShape 4"/>
          <p:cNvSpPr>
            <a:spLocks noChangeArrowheads="1"/>
          </p:cNvSpPr>
          <p:nvPr/>
        </p:nvSpPr>
        <p:spPr bwMode="auto">
          <a:xfrm>
            <a:off x="323850" y="1700213"/>
            <a:ext cx="2519363" cy="431800"/>
          </a:xfrm>
          <a:prstGeom prst="roundRect">
            <a:avLst>
              <a:gd name="adj" fmla="val 16667"/>
            </a:avLst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800" b="1"/>
              <a:t>2019 год – 8546,1 т.р. </a:t>
            </a:r>
          </a:p>
        </p:txBody>
      </p:sp>
      <p:sp>
        <p:nvSpPr>
          <p:cNvPr id="79876" name="AutoShape 5"/>
          <p:cNvSpPr>
            <a:spLocks noChangeArrowheads="1"/>
          </p:cNvSpPr>
          <p:nvPr/>
        </p:nvSpPr>
        <p:spPr bwMode="auto">
          <a:xfrm>
            <a:off x="6372225" y="1700213"/>
            <a:ext cx="2519363" cy="431800"/>
          </a:xfrm>
          <a:prstGeom prst="roundRect">
            <a:avLst>
              <a:gd name="adj" fmla="val 16667"/>
            </a:avLst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800" b="1"/>
              <a:t>2021 год - 7971,6 т.р.</a:t>
            </a:r>
          </a:p>
        </p:txBody>
      </p:sp>
      <p:sp>
        <p:nvSpPr>
          <p:cNvPr id="79877" name="AutoShape 6"/>
          <p:cNvSpPr>
            <a:spLocks noChangeArrowheads="1"/>
          </p:cNvSpPr>
          <p:nvPr/>
        </p:nvSpPr>
        <p:spPr bwMode="auto">
          <a:xfrm>
            <a:off x="3348038" y="1700213"/>
            <a:ext cx="2519362" cy="431800"/>
          </a:xfrm>
          <a:prstGeom prst="roundRect">
            <a:avLst>
              <a:gd name="adj" fmla="val 16667"/>
            </a:avLst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800" b="1"/>
              <a:t>2020 год – 7971,6 т.р.</a:t>
            </a:r>
          </a:p>
        </p:txBody>
      </p:sp>
      <p:sp>
        <p:nvSpPr>
          <p:cNvPr id="79878" name="AutoShape 7"/>
          <p:cNvSpPr>
            <a:spLocks noChangeArrowheads="1"/>
          </p:cNvSpPr>
          <p:nvPr/>
        </p:nvSpPr>
        <p:spPr bwMode="auto">
          <a:xfrm>
            <a:off x="3203575" y="2276475"/>
            <a:ext cx="2736850" cy="2376488"/>
          </a:xfrm>
          <a:prstGeom prst="roundRect">
            <a:avLst>
              <a:gd name="adj" fmla="val 16667"/>
            </a:avLst>
          </a:prstGeom>
          <a:solidFill>
            <a:srgbClr val="40CCB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buFont typeface="Wingdings" pitchFamily="2" charset="2"/>
              <a:buChar char="Ø"/>
            </a:pPr>
            <a:r>
              <a:rPr lang="ru-RU" sz="1200"/>
              <a:t>Жилищное хозяйство –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1023,1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Коммунальное хозяйство -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5500,0 тыс.руб.;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Благоустройство - 1448,5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</p:txBody>
      </p:sp>
      <p:sp>
        <p:nvSpPr>
          <p:cNvPr id="79879" name="AutoShape 8"/>
          <p:cNvSpPr>
            <a:spLocks noChangeArrowheads="1"/>
          </p:cNvSpPr>
          <p:nvPr/>
        </p:nvSpPr>
        <p:spPr bwMode="auto">
          <a:xfrm>
            <a:off x="179388" y="2276475"/>
            <a:ext cx="2736850" cy="2376488"/>
          </a:xfrm>
          <a:prstGeom prst="roundRect">
            <a:avLst>
              <a:gd name="adj" fmla="val 16667"/>
            </a:avLst>
          </a:prstGeom>
          <a:solidFill>
            <a:srgbClr val="40CCB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buFont typeface="Wingdings" pitchFamily="2" charset="2"/>
              <a:buChar char="Ø"/>
            </a:pPr>
            <a:r>
              <a:rPr lang="ru-RU" sz="1200"/>
              <a:t>Жилищное хозяйство –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1023,1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Коммунальное хозяйство -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6074,5 тыс.руб.;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Благоустройство- 1448,5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</p:txBody>
      </p:sp>
      <p:sp>
        <p:nvSpPr>
          <p:cNvPr id="79880" name="AutoShape 9"/>
          <p:cNvSpPr>
            <a:spLocks noChangeArrowheads="1"/>
          </p:cNvSpPr>
          <p:nvPr/>
        </p:nvSpPr>
        <p:spPr bwMode="auto">
          <a:xfrm>
            <a:off x="6227763" y="2276475"/>
            <a:ext cx="2736850" cy="2447925"/>
          </a:xfrm>
          <a:prstGeom prst="roundRect">
            <a:avLst>
              <a:gd name="adj" fmla="val 16667"/>
            </a:avLst>
          </a:prstGeom>
          <a:solidFill>
            <a:srgbClr val="40CCB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buFont typeface="Wingdings" pitchFamily="2" charset="2"/>
              <a:buChar char="Ø"/>
            </a:pPr>
            <a:r>
              <a:rPr lang="ru-RU" sz="1200"/>
              <a:t>Жилищное хозяйство –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1023,1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Коммунальное хозяйство -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5500,0 тыс.руб.;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Благоустройство - 1448,5 тыс.руб.</a:t>
            </a:r>
          </a:p>
          <a:p>
            <a:pPr>
              <a:buFont typeface="Wingdings" pitchFamily="2" charset="2"/>
              <a:buChar char="Ø"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sz="2000" b="1" smtClean="0">
                <a:latin typeface="Arial" charset="0"/>
              </a:rPr>
              <a:t>Планирование бюджетных ассигнований на 2019 год и плановый период 2020-2021 г.г. по разделу 0700 «Образование»</a:t>
            </a:r>
          </a:p>
        </p:txBody>
      </p:sp>
      <p:sp>
        <p:nvSpPr>
          <p:cNvPr id="80898" name="AutoShape 3"/>
          <p:cNvSpPr>
            <a:spLocks noChangeArrowheads="1"/>
          </p:cNvSpPr>
          <p:nvPr/>
        </p:nvSpPr>
        <p:spPr bwMode="auto">
          <a:xfrm>
            <a:off x="179388" y="2276475"/>
            <a:ext cx="2736850" cy="3097213"/>
          </a:xfrm>
          <a:prstGeom prst="roundRect">
            <a:avLst>
              <a:gd name="adj" fmla="val 16667"/>
            </a:avLst>
          </a:prstGeom>
          <a:solidFill>
            <a:srgbClr val="40CCB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</p:txBody>
      </p:sp>
      <p:sp>
        <p:nvSpPr>
          <p:cNvPr id="80899" name="AutoShape 4"/>
          <p:cNvSpPr>
            <a:spLocks noChangeArrowheads="1"/>
          </p:cNvSpPr>
          <p:nvPr/>
        </p:nvSpPr>
        <p:spPr bwMode="auto">
          <a:xfrm>
            <a:off x="250825" y="1412875"/>
            <a:ext cx="2592388" cy="431800"/>
          </a:xfrm>
          <a:prstGeom prst="roundRect">
            <a:avLst>
              <a:gd name="adj" fmla="val 16667"/>
            </a:avLst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800" b="1"/>
              <a:t>2019 год- 129608,9 т.р. </a:t>
            </a:r>
          </a:p>
        </p:txBody>
      </p:sp>
      <p:sp>
        <p:nvSpPr>
          <p:cNvPr id="80900" name="AutoShape 5"/>
          <p:cNvSpPr>
            <a:spLocks noChangeArrowheads="1"/>
          </p:cNvSpPr>
          <p:nvPr/>
        </p:nvSpPr>
        <p:spPr bwMode="auto">
          <a:xfrm>
            <a:off x="6372225" y="1412875"/>
            <a:ext cx="2519363" cy="431800"/>
          </a:xfrm>
          <a:prstGeom prst="roundRect">
            <a:avLst>
              <a:gd name="adj" fmla="val 16667"/>
            </a:avLst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800" b="1"/>
              <a:t>2021 год- 127814,8 т.р.</a:t>
            </a:r>
          </a:p>
        </p:txBody>
      </p:sp>
      <p:sp>
        <p:nvSpPr>
          <p:cNvPr id="80901" name="AutoShape 6"/>
          <p:cNvSpPr>
            <a:spLocks noChangeArrowheads="1"/>
          </p:cNvSpPr>
          <p:nvPr/>
        </p:nvSpPr>
        <p:spPr bwMode="auto">
          <a:xfrm>
            <a:off x="3348038" y="1412875"/>
            <a:ext cx="2519362" cy="431800"/>
          </a:xfrm>
          <a:prstGeom prst="roundRect">
            <a:avLst>
              <a:gd name="adj" fmla="val 16667"/>
            </a:avLst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800" b="1"/>
              <a:t>2020 год- 126924,0 т.р.</a:t>
            </a:r>
          </a:p>
        </p:txBody>
      </p:sp>
      <p:sp>
        <p:nvSpPr>
          <p:cNvPr id="80902" name="AutoShape 7"/>
          <p:cNvSpPr>
            <a:spLocks noChangeArrowheads="1"/>
          </p:cNvSpPr>
          <p:nvPr/>
        </p:nvSpPr>
        <p:spPr bwMode="auto">
          <a:xfrm>
            <a:off x="3203575" y="1989138"/>
            <a:ext cx="2736850" cy="3384550"/>
          </a:xfrm>
          <a:prstGeom prst="roundRect">
            <a:avLst>
              <a:gd name="adj" fmla="val 16667"/>
            </a:avLst>
          </a:prstGeom>
          <a:solidFill>
            <a:srgbClr val="40CCB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buFont typeface="Wingdings" pitchFamily="2" charset="2"/>
              <a:buChar char="Ø"/>
            </a:pPr>
            <a:r>
              <a:rPr lang="ru-RU" sz="1200"/>
              <a:t>Дошкольное образование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 – 16565,4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Общее  образование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 - 93391,0 тыс.руб.;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Tx/>
              <a:buChar char="-"/>
            </a:pPr>
            <a:r>
              <a:rPr lang="ru-RU" sz="1200"/>
              <a:t>Дополнительное образование</a:t>
            </a:r>
          </a:p>
          <a:p>
            <a:r>
              <a:rPr lang="ru-RU" sz="1200"/>
              <a:t>детей – 5256,7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Молодежная политика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- 987,6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Другие вопросы в области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образования – 10723,3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r>
              <a:rPr lang="ru-RU" sz="1200"/>
              <a:t>.</a:t>
            </a:r>
          </a:p>
          <a:p>
            <a:pPr>
              <a:buFont typeface="Wingdings" pitchFamily="2" charset="2"/>
              <a:buNone/>
            </a:pPr>
            <a:endParaRPr lang="ru-RU" sz="1200"/>
          </a:p>
        </p:txBody>
      </p:sp>
      <p:sp>
        <p:nvSpPr>
          <p:cNvPr id="80903" name="AutoShape 8"/>
          <p:cNvSpPr>
            <a:spLocks noChangeArrowheads="1"/>
          </p:cNvSpPr>
          <p:nvPr/>
        </p:nvSpPr>
        <p:spPr bwMode="auto">
          <a:xfrm>
            <a:off x="179388" y="1989138"/>
            <a:ext cx="2736850" cy="3384550"/>
          </a:xfrm>
          <a:prstGeom prst="roundRect">
            <a:avLst>
              <a:gd name="adj" fmla="val 16667"/>
            </a:avLst>
          </a:prstGeom>
          <a:solidFill>
            <a:srgbClr val="40CCB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buFont typeface="Wingdings" pitchFamily="2" charset="2"/>
              <a:buChar char="Ø"/>
            </a:pPr>
            <a:r>
              <a:rPr lang="ru-RU" sz="1200"/>
              <a:t>Дошкольное образование –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17699,0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Общее  образование -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93952,9 тыс.руб.;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Tx/>
              <a:buChar char="-"/>
            </a:pPr>
            <a:r>
              <a:rPr lang="ru-RU" sz="1200"/>
              <a:t>Дополнительное образование</a:t>
            </a:r>
          </a:p>
          <a:p>
            <a:r>
              <a:rPr lang="ru-RU" sz="1200"/>
              <a:t>детей – 5947,0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Молодежная политика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- 1097,6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Другие вопросы в области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образования – 10912,4 тыс.руб.</a:t>
            </a:r>
          </a:p>
          <a:p>
            <a:pPr>
              <a:buFont typeface="Wingdings" pitchFamily="2" charset="2"/>
              <a:buChar char="Ø"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</p:txBody>
      </p:sp>
      <p:sp>
        <p:nvSpPr>
          <p:cNvPr id="80904" name="AutoShape 9"/>
          <p:cNvSpPr>
            <a:spLocks noChangeArrowheads="1"/>
          </p:cNvSpPr>
          <p:nvPr/>
        </p:nvSpPr>
        <p:spPr bwMode="auto">
          <a:xfrm>
            <a:off x="6227763" y="1989138"/>
            <a:ext cx="2736850" cy="3384550"/>
          </a:xfrm>
          <a:prstGeom prst="roundRect">
            <a:avLst>
              <a:gd name="adj" fmla="val 16667"/>
            </a:avLst>
          </a:prstGeom>
          <a:solidFill>
            <a:srgbClr val="40CCB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buFont typeface="Wingdings" pitchFamily="2" charset="2"/>
              <a:buChar char="Ø"/>
            </a:pPr>
            <a:r>
              <a:rPr lang="ru-RU" sz="1200"/>
              <a:t>Дошкольное образование –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16781,2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Общее  образование -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94131,1 тыс.руб.;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Tx/>
              <a:buChar char="-"/>
            </a:pPr>
            <a:r>
              <a:rPr lang="ru-RU" sz="1200"/>
              <a:t> Дополнительное образование</a:t>
            </a:r>
          </a:p>
          <a:p>
            <a:r>
              <a:rPr lang="ru-RU" sz="1200"/>
              <a:t>детей – 5256,7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Молодежная политика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- 1007,6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Другие вопросы в области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образования – 10638,2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1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sz="2000" b="1" smtClean="0">
                <a:latin typeface="Arial" charset="0"/>
              </a:rPr>
              <a:t>Планирование бюджетных ассигнований на 2019 год и плановый период 2020-2021 г.г. по разделу 0800 «Культура, кинематография»</a:t>
            </a:r>
          </a:p>
        </p:txBody>
      </p:sp>
      <p:sp>
        <p:nvSpPr>
          <p:cNvPr id="81922" name="AutoShape 3"/>
          <p:cNvSpPr>
            <a:spLocks noChangeArrowheads="1"/>
          </p:cNvSpPr>
          <p:nvPr/>
        </p:nvSpPr>
        <p:spPr bwMode="auto">
          <a:xfrm>
            <a:off x="179388" y="2276475"/>
            <a:ext cx="2736850" cy="1800225"/>
          </a:xfrm>
          <a:prstGeom prst="roundRect">
            <a:avLst>
              <a:gd name="adj" fmla="val 16667"/>
            </a:avLst>
          </a:prstGeom>
          <a:solidFill>
            <a:srgbClr val="40CCB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</p:txBody>
      </p:sp>
      <p:sp>
        <p:nvSpPr>
          <p:cNvPr id="81923" name="AutoShape 4"/>
          <p:cNvSpPr>
            <a:spLocks noChangeArrowheads="1"/>
          </p:cNvSpPr>
          <p:nvPr/>
        </p:nvSpPr>
        <p:spPr bwMode="auto">
          <a:xfrm>
            <a:off x="323850" y="1700213"/>
            <a:ext cx="2519363" cy="431800"/>
          </a:xfrm>
          <a:prstGeom prst="roundRect">
            <a:avLst>
              <a:gd name="adj" fmla="val 16667"/>
            </a:avLst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800" b="1"/>
              <a:t>2019 год – 15998,9 т.р. </a:t>
            </a:r>
          </a:p>
        </p:txBody>
      </p:sp>
      <p:sp>
        <p:nvSpPr>
          <p:cNvPr id="81924" name="AutoShape 5"/>
          <p:cNvSpPr>
            <a:spLocks noChangeArrowheads="1"/>
          </p:cNvSpPr>
          <p:nvPr/>
        </p:nvSpPr>
        <p:spPr bwMode="auto">
          <a:xfrm>
            <a:off x="6372225" y="1700213"/>
            <a:ext cx="2519363" cy="431800"/>
          </a:xfrm>
          <a:prstGeom prst="roundRect">
            <a:avLst>
              <a:gd name="adj" fmla="val 16667"/>
            </a:avLst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800" b="1"/>
              <a:t>2021 год – 8166,2 т.р.</a:t>
            </a:r>
          </a:p>
        </p:txBody>
      </p:sp>
      <p:sp>
        <p:nvSpPr>
          <p:cNvPr id="81925" name="AutoShape 6"/>
          <p:cNvSpPr>
            <a:spLocks noChangeArrowheads="1"/>
          </p:cNvSpPr>
          <p:nvPr/>
        </p:nvSpPr>
        <p:spPr bwMode="auto">
          <a:xfrm>
            <a:off x="3348038" y="1700213"/>
            <a:ext cx="2519362" cy="431800"/>
          </a:xfrm>
          <a:prstGeom prst="roundRect">
            <a:avLst>
              <a:gd name="adj" fmla="val 16667"/>
            </a:avLst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800" b="1"/>
              <a:t>2020 год – 8166,2 т.р.</a:t>
            </a:r>
          </a:p>
        </p:txBody>
      </p:sp>
      <p:sp>
        <p:nvSpPr>
          <p:cNvPr id="81926" name="AutoShape 7"/>
          <p:cNvSpPr>
            <a:spLocks noChangeArrowheads="1"/>
          </p:cNvSpPr>
          <p:nvPr/>
        </p:nvSpPr>
        <p:spPr bwMode="auto">
          <a:xfrm>
            <a:off x="3203575" y="2276475"/>
            <a:ext cx="2736850" cy="1800225"/>
          </a:xfrm>
          <a:prstGeom prst="roundRect">
            <a:avLst>
              <a:gd name="adj" fmla="val 16667"/>
            </a:avLst>
          </a:prstGeom>
          <a:solidFill>
            <a:srgbClr val="40CCB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buFont typeface="Wingdings" pitchFamily="2" charset="2"/>
              <a:buChar char="Ø"/>
            </a:pPr>
            <a:r>
              <a:rPr lang="ru-RU" sz="1200"/>
              <a:t>Культура – 6654,7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Другие вопросы в области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культуры, кинематографии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 - 1511,5 тыс.руб.;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</p:txBody>
      </p:sp>
      <p:sp>
        <p:nvSpPr>
          <p:cNvPr id="81927" name="AutoShape 8"/>
          <p:cNvSpPr>
            <a:spLocks noChangeArrowheads="1"/>
          </p:cNvSpPr>
          <p:nvPr/>
        </p:nvSpPr>
        <p:spPr bwMode="auto">
          <a:xfrm>
            <a:off x="179388" y="2276475"/>
            <a:ext cx="2736850" cy="1800225"/>
          </a:xfrm>
          <a:prstGeom prst="roundRect">
            <a:avLst>
              <a:gd name="adj" fmla="val 16667"/>
            </a:avLst>
          </a:prstGeom>
          <a:solidFill>
            <a:srgbClr val="40CCB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buFont typeface="Wingdings" pitchFamily="2" charset="2"/>
              <a:buChar char="Ø"/>
            </a:pPr>
            <a:r>
              <a:rPr lang="ru-RU" sz="1200"/>
              <a:t>Культура  – 14487,4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Другие вопросы в области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культуры, кинематографии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 - 1511,5 тыс.руб.;</a:t>
            </a:r>
          </a:p>
          <a:p>
            <a:pPr>
              <a:buFont typeface="Wingdings" pitchFamily="2" charset="2"/>
              <a:buChar char="Ø"/>
            </a:pPr>
            <a:endParaRPr lang="ru-RU" sz="1200"/>
          </a:p>
          <a:p>
            <a:pPr>
              <a:buFont typeface="Wingdings" pitchFamily="2" charset="2"/>
              <a:buChar char="Ø"/>
            </a:pPr>
            <a:endParaRPr lang="ru-RU" sz="1200"/>
          </a:p>
          <a:p>
            <a:pPr>
              <a:buFont typeface="Wingdings" pitchFamily="2" charset="2"/>
              <a:buChar char="Ø"/>
            </a:pPr>
            <a:endParaRPr lang="ru-RU" sz="1200"/>
          </a:p>
        </p:txBody>
      </p:sp>
      <p:sp>
        <p:nvSpPr>
          <p:cNvPr id="81928" name="AutoShape 9"/>
          <p:cNvSpPr>
            <a:spLocks noChangeArrowheads="1"/>
          </p:cNvSpPr>
          <p:nvPr/>
        </p:nvSpPr>
        <p:spPr bwMode="auto">
          <a:xfrm>
            <a:off x="6227763" y="2276475"/>
            <a:ext cx="2736850" cy="1800225"/>
          </a:xfrm>
          <a:prstGeom prst="roundRect">
            <a:avLst>
              <a:gd name="adj" fmla="val 16667"/>
            </a:avLst>
          </a:prstGeom>
          <a:solidFill>
            <a:srgbClr val="40CCB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buFont typeface="Wingdings" pitchFamily="2" charset="2"/>
              <a:buChar char="Ø"/>
            </a:pPr>
            <a:r>
              <a:rPr lang="ru-RU" sz="1200"/>
              <a:t>Культура – 6654,7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Другие вопросы в области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культуры, кинематографии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 -1511,5 тыс.руб.;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sz="2000" b="1" smtClean="0">
                <a:latin typeface="Arial" charset="0"/>
              </a:rPr>
              <a:t>Планирование бюджетных ассигнований на 2019 год и плановый период 2020-2021 г.г. по разделу 1000 «Социальная политика»</a:t>
            </a:r>
          </a:p>
        </p:txBody>
      </p:sp>
      <p:sp>
        <p:nvSpPr>
          <p:cNvPr id="82946" name="AutoShape 3"/>
          <p:cNvSpPr>
            <a:spLocks noChangeArrowheads="1"/>
          </p:cNvSpPr>
          <p:nvPr/>
        </p:nvSpPr>
        <p:spPr bwMode="auto">
          <a:xfrm>
            <a:off x="179388" y="2276475"/>
            <a:ext cx="2736850" cy="2665413"/>
          </a:xfrm>
          <a:prstGeom prst="roundRect">
            <a:avLst>
              <a:gd name="adj" fmla="val 16667"/>
            </a:avLst>
          </a:prstGeom>
          <a:solidFill>
            <a:srgbClr val="40CCB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r>
              <a:rPr lang="ru-RU" sz="1200"/>
              <a:t>.</a:t>
            </a:r>
          </a:p>
          <a:p>
            <a:pPr>
              <a:buFont typeface="Wingdings" pitchFamily="2" charset="2"/>
              <a:buChar char="Ø"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</p:txBody>
      </p:sp>
      <p:sp>
        <p:nvSpPr>
          <p:cNvPr id="82947" name="AutoShape 4"/>
          <p:cNvSpPr>
            <a:spLocks noChangeArrowheads="1"/>
          </p:cNvSpPr>
          <p:nvPr/>
        </p:nvSpPr>
        <p:spPr bwMode="auto">
          <a:xfrm>
            <a:off x="323850" y="1700213"/>
            <a:ext cx="2519363" cy="431800"/>
          </a:xfrm>
          <a:prstGeom prst="roundRect">
            <a:avLst>
              <a:gd name="adj" fmla="val 16667"/>
            </a:avLst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800" b="1"/>
              <a:t>2019 год -  2887,6 т.р. </a:t>
            </a:r>
          </a:p>
        </p:txBody>
      </p:sp>
      <p:sp>
        <p:nvSpPr>
          <p:cNvPr id="82948" name="AutoShape 5"/>
          <p:cNvSpPr>
            <a:spLocks noChangeArrowheads="1"/>
          </p:cNvSpPr>
          <p:nvPr/>
        </p:nvSpPr>
        <p:spPr bwMode="auto">
          <a:xfrm>
            <a:off x="6372225" y="1700213"/>
            <a:ext cx="2519363" cy="431800"/>
          </a:xfrm>
          <a:prstGeom prst="roundRect">
            <a:avLst>
              <a:gd name="adj" fmla="val 16667"/>
            </a:avLst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800" b="1"/>
              <a:t>2021 год – 4214,1 т.р.</a:t>
            </a:r>
          </a:p>
        </p:txBody>
      </p:sp>
      <p:sp>
        <p:nvSpPr>
          <p:cNvPr id="82949" name="AutoShape 6"/>
          <p:cNvSpPr>
            <a:spLocks noChangeArrowheads="1"/>
          </p:cNvSpPr>
          <p:nvPr/>
        </p:nvSpPr>
        <p:spPr bwMode="auto">
          <a:xfrm>
            <a:off x="3348038" y="1700213"/>
            <a:ext cx="2519362" cy="431800"/>
          </a:xfrm>
          <a:prstGeom prst="roundRect">
            <a:avLst>
              <a:gd name="adj" fmla="val 16667"/>
            </a:avLst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800" b="1"/>
              <a:t>2020 год -  5107,6 т.р.</a:t>
            </a:r>
          </a:p>
        </p:txBody>
      </p:sp>
      <p:sp>
        <p:nvSpPr>
          <p:cNvPr id="82950" name="AutoShape 7"/>
          <p:cNvSpPr>
            <a:spLocks noChangeArrowheads="1"/>
          </p:cNvSpPr>
          <p:nvPr/>
        </p:nvSpPr>
        <p:spPr bwMode="auto">
          <a:xfrm>
            <a:off x="3203575" y="2276475"/>
            <a:ext cx="2736850" cy="2665413"/>
          </a:xfrm>
          <a:prstGeom prst="roundRect">
            <a:avLst>
              <a:gd name="adj" fmla="val 16667"/>
            </a:avLst>
          </a:prstGeom>
          <a:solidFill>
            <a:srgbClr val="40CCB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buFont typeface="Wingdings" pitchFamily="2" charset="2"/>
              <a:buChar char="Ø"/>
            </a:pPr>
            <a:r>
              <a:rPr lang="ru-RU" sz="1200"/>
              <a:t>Пенсионное обеспечение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 – 1316,4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Социальное обеспечение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 населения – 20,0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Охрана семьи и детства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- 3771,2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</p:txBody>
      </p:sp>
      <p:sp>
        <p:nvSpPr>
          <p:cNvPr id="82951" name="AutoShape 8"/>
          <p:cNvSpPr>
            <a:spLocks noChangeArrowheads="1"/>
          </p:cNvSpPr>
          <p:nvPr/>
        </p:nvSpPr>
        <p:spPr bwMode="auto">
          <a:xfrm>
            <a:off x="179388" y="2276475"/>
            <a:ext cx="2736850" cy="2665413"/>
          </a:xfrm>
          <a:prstGeom prst="roundRect">
            <a:avLst>
              <a:gd name="adj" fmla="val 16667"/>
            </a:avLst>
          </a:prstGeom>
          <a:solidFill>
            <a:srgbClr val="40CCB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buFont typeface="Wingdings" pitchFamily="2" charset="2"/>
              <a:buChar char="Ø"/>
            </a:pPr>
            <a:r>
              <a:rPr lang="ru-RU" sz="1200"/>
              <a:t>Пенсионное обеспечение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 – 1316,4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 Социальное обеспечение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населения  - 117,4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Охрана семьи и детства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- 1453,8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</p:txBody>
      </p:sp>
      <p:sp>
        <p:nvSpPr>
          <p:cNvPr id="82952" name="AutoShape 9"/>
          <p:cNvSpPr>
            <a:spLocks noChangeArrowheads="1"/>
          </p:cNvSpPr>
          <p:nvPr/>
        </p:nvSpPr>
        <p:spPr bwMode="auto">
          <a:xfrm>
            <a:off x="6227763" y="2276475"/>
            <a:ext cx="2736850" cy="2665413"/>
          </a:xfrm>
          <a:prstGeom prst="roundRect">
            <a:avLst>
              <a:gd name="adj" fmla="val 16667"/>
            </a:avLst>
          </a:prstGeom>
          <a:solidFill>
            <a:srgbClr val="40CCB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buFont typeface="Wingdings" pitchFamily="2" charset="2"/>
              <a:buChar char="Ø"/>
            </a:pPr>
            <a:r>
              <a:rPr lang="ru-RU" sz="1200"/>
              <a:t>Пенсионное обеспечение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 – 1516,4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Охрана семьи и детства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- 2697,7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69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sz="2000" b="1" smtClean="0">
                <a:latin typeface="Arial" charset="0"/>
              </a:rPr>
              <a:t>Планирование бюджетных ассигнований на 2019 год и плановый период 2020-2021 г.г. по разделу 1100 «Физическая культура и спорт»</a:t>
            </a:r>
          </a:p>
        </p:txBody>
      </p:sp>
      <p:sp>
        <p:nvSpPr>
          <p:cNvPr id="83970" name="AutoShape 3"/>
          <p:cNvSpPr>
            <a:spLocks noChangeArrowheads="1"/>
          </p:cNvSpPr>
          <p:nvPr/>
        </p:nvSpPr>
        <p:spPr bwMode="auto">
          <a:xfrm>
            <a:off x="179388" y="2276475"/>
            <a:ext cx="2736850" cy="1223963"/>
          </a:xfrm>
          <a:prstGeom prst="roundRect">
            <a:avLst>
              <a:gd name="adj" fmla="val 16667"/>
            </a:avLst>
          </a:prstGeom>
          <a:solidFill>
            <a:srgbClr val="40CCB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</p:txBody>
      </p:sp>
      <p:sp>
        <p:nvSpPr>
          <p:cNvPr id="83971" name="AutoShape 4"/>
          <p:cNvSpPr>
            <a:spLocks noChangeArrowheads="1"/>
          </p:cNvSpPr>
          <p:nvPr/>
        </p:nvSpPr>
        <p:spPr bwMode="auto">
          <a:xfrm>
            <a:off x="323850" y="1700213"/>
            <a:ext cx="2519363" cy="431800"/>
          </a:xfrm>
          <a:prstGeom prst="roundRect">
            <a:avLst>
              <a:gd name="adj" fmla="val 16667"/>
            </a:avLst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800" b="1"/>
              <a:t>2019 год - 297,8 т.р. </a:t>
            </a:r>
          </a:p>
        </p:txBody>
      </p:sp>
      <p:sp>
        <p:nvSpPr>
          <p:cNvPr id="83972" name="AutoShape 5"/>
          <p:cNvSpPr>
            <a:spLocks noChangeArrowheads="1"/>
          </p:cNvSpPr>
          <p:nvPr/>
        </p:nvSpPr>
        <p:spPr bwMode="auto">
          <a:xfrm>
            <a:off x="6372225" y="1700213"/>
            <a:ext cx="2519363" cy="431800"/>
          </a:xfrm>
          <a:prstGeom prst="roundRect">
            <a:avLst>
              <a:gd name="adj" fmla="val 16667"/>
            </a:avLst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800" b="1"/>
              <a:t>2021 год – 330,0 т.р.</a:t>
            </a:r>
          </a:p>
        </p:txBody>
      </p:sp>
      <p:sp>
        <p:nvSpPr>
          <p:cNvPr id="83973" name="AutoShape 6"/>
          <p:cNvSpPr>
            <a:spLocks noChangeArrowheads="1"/>
          </p:cNvSpPr>
          <p:nvPr/>
        </p:nvSpPr>
        <p:spPr bwMode="auto">
          <a:xfrm>
            <a:off x="3348038" y="1700213"/>
            <a:ext cx="2519362" cy="431800"/>
          </a:xfrm>
          <a:prstGeom prst="roundRect">
            <a:avLst>
              <a:gd name="adj" fmla="val 16667"/>
            </a:avLst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800" b="1"/>
              <a:t>2020 год – 300,0 т.р.</a:t>
            </a:r>
          </a:p>
        </p:txBody>
      </p:sp>
      <p:sp>
        <p:nvSpPr>
          <p:cNvPr id="83974" name="AutoShape 7"/>
          <p:cNvSpPr>
            <a:spLocks noChangeArrowheads="1"/>
          </p:cNvSpPr>
          <p:nvPr/>
        </p:nvSpPr>
        <p:spPr bwMode="auto">
          <a:xfrm>
            <a:off x="3203575" y="2276475"/>
            <a:ext cx="2736850" cy="1223963"/>
          </a:xfrm>
          <a:prstGeom prst="roundRect">
            <a:avLst>
              <a:gd name="adj" fmla="val 16667"/>
            </a:avLst>
          </a:prstGeom>
          <a:solidFill>
            <a:srgbClr val="40CCB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buFont typeface="Wingdings" pitchFamily="2" charset="2"/>
              <a:buChar char="Ø"/>
            </a:pPr>
            <a:r>
              <a:rPr lang="ru-RU" sz="1200"/>
              <a:t>Массовый спорт – 300,0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</p:txBody>
      </p:sp>
      <p:sp>
        <p:nvSpPr>
          <p:cNvPr id="83975" name="AutoShape 8"/>
          <p:cNvSpPr>
            <a:spLocks noChangeArrowheads="1"/>
          </p:cNvSpPr>
          <p:nvPr/>
        </p:nvSpPr>
        <p:spPr bwMode="auto">
          <a:xfrm>
            <a:off x="179388" y="2276475"/>
            <a:ext cx="2736850" cy="1223963"/>
          </a:xfrm>
          <a:prstGeom prst="roundRect">
            <a:avLst>
              <a:gd name="adj" fmla="val 16667"/>
            </a:avLst>
          </a:prstGeom>
          <a:solidFill>
            <a:srgbClr val="40CCB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buFont typeface="Wingdings" pitchFamily="2" charset="2"/>
              <a:buChar char="Ø"/>
            </a:pPr>
            <a:r>
              <a:rPr lang="ru-RU" sz="1200"/>
              <a:t>Массовый спорт – 297,8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</p:txBody>
      </p:sp>
      <p:sp>
        <p:nvSpPr>
          <p:cNvPr id="83976" name="AutoShape 9"/>
          <p:cNvSpPr>
            <a:spLocks noChangeArrowheads="1"/>
          </p:cNvSpPr>
          <p:nvPr/>
        </p:nvSpPr>
        <p:spPr bwMode="auto">
          <a:xfrm>
            <a:off x="6227763" y="2276475"/>
            <a:ext cx="2736850" cy="1223963"/>
          </a:xfrm>
          <a:prstGeom prst="roundRect">
            <a:avLst>
              <a:gd name="adj" fmla="val 16667"/>
            </a:avLst>
          </a:prstGeom>
          <a:solidFill>
            <a:srgbClr val="40CCB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buFont typeface="Wingdings" pitchFamily="2" charset="2"/>
              <a:buChar char="Ø"/>
            </a:pPr>
            <a:r>
              <a:rPr lang="ru-RU" sz="1200"/>
              <a:t>Массовый спорт – 330,0 тыс.руб.</a:t>
            </a:r>
          </a:p>
          <a:p>
            <a:pPr>
              <a:buFont typeface="Wingdings" pitchFamily="2" charset="2"/>
              <a:buChar char="Ø"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Заголовок 1"/>
          <p:cNvSpPr txBox="1">
            <a:spLocks/>
          </p:cNvSpPr>
          <p:nvPr/>
        </p:nvSpPr>
        <p:spPr bwMode="auto">
          <a:xfrm>
            <a:off x="209550" y="188913"/>
            <a:ext cx="8934450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sz="2000" b="1" i="1">
                <a:latin typeface="Times New Roman" pitchFamily="18" charset="0"/>
                <a:cs typeface="Times New Roman" pitchFamily="18" charset="0"/>
              </a:rPr>
              <a:t>Муниципальные программы Тейковского муниципального района</a:t>
            </a:r>
          </a:p>
          <a:p>
            <a:pPr algn="ctr"/>
            <a:r>
              <a:rPr lang="ru-RU" sz="1600" b="1">
                <a:latin typeface="Times New Roman" pitchFamily="18" charset="0"/>
                <a:cs typeface="Times New Roman" pitchFamily="18" charset="0"/>
              </a:rPr>
              <a:t>2019 год – 160929,1 тыс.руб. (77,7 % общих расходов бюджета)</a:t>
            </a:r>
          </a:p>
          <a:p>
            <a:pPr algn="ctr"/>
            <a:r>
              <a:rPr lang="ru-RU" sz="1600" b="1">
                <a:latin typeface="Times New Roman" pitchFamily="18" charset="0"/>
                <a:cs typeface="Times New Roman" pitchFamily="18" charset="0"/>
              </a:rPr>
              <a:t>2020 год – 150393,3 тыс.руб. (72,8 %)              2021 год – 148352,3 тыс.руб. (72,6 %)</a:t>
            </a:r>
          </a:p>
        </p:txBody>
      </p:sp>
      <p:grpSp>
        <p:nvGrpSpPr>
          <p:cNvPr id="84995" name="Скругленный прямоугольник 3"/>
          <p:cNvGrpSpPr>
            <a:grpSpLocks/>
          </p:cNvGrpSpPr>
          <p:nvPr/>
        </p:nvGrpSpPr>
        <p:grpSpPr bwMode="auto">
          <a:xfrm>
            <a:off x="250825" y="3500438"/>
            <a:ext cx="4249738" cy="1296987"/>
            <a:chOff x="92" y="2454"/>
            <a:chExt cx="2651" cy="386"/>
          </a:xfrm>
        </p:grpSpPr>
        <p:pic>
          <p:nvPicPr>
            <p:cNvPr id="85026" name="Скругленный прямоугольник 3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92" y="2454"/>
              <a:ext cx="2651" cy="3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5027" name="Text Box 6"/>
            <p:cNvSpPr txBox="1">
              <a:spLocks noChangeArrowheads="1"/>
            </p:cNvSpPr>
            <p:nvPr/>
          </p:nvSpPr>
          <p:spPr bwMode="auto">
            <a:xfrm>
              <a:off x="118" y="2482"/>
              <a:ext cx="2521" cy="3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>
                  <a:latin typeface="Times New Roman" pitchFamily="18" charset="0"/>
                </a:rPr>
                <a:t>«Развитие физической культуры и спорта в Тейковском муниципальном районе»</a:t>
              </a:r>
            </a:p>
            <a:p>
              <a:pPr algn="ctr"/>
              <a:r>
                <a:rPr lang="ru-RU" altLang="ru-RU" b="1">
                  <a:latin typeface="Times New Roman" pitchFamily="18" charset="0"/>
                </a:rPr>
                <a:t>297,8т.р.; 300,0т.р.; 330,0 т.р.                   </a:t>
              </a:r>
            </a:p>
            <a:p>
              <a:pPr algn="ctr"/>
              <a:endParaRPr lang="ru-RU" altLang="ru-RU" b="1">
                <a:latin typeface="Times New Roman" pitchFamily="18" charset="0"/>
              </a:endParaRPr>
            </a:p>
          </p:txBody>
        </p:sp>
      </p:grpSp>
      <p:grpSp>
        <p:nvGrpSpPr>
          <p:cNvPr id="84996" name="Скругленный прямоугольник 6"/>
          <p:cNvGrpSpPr>
            <a:grpSpLocks/>
          </p:cNvGrpSpPr>
          <p:nvPr/>
        </p:nvGrpSpPr>
        <p:grpSpPr bwMode="auto">
          <a:xfrm>
            <a:off x="4643438" y="3644900"/>
            <a:ext cx="4319587" cy="1584325"/>
            <a:chOff x="2880" y="2485"/>
            <a:chExt cx="2711" cy="525"/>
          </a:xfrm>
        </p:grpSpPr>
        <p:pic>
          <p:nvPicPr>
            <p:cNvPr id="85024" name="Скругленный прямоугольник 6"/>
            <p:cNvPicPr>
              <a:picLocks noChangeArrowheads="1"/>
            </p:cNvPicPr>
            <p:nvPr/>
          </p:nvPicPr>
          <p:blipFill>
            <a:blip r:embed="rId3">
              <a:grayscl/>
            </a:blip>
            <a:srcRect/>
            <a:stretch>
              <a:fillRect/>
            </a:stretch>
          </p:blipFill>
          <p:spPr bwMode="auto">
            <a:xfrm>
              <a:off x="2880" y="2485"/>
              <a:ext cx="2711" cy="5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5025" name="Text Box 12"/>
            <p:cNvSpPr txBox="1">
              <a:spLocks noChangeArrowheads="1"/>
            </p:cNvSpPr>
            <p:nvPr/>
          </p:nvSpPr>
          <p:spPr bwMode="auto">
            <a:xfrm>
              <a:off x="2965" y="2526"/>
              <a:ext cx="2581" cy="4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endParaRPr lang="ru-RU" altLang="ru-RU" b="1">
                <a:latin typeface="Times New Roman" pitchFamily="18" charset="0"/>
              </a:endParaRPr>
            </a:p>
          </p:txBody>
        </p:sp>
      </p:grpSp>
      <p:grpSp>
        <p:nvGrpSpPr>
          <p:cNvPr id="84997" name="Скругленный прямоугольник 8"/>
          <p:cNvGrpSpPr>
            <a:grpSpLocks/>
          </p:cNvGrpSpPr>
          <p:nvPr/>
        </p:nvGrpSpPr>
        <p:grpSpPr bwMode="auto">
          <a:xfrm>
            <a:off x="4572000" y="5229225"/>
            <a:ext cx="4321175" cy="1425575"/>
            <a:chOff x="2880" y="3164"/>
            <a:chExt cx="2689" cy="748"/>
          </a:xfrm>
        </p:grpSpPr>
        <p:pic>
          <p:nvPicPr>
            <p:cNvPr id="85022" name="Скругленный прямоугольник 8"/>
            <p:cNvPicPr>
              <a:picLocks noChangeArrowheads="1"/>
            </p:cNvPicPr>
            <p:nvPr/>
          </p:nvPicPr>
          <p:blipFill>
            <a:blip r:embed="rId4">
              <a:grayscl/>
            </a:blip>
            <a:srcRect/>
            <a:stretch>
              <a:fillRect/>
            </a:stretch>
          </p:blipFill>
          <p:spPr bwMode="auto">
            <a:xfrm>
              <a:off x="2880" y="3164"/>
              <a:ext cx="2689" cy="6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5023" name="Text Box 15"/>
            <p:cNvSpPr txBox="1">
              <a:spLocks noChangeArrowheads="1"/>
            </p:cNvSpPr>
            <p:nvPr/>
          </p:nvSpPr>
          <p:spPr bwMode="auto">
            <a:xfrm>
              <a:off x="2880" y="3202"/>
              <a:ext cx="2689" cy="7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>
                  <a:latin typeface="Times New Roman" pitchFamily="18" charset="0"/>
                </a:rPr>
                <a:t>«Патриотическое воспитание детей и молодежи  и подготовка молодежи Тейковского муниципального района к военной службе»</a:t>
              </a:r>
            </a:p>
            <a:p>
              <a:pPr algn="ctr"/>
              <a:r>
                <a:rPr lang="ru-RU" altLang="ru-RU" b="1">
                  <a:latin typeface="Times New Roman" pitchFamily="18" charset="0"/>
                </a:rPr>
                <a:t>2019 г.- 130,0- тыс.руб.; 2020 г.- 130,0 тыс.руб.;</a:t>
              </a:r>
            </a:p>
            <a:p>
              <a:pPr algn="ctr"/>
              <a:r>
                <a:rPr lang="ru-RU" altLang="ru-RU" b="1">
                  <a:latin typeface="Times New Roman" pitchFamily="18" charset="0"/>
                </a:rPr>
                <a:t>2021 г. – 150,0 тыс.руб.</a:t>
              </a:r>
            </a:p>
            <a:p>
              <a:pPr algn="ctr"/>
              <a:r>
                <a:rPr lang="ru-RU" altLang="ru-RU" b="1">
                  <a:latin typeface="Times New Roman" pitchFamily="18" charset="0"/>
                </a:rPr>
                <a:t>      </a:t>
              </a:r>
            </a:p>
          </p:txBody>
        </p:sp>
      </p:grpSp>
      <p:grpSp>
        <p:nvGrpSpPr>
          <p:cNvPr id="84998" name="Скругленный прямоугольник 11"/>
          <p:cNvGrpSpPr>
            <a:grpSpLocks/>
          </p:cNvGrpSpPr>
          <p:nvPr/>
        </p:nvGrpSpPr>
        <p:grpSpPr bwMode="auto">
          <a:xfrm>
            <a:off x="4643438" y="2349500"/>
            <a:ext cx="4295775" cy="1223963"/>
            <a:chOff x="2880" y="1718"/>
            <a:chExt cx="2662" cy="576"/>
          </a:xfrm>
        </p:grpSpPr>
        <p:pic>
          <p:nvPicPr>
            <p:cNvPr id="85020" name="Скругленный прямоугольник 11"/>
            <p:cNvPicPr>
              <a:picLocks noChangeArrowheads="1"/>
            </p:cNvPicPr>
            <p:nvPr/>
          </p:nvPicPr>
          <p:blipFill>
            <a:blip r:embed="rId5">
              <a:grayscl/>
            </a:blip>
            <a:srcRect/>
            <a:stretch>
              <a:fillRect/>
            </a:stretch>
          </p:blipFill>
          <p:spPr bwMode="auto">
            <a:xfrm>
              <a:off x="2880" y="1718"/>
              <a:ext cx="2662" cy="5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5021" name="Text Box 21"/>
            <p:cNvSpPr txBox="1">
              <a:spLocks noChangeArrowheads="1"/>
            </p:cNvSpPr>
            <p:nvPr/>
          </p:nvSpPr>
          <p:spPr bwMode="auto">
            <a:xfrm>
              <a:off x="2881" y="1718"/>
              <a:ext cx="2632" cy="5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>
                  <a:latin typeface="Times New Roman" pitchFamily="18" charset="0"/>
                </a:rPr>
                <a:t>«Обеспечение безопасности граждан и профилактика правонарушений в  Тейковском муниципальном районе»</a:t>
              </a:r>
              <a:endParaRPr lang="ru-RU" altLang="ru-RU" b="1">
                <a:latin typeface="Times New Roman" pitchFamily="18" charset="0"/>
              </a:endParaRPr>
            </a:p>
            <a:p>
              <a:pPr algn="ctr"/>
              <a:r>
                <a:rPr lang="ru-RU" altLang="ru-RU" b="1">
                  <a:latin typeface="Times New Roman" pitchFamily="18" charset="0"/>
                </a:rPr>
                <a:t>ежегодно по 513,6 тыс.руб.</a:t>
              </a:r>
            </a:p>
            <a:p>
              <a:pPr algn="ctr"/>
              <a:endParaRPr lang="ru-RU" altLang="ru-RU" b="1">
                <a:latin typeface="Times New Roman" pitchFamily="18" charset="0"/>
              </a:endParaRPr>
            </a:p>
            <a:p>
              <a:pPr algn="ctr"/>
              <a:endParaRPr lang="ru-RU" altLang="ru-RU">
                <a:latin typeface="Times New Roman" pitchFamily="18" charset="0"/>
              </a:endParaRPr>
            </a:p>
          </p:txBody>
        </p:sp>
      </p:grpSp>
      <p:grpSp>
        <p:nvGrpSpPr>
          <p:cNvPr id="84999" name="Скругленный прямоугольник 12"/>
          <p:cNvGrpSpPr>
            <a:grpSpLocks/>
          </p:cNvGrpSpPr>
          <p:nvPr/>
        </p:nvGrpSpPr>
        <p:grpSpPr bwMode="auto">
          <a:xfrm>
            <a:off x="4500563" y="1125538"/>
            <a:ext cx="4316412" cy="1131887"/>
            <a:chOff x="2897" y="866"/>
            <a:chExt cx="2711" cy="652"/>
          </a:xfrm>
        </p:grpSpPr>
        <p:pic>
          <p:nvPicPr>
            <p:cNvPr id="85018" name="Скругленный прямоугольник 12"/>
            <p:cNvPicPr>
              <a:picLocks noChangeArrowheads="1"/>
            </p:cNvPicPr>
            <p:nvPr/>
          </p:nvPicPr>
          <p:blipFill>
            <a:blip r:embed="rId6">
              <a:grayscl/>
            </a:blip>
            <a:srcRect/>
            <a:stretch>
              <a:fillRect/>
            </a:stretch>
          </p:blipFill>
          <p:spPr bwMode="auto">
            <a:xfrm>
              <a:off x="2939" y="866"/>
              <a:ext cx="2669" cy="6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5019" name="Text Box 24"/>
            <p:cNvSpPr txBox="1">
              <a:spLocks noChangeArrowheads="1"/>
            </p:cNvSpPr>
            <p:nvPr/>
          </p:nvSpPr>
          <p:spPr bwMode="auto">
            <a:xfrm>
              <a:off x="2897" y="866"/>
              <a:ext cx="2666" cy="6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>
                  <a:latin typeface="Times New Roman" pitchFamily="18" charset="0"/>
                </a:rPr>
                <a:t>« Экономическое развитие Тейковского муниципального района» </a:t>
              </a:r>
            </a:p>
            <a:p>
              <a:pPr algn="ctr"/>
              <a:r>
                <a:rPr lang="ru-RU" altLang="ru-RU" b="1">
                  <a:latin typeface="Times New Roman" pitchFamily="18" charset="0"/>
                </a:rPr>
                <a:t>2019 г.- 400,0 тыс.руб.</a:t>
              </a:r>
            </a:p>
            <a:p>
              <a:pPr algn="ctr"/>
              <a:endParaRPr lang="ru-RU" altLang="ru-RU" b="1">
                <a:latin typeface="Times New Roman" pitchFamily="18" charset="0"/>
              </a:endParaRPr>
            </a:p>
          </p:txBody>
        </p:sp>
      </p:grpSp>
      <p:grpSp>
        <p:nvGrpSpPr>
          <p:cNvPr id="85000" name="Скругленный прямоугольник 14"/>
          <p:cNvGrpSpPr>
            <a:grpSpLocks/>
          </p:cNvGrpSpPr>
          <p:nvPr/>
        </p:nvGrpSpPr>
        <p:grpSpPr bwMode="auto">
          <a:xfrm>
            <a:off x="250825" y="4941888"/>
            <a:ext cx="4248150" cy="1916112"/>
            <a:chOff x="87" y="3255"/>
            <a:chExt cx="2696" cy="735"/>
          </a:xfrm>
        </p:grpSpPr>
        <p:pic>
          <p:nvPicPr>
            <p:cNvPr id="85016" name="Скругленный прямоугольник 14"/>
            <p:cNvPicPr>
              <a:picLocks noChangeArrowheads="1"/>
            </p:cNvPicPr>
            <p:nvPr/>
          </p:nvPicPr>
          <p:blipFill>
            <a:blip r:embed="rId7">
              <a:grayscl/>
            </a:blip>
            <a:srcRect/>
            <a:stretch>
              <a:fillRect/>
            </a:stretch>
          </p:blipFill>
          <p:spPr bwMode="auto">
            <a:xfrm>
              <a:off x="87" y="3255"/>
              <a:ext cx="2696" cy="6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5017" name="Text Box 27"/>
            <p:cNvSpPr txBox="1">
              <a:spLocks noChangeArrowheads="1"/>
            </p:cNvSpPr>
            <p:nvPr/>
          </p:nvSpPr>
          <p:spPr bwMode="auto">
            <a:xfrm>
              <a:off x="106" y="3294"/>
              <a:ext cx="2547" cy="6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>
                  <a:latin typeface="Times New Roman" pitchFamily="18" charset="0"/>
                </a:rPr>
                <a:t>«Обеспечение доступным и комфортным жильем, объектами инженерной инфраструктуры и услугами жилищно-коммунального хозяйства Тейковского муниципального района»    </a:t>
              </a:r>
            </a:p>
            <a:p>
              <a:pPr algn="ctr"/>
              <a:r>
                <a:rPr lang="ru-RU" altLang="ru-RU" b="1">
                  <a:latin typeface="Times New Roman" pitchFamily="18" charset="0"/>
                </a:rPr>
                <a:t>8763,5т.р.; 8071,6 тыс.руб.;8071,6 т.руб. </a:t>
              </a:r>
              <a:endParaRPr lang="ru-RU" altLang="ru-RU">
                <a:solidFill>
                  <a:schemeClr val="bg1"/>
                </a:solidFill>
                <a:latin typeface="Calibri" pitchFamily="34" charset="0"/>
              </a:endParaRPr>
            </a:p>
            <a:p>
              <a:pPr algn="ctr"/>
              <a:endParaRPr lang="ru-RU" altLang="ru-RU">
                <a:solidFill>
                  <a:schemeClr val="bg1"/>
                </a:solidFill>
                <a:latin typeface="Calibri" pitchFamily="34" charset="0"/>
              </a:endParaRPr>
            </a:p>
          </p:txBody>
        </p:sp>
      </p:grpSp>
      <p:grpSp>
        <p:nvGrpSpPr>
          <p:cNvPr id="85001" name="Скругленный прямоугольник 4"/>
          <p:cNvGrpSpPr>
            <a:grpSpLocks/>
          </p:cNvGrpSpPr>
          <p:nvPr/>
        </p:nvGrpSpPr>
        <p:grpSpPr bwMode="auto">
          <a:xfrm>
            <a:off x="179388" y="2276475"/>
            <a:ext cx="4140200" cy="1152525"/>
            <a:chOff x="88" y="1966"/>
            <a:chExt cx="2655" cy="369"/>
          </a:xfrm>
        </p:grpSpPr>
        <p:pic>
          <p:nvPicPr>
            <p:cNvPr id="85014" name="Скругленный прямоугольник 4"/>
            <p:cNvPicPr>
              <a:picLocks noChangeArrowheads="1"/>
            </p:cNvPicPr>
            <p:nvPr/>
          </p:nvPicPr>
          <p:blipFill>
            <a:blip r:embed="rId8">
              <a:grayscl/>
            </a:blip>
            <a:srcRect/>
            <a:stretch>
              <a:fillRect/>
            </a:stretch>
          </p:blipFill>
          <p:spPr bwMode="auto">
            <a:xfrm>
              <a:off x="88" y="1966"/>
              <a:ext cx="2655" cy="3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5015" name="Text Box 30"/>
            <p:cNvSpPr txBox="1">
              <a:spLocks noChangeArrowheads="1"/>
            </p:cNvSpPr>
            <p:nvPr/>
          </p:nvSpPr>
          <p:spPr bwMode="auto">
            <a:xfrm>
              <a:off x="119" y="1995"/>
              <a:ext cx="2514" cy="3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>
                  <a:latin typeface="Times New Roman" pitchFamily="18" charset="0"/>
                </a:rPr>
                <a:t>«Культура Тейковского муниципального района»            </a:t>
              </a:r>
            </a:p>
            <a:p>
              <a:pPr algn="ctr"/>
              <a:r>
                <a:rPr lang="ru-RU" altLang="ru-RU" b="1">
                  <a:latin typeface="Times New Roman" pitchFamily="18" charset="0"/>
                </a:rPr>
                <a:t>2019 – 15381,2 тыс.руб.;</a:t>
              </a:r>
            </a:p>
            <a:p>
              <a:pPr algn="ctr"/>
              <a:r>
                <a:rPr lang="ru-RU" altLang="ru-RU" b="1">
                  <a:latin typeface="Times New Roman" pitchFamily="18" charset="0"/>
                </a:rPr>
                <a:t>2020-2021</a:t>
              </a:r>
              <a:r>
                <a:rPr lang="ru-RU" altLang="ru-RU">
                  <a:latin typeface="Times New Roman" pitchFamily="18" charset="0"/>
                </a:rPr>
                <a:t> - </a:t>
              </a:r>
              <a:r>
                <a:rPr lang="ru-RU" altLang="ru-RU" b="1">
                  <a:latin typeface="Times New Roman" pitchFamily="18" charset="0"/>
                </a:rPr>
                <a:t>по  8152,5 тыс.руб.</a:t>
              </a:r>
            </a:p>
          </p:txBody>
        </p:sp>
      </p:grpSp>
      <p:grpSp>
        <p:nvGrpSpPr>
          <p:cNvPr id="85002" name="Скругленный прямоугольник 11"/>
          <p:cNvGrpSpPr>
            <a:grpSpLocks/>
          </p:cNvGrpSpPr>
          <p:nvPr/>
        </p:nvGrpSpPr>
        <p:grpSpPr bwMode="auto">
          <a:xfrm>
            <a:off x="4643438" y="2349500"/>
            <a:ext cx="4295775" cy="1223963"/>
            <a:chOff x="2880" y="1718"/>
            <a:chExt cx="2662" cy="576"/>
          </a:xfrm>
        </p:grpSpPr>
        <p:pic>
          <p:nvPicPr>
            <p:cNvPr id="85012" name="Скругленный прямоугольник 11"/>
            <p:cNvPicPr>
              <a:picLocks noChangeArrowheads="1"/>
            </p:cNvPicPr>
            <p:nvPr/>
          </p:nvPicPr>
          <p:blipFill>
            <a:blip r:embed="rId5">
              <a:grayscl/>
            </a:blip>
            <a:srcRect/>
            <a:stretch>
              <a:fillRect/>
            </a:stretch>
          </p:blipFill>
          <p:spPr bwMode="auto">
            <a:xfrm>
              <a:off x="2880" y="1718"/>
              <a:ext cx="2662" cy="5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5013" name="Text Box 21"/>
            <p:cNvSpPr txBox="1">
              <a:spLocks noChangeArrowheads="1"/>
            </p:cNvSpPr>
            <p:nvPr/>
          </p:nvSpPr>
          <p:spPr bwMode="auto">
            <a:xfrm>
              <a:off x="2881" y="1718"/>
              <a:ext cx="2632" cy="5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>
                  <a:latin typeface="Times New Roman" pitchFamily="18" charset="0"/>
                </a:rPr>
                <a:t>«Обеспечение безопасности граждан и профилактика правонарушений в  Тейковском муниципальном районе»</a:t>
              </a:r>
              <a:endParaRPr lang="ru-RU" altLang="ru-RU" b="1">
                <a:latin typeface="Times New Roman" pitchFamily="18" charset="0"/>
              </a:endParaRPr>
            </a:p>
            <a:p>
              <a:pPr algn="ctr"/>
              <a:r>
                <a:rPr lang="ru-RU" altLang="ru-RU" b="1">
                  <a:latin typeface="Times New Roman" pitchFamily="18" charset="0"/>
                </a:rPr>
                <a:t>ежегодно по 513,6 тыс.руб.</a:t>
              </a:r>
            </a:p>
            <a:p>
              <a:pPr algn="ctr"/>
              <a:endParaRPr lang="ru-RU" altLang="ru-RU" b="1">
                <a:latin typeface="Times New Roman" pitchFamily="18" charset="0"/>
              </a:endParaRPr>
            </a:p>
            <a:p>
              <a:pPr algn="ctr"/>
              <a:endParaRPr lang="ru-RU" altLang="ru-RU">
                <a:latin typeface="Times New Roman" pitchFamily="18" charset="0"/>
              </a:endParaRPr>
            </a:p>
          </p:txBody>
        </p:sp>
      </p:grpSp>
      <p:grpSp>
        <p:nvGrpSpPr>
          <p:cNvPr id="85003" name="Скругленный прямоугольник 11"/>
          <p:cNvGrpSpPr>
            <a:grpSpLocks/>
          </p:cNvGrpSpPr>
          <p:nvPr/>
        </p:nvGrpSpPr>
        <p:grpSpPr bwMode="auto">
          <a:xfrm>
            <a:off x="4643438" y="2349500"/>
            <a:ext cx="4295775" cy="1223963"/>
            <a:chOff x="2880" y="1718"/>
            <a:chExt cx="2662" cy="576"/>
          </a:xfrm>
        </p:grpSpPr>
        <p:pic>
          <p:nvPicPr>
            <p:cNvPr id="85010" name="Скругленный прямоугольник 11"/>
            <p:cNvPicPr>
              <a:picLocks noChangeArrowheads="1"/>
            </p:cNvPicPr>
            <p:nvPr/>
          </p:nvPicPr>
          <p:blipFill>
            <a:blip r:embed="rId5">
              <a:grayscl/>
            </a:blip>
            <a:srcRect/>
            <a:stretch>
              <a:fillRect/>
            </a:stretch>
          </p:blipFill>
          <p:spPr bwMode="auto">
            <a:xfrm>
              <a:off x="2880" y="1718"/>
              <a:ext cx="2662" cy="5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5011" name="Text Box 21"/>
            <p:cNvSpPr txBox="1">
              <a:spLocks noChangeArrowheads="1"/>
            </p:cNvSpPr>
            <p:nvPr/>
          </p:nvSpPr>
          <p:spPr bwMode="auto">
            <a:xfrm>
              <a:off x="2881" y="1718"/>
              <a:ext cx="2632" cy="5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>
                  <a:latin typeface="Times New Roman" pitchFamily="18" charset="0"/>
                </a:rPr>
                <a:t>«Обеспечение безопасности граждан и профилактика правонарушений в  Тейковском муниципальном районе»</a:t>
              </a:r>
            </a:p>
            <a:p>
              <a:pPr algn="ctr"/>
              <a:r>
                <a:rPr lang="ru-RU" altLang="ru-RU" b="1">
                  <a:latin typeface="Times New Roman" pitchFamily="18" charset="0"/>
                </a:rPr>
                <a:t>2019 -524,4 тыс.руб.; 2020 -532,7 тыс.руб.;</a:t>
              </a:r>
            </a:p>
            <a:p>
              <a:pPr algn="ctr"/>
              <a:r>
                <a:rPr lang="ru-RU" altLang="ru-RU" b="1">
                  <a:latin typeface="Times New Roman" pitchFamily="18" charset="0"/>
                </a:rPr>
                <a:t>2021 -542,7 тыс.руб.</a:t>
              </a:r>
            </a:p>
            <a:p>
              <a:pPr algn="ctr"/>
              <a:endParaRPr lang="ru-RU" altLang="ru-RU" b="1">
                <a:latin typeface="Times New Roman" pitchFamily="18" charset="0"/>
              </a:endParaRPr>
            </a:p>
            <a:p>
              <a:pPr algn="ctr"/>
              <a:endParaRPr lang="ru-RU" altLang="ru-RU" b="1">
                <a:latin typeface="Times New Roman" pitchFamily="18" charset="0"/>
              </a:endParaRPr>
            </a:p>
            <a:p>
              <a:pPr algn="ctr"/>
              <a:endParaRPr lang="ru-RU" altLang="ru-RU">
                <a:latin typeface="Times New Roman" pitchFamily="18" charset="0"/>
              </a:endParaRPr>
            </a:p>
          </p:txBody>
        </p:sp>
      </p:grpSp>
      <p:grpSp>
        <p:nvGrpSpPr>
          <p:cNvPr id="85004" name="Скругленный прямоугольник 5"/>
          <p:cNvGrpSpPr>
            <a:grpSpLocks/>
          </p:cNvGrpSpPr>
          <p:nvPr/>
        </p:nvGrpSpPr>
        <p:grpSpPr bwMode="auto">
          <a:xfrm>
            <a:off x="179388" y="1125538"/>
            <a:ext cx="4319587" cy="1338262"/>
            <a:chOff x="84" y="1306"/>
            <a:chExt cx="2581" cy="573"/>
          </a:xfrm>
        </p:grpSpPr>
        <p:pic>
          <p:nvPicPr>
            <p:cNvPr id="4122" name="Скругленный прямоугольник 5"/>
            <p:cNvPicPr>
              <a:picLocks noChangeArrowheads="1"/>
            </p:cNvPicPr>
            <p:nvPr/>
          </p:nvPicPr>
          <p:blipFill>
            <a:blip r:embed="rId9">
              <a:grayscl/>
            </a:blip>
            <a:srcRect/>
            <a:stretch>
              <a:fillRect/>
            </a:stretch>
          </p:blipFill>
          <p:spPr bwMode="auto">
            <a:xfrm>
              <a:off x="84" y="1306"/>
              <a:ext cx="2581" cy="480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 w="9525">
              <a:noFill/>
              <a:miter lim="800000"/>
              <a:headEnd/>
              <a:tailEnd/>
            </a:ln>
          </p:spPr>
        </p:pic>
        <p:sp>
          <p:nvSpPr>
            <p:cNvPr id="85009" name="Text Box 9"/>
            <p:cNvSpPr txBox="1">
              <a:spLocks noChangeArrowheads="1"/>
            </p:cNvSpPr>
            <p:nvPr/>
          </p:nvSpPr>
          <p:spPr bwMode="auto">
            <a:xfrm>
              <a:off x="114" y="1306"/>
              <a:ext cx="2533" cy="5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>
                  <a:latin typeface="Times New Roman" pitchFamily="18" charset="0"/>
                </a:rPr>
                <a:t>«Развитие образования Тейковского  муниципального района»  </a:t>
              </a:r>
            </a:p>
            <a:p>
              <a:pPr algn="ctr"/>
              <a:r>
                <a:rPr lang="ru-RU" altLang="ru-RU">
                  <a:latin typeface="Times New Roman" pitchFamily="18" charset="0"/>
                </a:rPr>
                <a:t>    </a:t>
              </a:r>
              <a:r>
                <a:rPr lang="ru-RU" altLang="ru-RU" b="1">
                  <a:latin typeface="Times New Roman" pitchFamily="18" charset="0"/>
                </a:rPr>
                <a:t>126693,5  тыс.руб.    </a:t>
              </a:r>
            </a:p>
            <a:p>
              <a:pPr algn="ctr"/>
              <a:r>
                <a:rPr lang="ru-RU" altLang="ru-RU" b="1">
                  <a:latin typeface="Times New Roman" pitchFamily="18" charset="0"/>
                </a:rPr>
                <a:t>124259,3 тыс.руб.     125120,1 тыс.руб.</a:t>
              </a:r>
            </a:p>
          </p:txBody>
        </p:sp>
      </p:grpSp>
      <p:sp>
        <p:nvSpPr>
          <p:cNvPr id="85005" name="Text Box 37"/>
          <p:cNvSpPr txBox="1">
            <a:spLocks noChangeArrowheads="1"/>
          </p:cNvSpPr>
          <p:nvPr/>
        </p:nvSpPr>
        <p:spPr bwMode="auto">
          <a:xfrm>
            <a:off x="4875213" y="3994150"/>
            <a:ext cx="1841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/>
          </a:p>
        </p:txBody>
      </p:sp>
      <p:sp>
        <p:nvSpPr>
          <p:cNvPr id="85006" name="Text Box 38"/>
          <p:cNvSpPr txBox="1">
            <a:spLocks noChangeArrowheads="1"/>
          </p:cNvSpPr>
          <p:nvPr/>
        </p:nvSpPr>
        <p:spPr bwMode="auto">
          <a:xfrm>
            <a:off x="5019675" y="3994150"/>
            <a:ext cx="1841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«</a:t>
            </a:r>
          </a:p>
        </p:txBody>
      </p:sp>
      <p:sp>
        <p:nvSpPr>
          <p:cNvPr id="85007" name="Text Box 39"/>
          <p:cNvSpPr txBox="1">
            <a:spLocks noChangeArrowheads="1"/>
          </p:cNvSpPr>
          <p:nvPr/>
        </p:nvSpPr>
        <p:spPr bwMode="auto">
          <a:xfrm>
            <a:off x="4643438" y="3789363"/>
            <a:ext cx="4248150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«Развитие сети муниципальных автомобильных</a:t>
            </a:r>
          </a:p>
          <a:p>
            <a:r>
              <a:rPr lang="ru-RU"/>
              <a:t>дорог общего пользования местного значения</a:t>
            </a:r>
          </a:p>
          <a:p>
            <a:r>
              <a:rPr lang="ru-RU"/>
              <a:t>Тейковского муниципального района и дорог </a:t>
            </a:r>
          </a:p>
          <a:p>
            <a:r>
              <a:rPr lang="ru-RU"/>
              <a:t>Внутри населенных пунктов»</a:t>
            </a:r>
          </a:p>
          <a:p>
            <a:r>
              <a:rPr lang="ru-RU"/>
              <a:t>                 </a:t>
            </a:r>
            <a:r>
              <a:rPr lang="ru-RU" b="1"/>
              <a:t>2019 г.- 5390,7 тыс.руб.;</a:t>
            </a:r>
          </a:p>
          <a:p>
            <a:r>
              <a:rPr lang="ru-RU" b="1"/>
              <a:t>            2020-2021 г.г.-  по 5735,4 тыс.руб</a:t>
            </a:r>
            <a:r>
              <a:rPr lang="ru-RU"/>
              <a:t>.</a:t>
            </a:r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6017" name="Скругленный прямоугольник 5"/>
          <p:cNvGrpSpPr>
            <a:grpSpLocks/>
          </p:cNvGrpSpPr>
          <p:nvPr/>
        </p:nvGrpSpPr>
        <p:grpSpPr bwMode="auto">
          <a:xfrm>
            <a:off x="179388" y="836613"/>
            <a:ext cx="4319587" cy="2160587"/>
            <a:chOff x="84" y="1306"/>
            <a:chExt cx="2581" cy="573"/>
          </a:xfrm>
        </p:grpSpPr>
        <p:pic>
          <p:nvPicPr>
            <p:cNvPr id="2" name="Скругленный прямоугольник 5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84" y="1306"/>
              <a:ext cx="2581" cy="480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 w="9525">
              <a:noFill/>
              <a:miter lim="800000"/>
              <a:headEnd/>
              <a:tailEnd/>
            </a:ln>
          </p:spPr>
        </p:pic>
        <p:sp>
          <p:nvSpPr>
            <p:cNvPr id="86037" name="Text Box 9"/>
            <p:cNvSpPr txBox="1">
              <a:spLocks noChangeArrowheads="1"/>
            </p:cNvSpPr>
            <p:nvPr/>
          </p:nvSpPr>
          <p:spPr bwMode="auto">
            <a:xfrm>
              <a:off x="114" y="1306"/>
              <a:ext cx="2533" cy="5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b="1">
                  <a:latin typeface="Times New Roman" pitchFamily="18" charset="0"/>
                </a:rPr>
                <a:t>.</a:t>
              </a:r>
            </a:p>
          </p:txBody>
        </p:sp>
      </p:grpSp>
      <p:grpSp>
        <p:nvGrpSpPr>
          <p:cNvPr id="86018" name="Скругленный прямоугольник 5"/>
          <p:cNvGrpSpPr>
            <a:grpSpLocks/>
          </p:cNvGrpSpPr>
          <p:nvPr/>
        </p:nvGrpSpPr>
        <p:grpSpPr bwMode="auto">
          <a:xfrm>
            <a:off x="179388" y="3357563"/>
            <a:ext cx="4321175" cy="2016125"/>
            <a:chOff x="84" y="1306"/>
            <a:chExt cx="2581" cy="573"/>
          </a:xfrm>
        </p:grpSpPr>
        <p:pic>
          <p:nvPicPr>
            <p:cNvPr id="6" name="Скругленный прямоугольник 5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84" y="1306"/>
              <a:ext cx="2581" cy="480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 w="9525">
              <a:noFill/>
              <a:miter lim="800000"/>
              <a:headEnd/>
              <a:tailEnd/>
            </a:ln>
          </p:spPr>
        </p:pic>
        <p:sp>
          <p:nvSpPr>
            <p:cNvPr id="86035" name="Text Box 9"/>
            <p:cNvSpPr txBox="1">
              <a:spLocks noChangeArrowheads="1"/>
            </p:cNvSpPr>
            <p:nvPr/>
          </p:nvSpPr>
          <p:spPr bwMode="auto">
            <a:xfrm>
              <a:off x="114" y="1306"/>
              <a:ext cx="2533" cy="5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b="1">
                  <a:latin typeface="Times New Roman" pitchFamily="18" charset="0"/>
                </a:rPr>
                <a:t>.</a:t>
              </a:r>
            </a:p>
          </p:txBody>
        </p:sp>
      </p:grpSp>
      <p:grpSp>
        <p:nvGrpSpPr>
          <p:cNvPr id="86019" name="Скругленный прямоугольник 5"/>
          <p:cNvGrpSpPr>
            <a:grpSpLocks/>
          </p:cNvGrpSpPr>
          <p:nvPr/>
        </p:nvGrpSpPr>
        <p:grpSpPr bwMode="auto">
          <a:xfrm>
            <a:off x="4572000" y="188913"/>
            <a:ext cx="4319588" cy="2087562"/>
            <a:chOff x="84" y="1306"/>
            <a:chExt cx="2581" cy="573"/>
          </a:xfrm>
        </p:grpSpPr>
        <p:pic>
          <p:nvPicPr>
            <p:cNvPr id="4" name="Скругленный прямоугольник 5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84" y="1306"/>
              <a:ext cx="2581" cy="480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 w="9525">
              <a:noFill/>
              <a:miter lim="800000"/>
              <a:headEnd/>
              <a:tailEnd/>
            </a:ln>
          </p:spPr>
        </p:pic>
        <p:sp>
          <p:nvSpPr>
            <p:cNvPr id="86033" name="Text Box 9"/>
            <p:cNvSpPr txBox="1">
              <a:spLocks noChangeArrowheads="1"/>
            </p:cNvSpPr>
            <p:nvPr/>
          </p:nvSpPr>
          <p:spPr bwMode="auto">
            <a:xfrm>
              <a:off x="114" y="1306"/>
              <a:ext cx="2533" cy="5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b="1">
                  <a:latin typeface="Times New Roman" pitchFamily="18" charset="0"/>
                </a:rPr>
                <a:t>.</a:t>
              </a:r>
            </a:p>
          </p:txBody>
        </p:sp>
      </p:grpSp>
      <p:grpSp>
        <p:nvGrpSpPr>
          <p:cNvPr id="86020" name="Скругленный прямоугольник 5"/>
          <p:cNvGrpSpPr>
            <a:grpSpLocks/>
          </p:cNvGrpSpPr>
          <p:nvPr/>
        </p:nvGrpSpPr>
        <p:grpSpPr bwMode="auto">
          <a:xfrm>
            <a:off x="4572000" y="2420938"/>
            <a:ext cx="4319588" cy="2447925"/>
            <a:chOff x="84" y="1306"/>
            <a:chExt cx="2581" cy="573"/>
          </a:xfrm>
        </p:grpSpPr>
        <p:pic>
          <p:nvPicPr>
            <p:cNvPr id="5" name="Скругленный прямоугольник 5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84" y="1306"/>
              <a:ext cx="2581" cy="480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 w="9525">
              <a:noFill/>
              <a:miter lim="800000"/>
              <a:headEnd/>
              <a:tailEnd/>
            </a:ln>
          </p:spPr>
        </p:pic>
        <p:sp>
          <p:nvSpPr>
            <p:cNvPr id="86031" name="Text Box 9"/>
            <p:cNvSpPr txBox="1">
              <a:spLocks noChangeArrowheads="1"/>
            </p:cNvSpPr>
            <p:nvPr/>
          </p:nvSpPr>
          <p:spPr bwMode="auto">
            <a:xfrm>
              <a:off x="114" y="1306"/>
              <a:ext cx="2533" cy="5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b="1">
                  <a:latin typeface="Times New Roman" pitchFamily="18" charset="0"/>
                </a:rPr>
                <a:t>.</a:t>
              </a:r>
            </a:p>
          </p:txBody>
        </p:sp>
      </p:grpSp>
      <p:sp>
        <p:nvSpPr>
          <p:cNvPr id="86021" name="Text Box 28"/>
          <p:cNvSpPr txBox="1">
            <a:spLocks noChangeArrowheads="1"/>
          </p:cNvSpPr>
          <p:nvPr/>
        </p:nvSpPr>
        <p:spPr bwMode="auto">
          <a:xfrm>
            <a:off x="1095375" y="712788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 sz="1800"/>
          </a:p>
        </p:txBody>
      </p:sp>
      <p:sp>
        <p:nvSpPr>
          <p:cNvPr id="86022" name="Text Box 29"/>
          <p:cNvSpPr txBox="1">
            <a:spLocks noChangeArrowheads="1"/>
          </p:cNvSpPr>
          <p:nvPr/>
        </p:nvSpPr>
        <p:spPr bwMode="auto">
          <a:xfrm>
            <a:off x="827088" y="765175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 sz="1800"/>
          </a:p>
        </p:txBody>
      </p:sp>
      <p:sp>
        <p:nvSpPr>
          <p:cNvPr id="86023" name="Text Box 31"/>
          <p:cNvSpPr txBox="1">
            <a:spLocks noChangeArrowheads="1"/>
          </p:cNvSpPr>
          <p:nvPr/>
        </p:nvSpPr>
        <p:spPr bwMode="auto">
          <a:xfrm>
            <a:off x="250825" y="1052513"/>
            <a:ext cx="3960813" cy="1282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600"/>
              <a:t>    «Информатизация и информационная безопасность»</a:t>
            </a:r>
          </a:p>
          <a:p>
            <a:r>
              <a:rPr lang="ru-RU" sz="1600"/>
              <a:t> </a:t>
            </a:r>
            <a:r>
              <a:rPr lang="ru-RU" b="1"/>
              <a:t>2019 г.-1330,0 тыс.руб., </a:t>
            </a:r>
          </a:p>
          <a:p>
            <a:r>
              <a:rPr lang="ru-RU" b="1"/>
              <a:t>              2020 г.- 1330,0 тыс.руб</a:t>
            </a:r>
            <a:r>
              <a:rPr lang="ru-RU"/>
              <a:t>.</a:t>
            </a:r>
          </a:p>
          <a:p>
            <a:r>
              <a:rPr lang="ru-RU" sz="1600"/>
              <a:t> </a:t>
            </a:r>
            <a:endParaRPr lang="ru-RU" b="1"/>
          </a:p>
        </p:txBody>
      </p:sp>
      <p:sp>
        <p:nvSpPr>
          <p:cNvPr id="86024" name="Text Box 32"/>
          <p:cNvSpPr txBox="1">
            <a:spLocks noChangeArrowheads="1"/>
          </p:cNvSpPr>
          <p:nvPr/>
        </p:nvSpPr>
        <p:spPr bwMode="auto">
          <a:xfrm>
            <a:off x="4730750" y="466725"/>
            <a:ext cx="184150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800"/>
              <a:t>««У</a:t>
            </a:r>
          </a:p>
        </p:txBody>
      </p:sp>
      <p:sp>
        <p:nvSpPr>
          <p:cNvPr id="86025" name="Text Box 33"/>
          <p:cNvSpPr txBox="1">
            <a:spLocks noChangeArrowheads="1"/>
          </p:cNvSpPr>
          <p:nvPr/>
        </p:nvSpPr>
        <p:spPr bwMode="auto">
          <a:xfrm>
            <a:off x="4643438" y="333375"/>
            <a:ext cx="3703637" cy="1343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800"/>
              <a:t>«</a:t>
            </a:r>
            <a:r>
              <a:rPr lang="ru-RU" sz="1600"/>
              <a:t>Улучшение условий труда в </a:t>
            </a:r>
          </a:p>
          <a:p>
            <a:r>
              <a:rPr lang="ru-RU" sz="1600"/>
              <a:t>Тейковском муниципальном районе»</a:t>
            </a:r>
          </a:p>
          <a:p>
            <a:r>
              <a:rPr lang="ru-RU" sz="1600"/>
              <a:t>           </a:t>
            </a:r>
            <a:r>
              <a:rPr lang="ru-RU" b="1"/>
              <a:t>2019 г.- 50,0 тыс.руб.;</a:t>
            </a:r>
          </a:p>
          <a:p>
            <a:r>
              <a:rPr lang="ru-RU" b="1"/>
              <a:t>        2020 г.- 50,0 тыс.руб.</a:t>
            </a:r>
          </a:p>
          <a:p>
            <a:r>
              <a:rPr lang="ru-RU" sz="1800"/>
              <a:t> </a:t>
            </a:r>
          </a:p>
        </p:txBody>
      </p:sp>
      <p:sp>
        <p:nvSpPr>
          <p:cNvPr id="86026" name="Text Box 34"/>
          <p:cNvSpPr txBox="1">
            <a:spLocks noChangeArrowheads="1"/>
          </p:cNvSpPr>
          <p:nvPr/>
        </p:nvSpPr>
        <p:spPr bwMode="auto">
          <a:xfrm>
            <a:off x="395288" y="3716338"/>
            <a:ext cx="3979862" cy="1100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800">
                <a:latin typeface="Times New Roman" pitchFamily="18" charset="0"/>
              </a:rPr>
              <a:t>«</a:t>
            </a:r>
            <a:r>
              <a:rPr lang="ru-RU" sz="1600">
                <a:latin typeface="Times New Roman" pitchFamily="18" charset="0"/>
              </a:rPr>
              <a:t>Повышение безопасности </a:t>
            </a:r>
          </a:p>
          <a:p>
            <a:r>
              <a:rPr lang="ru-RU" sz="1600">
                <a:latin typeface="Times New Roman" pitchFamily="18" charset="0"/>
              </a:rPr>
              <a:t>дорожного движения на территории</a:t>
            </a:r>
          </a:p>
          <a:p>
            <a:r>
              <a:rPr lang="ru-RU" sz="1600">
                <a:latin typeface="Times New Roman" pitchFamily="18" charset="0"/>
              </a:rPr>
              <a:t>Тейковского муниципального района»</a:t>
            </a:r>
          </a:p>
          <a:p>
            <a:r>
              <a:rPr lang="ru-RU" sz="1600"/>
              <a:t>      </a:t>
            </a:r>
            <a:r>
              <a:rPr lang="ru-RU" b="1"/>
              <a:t>ежегодно по 250,0 тыс.руб.</a:t>
            </a:r>
          </a:p>
        </p:txBody>
      </p:sp>
      <p:sp>
        <p:nvSpPr>
          <p:cNvPr id="86027" name="Text Box 35"/>
          <p:cNvSpPr txBox="1">
            <a:spLocks noChangeArrowheads="1"/>
          </p:cNvSpPr>
          <p:nvPr/>
        </p:nvSpPr>
        <p:spPr bwMode="auto">
          <a:xfrm>
            <a:off x="4716463" y="2636838"/>
            <a:ext cx="4032250" cy="158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>
                <a:latin typeface="Times New Roman" pitchFamily="18" charset="0"/>
              </a:rPr>
              <a:t>«Развитие сельского хозяйства и регулирование рынков сельскохозяйственной</a:t>
            </a:r>
          </a:p>
          <a:p>
            <a:r>
              <a:rPr lang="ru-RU" b="1">
                <a:latin typeface="Times New Roman" pitchFamily="18" charset="0"/>
              </a:rPr>
              <a:t>продукции, сырья и продовольствия в Тейковском муниципальном районе»</a:t>
            </a:r>
          </a:p>
          <a:p>
            <a:r>
              <a:rPr lang="ru-RU"/>
              <a:t>         </a:t>
            </a:r>
            <a:r>
              <a:rPr lang="ru-RU" b="1"/>
              <a:t>2019 г.- 1718,0 тыс.руб.;</a:t>
            </a:r>
          </a:p>
          <a:p>
            <a:r>
              <a:rPr lang="ru-RU" b="1"/>
              <a:t>                  2020 г. -1561,8 тыс.руб.</a:t>
            </a:r>
            <a:endParaRPr lang="ru-RU" sz="1200" b="1"/>
          </a:p>
        </p:txBody>
      </p:sp>
      <p:sp>
        <p:nvSpPr>
          <p:cNvPr id="86028" name="Text Box 35"/>
          <p:cNvSpPr txBox="1">
            <a:spLocks noChangeArrowheads="1"/>
          </p:cNvSpPr>
          <p:nvPr/>
        </p:nvSpPr>
        <p:spPr bwMode="auto">
          <a:xfrm flipV="1">
            <a:off x="4643438" y="4149725"/>
            <a:ext cx="40322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                    </a:t>
            </a:r>
            <a:r>
              <a:rPr lang="ru-RU" sz="1200" b="1"/>
              <a:t>                       </a:t>
            </a:r>
          </a:p>
        </p:txBody>
      </p:sp>
      <p:sp>
        <p:nvSpPr>
          <p:cNvPr id="86029" name="Text Box 36"/>
          <p:cNvSpPr txBox="1">
            <a:spLocks noChangeArrowheads="1"/>
          </p:cNvSpPr>
          <p:nvPr/>
        </p:nvSpPr>
        <p:spPr bwMode="auto">
          <a:xfrm>
            <a:off x="468313" y="4005263"/>
            <a:ext cx="823912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/>
              <a:t>             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162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Заголовок 1"/>
          <p:cNvSpPr txBox="1">
            <a:spLocks/>
          </p:cNvSpPr>
          <p:nvPr/>
        </p:nvSpPr>
        <p:spPr bwMode="auto">
          <a:xfrm>
            <a:off x="731838" y="188913"/>
            <a:ext cx="7875587" cy="1008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altLang="ru-RU" sz="1800" b="1" i="1">
                <a:latin typeface="Times New Roman" pitchFamily="18" charset="0"/>
              </a:rPr>
              <a:t>Развитие образования Тейковского муниципального района</a:t>
            </a:r>
          </a:p>
          <a:p>
            <a:pPr algn="ctr"/>
            <a:r>
              <a:rPr lang="ru-RU" altLang="ru-RU" sz="1800" b="1" i="1">
                <a:latin typeface="Times New Roman" pitchFamily="18" charset="0"/>
              </a:rPr>
              <a:t>2019 год      126693,5 тыс.руб. (61,2% от общего объёма расхода бюджета); 2020 – 124259,3 тыс.руб., 2021 – 125120,1 тыс.руб.</a:t>
            </a:r>
          </a:p>
        </p:txBody>
      </p:sp>
      <p:grpSp>
        <p:nvGrpSpPr>
          <p:cNvPr id="87043" name="Скругленный прямоугольник 3"/>
          <p:cNvGrpSpPr>
            <a:grpSpLocks/>
          </p:cNvGrpSpPr>
          <p:nvPr/>
        </p:nvGrpSpPr>
        <p:grpSpPr bwMode="auto">
          <a:xfrm>
            <a:off x="395288" y="3213100"/>
            <a:ext cx="4176712" cy="1584325"/>
            <a:chOff x="92" y="2454"/>
            <a:chExt cx="2618" cy="318"/>
          </a:xfrm>
        </p:grpSpPr>
        <p:pic>
          <p:nvPicPr>
            <p:cNvPr id="87066" name="Скругленный прямоугольник 3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92" y="2454"/>
              <a:ext cx="2573" cy="3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7067" name="Text Box 6"/>
            <p:cNvSpPr txBox="1">
              <a:spLocks noChangeArrowheads="1"/>
            </p:cNvSpPr>
            <p:nvPr/>
          </p:nvSpPr>
          <p:spPr bwMode="auto">
            <a:xfrm>
              <a:off x="118" y="2457"/>
              <a:ext cx="2592" cy="3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>
                  <a:latin typeface="Times New Roman" pitchFamily="18" charset="0"/>
                </a:rPr>
                <a:t>Подпрограмма «Финансовое обеспечение предоставления мер социальной поддержки в сфере образования»</a:t>
              </a:r>
            </a:p>
            <a:p>
              <a:pPr algn="ctr"/>
              <a:r>
                <a:rPr lang="ru-RU" altLang="ru-RU" sz="1600">
                  <a:latin typeface="Times New Roman" pitchFamily="18" charset="0"/>
                </a:rPr>
                <a:t> </a:t>
              </a:r>
              <a:r>
                <a:rPr lang="ru-RU" altLang="ru-RU" b="1">
                  <a:latin typeface="Times New Roman" pitchFamily="18" charset="0"/>
                </a:rPr>
                <a:t>2019- 474,2</a:t>
              </a:r>
              <a:r>
                <a:rPr lang="ru-RU" altLang="ru-RU">
                  <a:latin typeface="Times New Roman" pitchFamily="18" charset="0"/>
                </a:rPr>
                <a:t> т.руб.</a:t>
              </a:r>
            </a:p>
            <a:p>
              <a:pPr algn="ctr"/>
              <a:r>
                <a:rPr lang="ru-RU" altLang="ru-RU" b="1">
                  <a:latin typeface="Times New Roman" pitchFamily="18" charset="0"/>
                </a:rPr>
                <a:t> 2020 – 644,7 </a:t>
              </a:r>
              <a:r>
                <a:rPr lang="ru-RU" altLang="ru-RU">
                  <a:latin typeface="Times New Roman" pitchFamily="18" charset="0"/>
                </a:rPr>
                <a:t>т.руб.;</a:t>
              </a:r>
              <a:r>
                <a:rPr lang="ru-RU" altLang="ru-RU" b="1">
                  <a:latin typeface="Times New Roman" pitchFamily="18" charset="0"/>
                </a:rPr>
                <a:t> 2021 – 644,7 </a:t>
              </a:r>
              <a:r>
                <a:rPr lang="ru-RU" altLang="ru-RU">
                  <a:latin typeface="Times New Roman" pitchFamily="18" charset="0"/>
                </a:rPr>
                <a:t>т.руб.</a:t>
              </a:r>
            </a:p>
            <a:p>
              <a:pPr algn="ctr"/>
              <a:endParaRPr lang="ru-RU" altLang="ru-RU" b="1">
                <a:latin typeface="Times New Roman" pitchFamily="18" charset="0"/>
              </a:endParaRPr>
            </a:p>
            <a:p>
              <a:pPr algn="ctr"/>
              <a:endParaRPr lang="ru-RU" altLang="ru-RU" b="1">
                <a:latin typeface="Times New Roman" pitchFamily="18" charset="0"/>
              </a:endParaRPr>
            </a:p>
          </p:txBody>
        </p:sp>
      </p:grpSp>
      <p:grpSp>
        <p:nvGrpSpPr>
          <p:cNvPr id="87044" name="Скругленный прямоугольник 5"/>
          <p:cNvGrpSpPr>
            <a:grpSpLocks/>
          </p:cNvGrpSpPr>
          <p:nvPr/>
        </p:nvGrpSpPr>
        <p:grpSpPr bwMode="auto">
          <a:xfrm>
            <a:off x="395288" y="1341438"/>
            <a:ext cx="4064000" cy="2085975"/>
            <a:chOff x="84" y="1273"/>
            <a:chExt cx="2581" cy="818"/>
          </a:xfrm>
        </p:grpSpPr>
        <p:pic>
          <p:nvPicPr>
            <p:cNvPr id="87064" name="Скругленный прямоугольник 5"/>
            <p:cNvPicPr>
              <a:picLocks noChangeArrowheads="1"/>
            </p:cNvPicPr>
            <p:nvPr/>
          </p:nvPicPr>
          <p:blipFill>
            <a:blip r:embed="rId3">
              <a:grayscl/>
            </a:blip>
            <a:srcRect/>
            <a:stretch>
              <a:fillRect/>
            </a:stretch>
          </p:blipFill>
          <p:spPr bwMode="auto">
            <a:xfrm>
              <a:off x="84" y="1329"/>
              <a:ext cx="2581" cy="6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7065" name="Text Box 9"/>
            <p:cNvSpPr txBox="1">
              <a:spLocks noChangeArrowheads="1"/>
            </p:cNvSpPr>
            <p:nvPr/>
          </p:nvSpPr>
          <p:spPr bwMode="auto">
            <a:xfrm>
              <a:off x="114" y="1273"/>
              <a:ext cx="2503" cy="8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endParaRPr lang="ru-RU" altLang="ru-RU">
                <a:latin typeface="Times New Roman" pitchFamily="18" charset="0"/>
              </a:endParaRPr>
            </a:p>
            <a:p>
              <a:pPr algn="ctr"/>
              <a:r>
                <a:rPr lang="ru-RU" altLang="ru-RU" sz="1600">
                  <a:latin typeface="Times New Roman" pitchFamily="18" charset="0"/>
                </a:rPr>
                <a:t>Подпрограмма «Развитие общего образования»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2017  -3309,9 тыс.руб.;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2018 – 3639,7 тыс.руб.; 2019 – 0,0 тыс.руб.</a:t>
              </a:r>
            </a:p>
            <a:p>
              <a:pPr algn="ctr"/>
              <a:endParaRPr lang="ru-RU" altLang="ru-RU" sz="1600" b="1">
                <a:latin typeface="Times New Roman" pitchFamily="18" charset="0"/>
              </a:endParaRPr>
            </a:p>
          </p:txBody>
        </p:sp>
      </p:grpSp>
      <p:grpSp>
        <p:nvGrpSpPr>
          <p:cNvPr id="87045" name="Скругленный прямоугольник 6"/>
          <p:cNvGrpSpPr>
            <a:grpSpLocks/>
          </p:cNvGrpSpPr>
          <p:nvPr/>
        </p:nvGrpSpPr>
        <p:grpSpPr bwMode="auto">
          <a:xfrm>
            <a:off x="4859338" y="2708275"/>
            <a:ext cx="4032250" cy="1873250"/>
            <a:chOff x="2842" y="2398"/>
            <a:chExt cx="2707" cy="671"/>
          </a:xfrm>
        </p:grpSpPr>
        <p:pic>
          <p:nvPicPr>
            <p:cNvPr id="87062" name="Скругленный прямоугольник 6"/>
            <p:cNvPicPr>
              <a:picLocks noChangeArrowheads="1"/>
            </p:cNvPicPr>
            <p:nvPr/>
          </p:nvPicPr>
          <p:blipFill>
            <a:blip r:embed="rId4">
              <a:grayscl/>
            </a:blip>
            <a:srcRect/>
            <a:stretch>
              <a:fillRect/>
            </a:stretch>
          </p:blipFill>
          <p:spPr bwMode="auto">
            <a:xfrm>
              <a:off x="2842" y="2454"/>
              <a:ext cx="2707" cy="5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7063" name="Text Box 12"/>
            <p:cNvSpPr txBox="1">
              <a:spLocks noChangeArrowheads="1"/>
            </p:cNvSpPr>
            <p:nvPr/>
          </p:nvSpPr>
          <p:spPr bwMode="auto">
            <a:xfrm>
              <a:off x="2881" y="2398"/>
              <a:ext cx="2616" cy="6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endParaRPr lang="ru-RU" altLang="ru-RU">
                <a:latin typeface="Times New Roman" pitchFamily="18" charset="0"/>
              </a:endParaRPr>
            </a:p>
            <a:p>
              <a:pPr algn="ctr"/>
              <a:r>
                <a:rPr lang="ru-RU" altLang="ru-RU">
                  <a:latin typeface="Times New Roman" pitchFamily="18" charset="0"/>
                </a:rPr>
                <a:t>Подпрограмма «Финансовое обеспечение предоставления общедоступного и бесплатного образования в муниципальных образовательных учреждениях»</a:t>
              </a:r>
            </a:p>
            <a:p>
              <a:pPr algn="ctr"/>
              <a:r>
                <a:rPr lang="ru-RU" altLang="ru-RU" b="1">
                  <a:latin typeface="Times New Roman" pitchFamily="18" charset="0"/>
                </a:rPr>
                <a:t>2019- 63982,9 т.р</a:t>
              </a:r>
              <a:r>
                <a:rPr lang="ru-RU" altLang="ru-RU">
                  <a:latin typeface="Times New Roman" pitchFamily="18" charset="0"/>
                </a:rPr>
                <a:t>.</a:t>
              </a:r>
              <a:r>
                <a:rPr lang="ru-RU" altLang="ru-RU" b="1">
                  <a:latin typeface="Times New Roman" pitchFamily="18" charset="0"/>
                </a:rPr>
                <a:t>; 2020 – 66502,6 т.руб.</a:t>
              </a:r>
            </a:p>
            <a:p>
              <a:pPr algn="ctr"/>
              <a:r>
                <a:rPr lang="ru-RU" altLang="ru-RU" b="1">
                  <a:latin typeface="Times New Roman" pitchFamily="18" charset="0"/>
                </a:rPr>
                <a:t>2021-  69620,3 тыс.руб. </a:t>
              </a:r>
            </a:p>
          </p:txBody>
        </p:sp>
      </p:grpSp>
      <p:pic>
        <p:nvPicPr>
          <p:cNvPr id="87046" name="Скругленный прямоугольник 8"/>
          <p:cNvPicPr>
            <a:picLocks noChangeArrowheads="1"/>
          </p:cNvPicPr>
          <p:nvPr/>
        </p:nvPicPr>
        <p:blipFill>
          <a:blip r:embed="rId5">
            <a:grayscl/>
          </a:blip>
          <a:srcRect/>
          <a:stretch>
            <a:fillRect/>
          </a:stretch>
        </p:blipFill>
        <p:spPr bwMode="auto">
          <a:xfrm>
            <a:off x="4859338" y="5876925"/>
            <a:ext cx="4057650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7047" name="Text Box 15"/>
          <p:cNvSpPr txBox="1">
            <a:spLocks noChangeArrowheads="1"/>
          </p:cNvSpPr>
          <p:nvPr/>
        </p:nvSpPr>
        <p:spPr bwMode="auto">
          <a:xfrm>
            <a:off x="5003800" y="5876925"/>
            <a:ext cx="3725863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altLang="ru-RU">
                <a:latin typeface="Times New Roman" pitchFamily="18" charset="0"/>
              </a:rPr>
              <a:t>Подпрограмма « Выявление и поддержка одаренных детей»</a:t>
            </a:r>
          </a:p>
          <a:p>
            <a:pPr algn="ctr"/>
            <a:r>
              <a:rPr lang="ru-RU" altLang="ru-RU" b="1">
                <a:latin typeface="Times New Roman" pitchFamily="18" charset="0"/>
              </a:rPr>
              <a:t>2019-2021г. по 476,4 </a:t>
            </a:r>
            <a:r>
              <a:rPr lang="ru-RU" altLang="ru-RU">
                <a:latin typeface="Times New Roman" pitchFamily="18" charset="0"/>
              </a:rPr>
              <a:t>тыс.руб.</a:t>
            </a:r>
            <a:r>
              <a:rPr lang="ru-RU" altLang="ru-RU" b="1">
                <a:latin typeface="Times New Roman" pitchFamily="18" charset="0"/>
              </a:rPr>
              <a:t> </a:t>
            </a:r>
          </a:p>
        </p:txBody>
      </p:sp>
      <p:grpSp>
        <p:nvGrpSpPr>
          <p:cNvPr id="87048" name="Скругленный прямоугольник 9"/>
          <p:cNvGrpSpPr>
            <a:grpSpLocks/>
          </p:cNvGrpSpPr>
          <p:nvPr/>
        </p:nvGrpSpPr>
        <p:grpSpPr bwMode="auto">
          <a:xfrm>
            <a:off x="395288" y="4797425"/>
            <a:ext cx="4064000" cy="1520825"/>
            <a:chOff x="114" y="2636"/>
            <a:chExt cx="2587" cy="543"/>
          </a:xfrm>
        </p:grpSpPr>
        <p:pic>
          <p:nvPicPr>
            <p:cNvPr id="87060" name="Скругленный прямоугольник 9"/>
            <p:cNvPicPr>
              <a:picLocks noChangeArrowheads="1"/>
            </p:cNvPicPr>
            <p:nvPr/>
          </p:nvPicPr>
          <p:blipFill>
            <a:blip r:embed="rId6">
              <a:grayscl/>
            </a:blip>
            <a:srcRect/>
            <a:stretch>
              <a:fillRect/>
            </a:stretch>
          </p:blipFill>
          <p:spPr bwMode="auto">
            <a:xfrm>
              <a:off x="114" y="2662"/>
              <a:ext cx="2581" cy="51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7061" name="Text Box 18"/>
            <p:cNvSpPr txBox="1">
              <a:spLocks noChangeArrowheads="1"/>
            </p:cNvSpPr>
            <p:nvPr/>
          </p:nvSpPr>
          <p:spPr bwMode="auto">
            <a:xfrm>
              <a:off x="114" y="2636"/>
              <a:ext cx="2587" cy="4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endParaRPr lang="ru-RU" altLang="ru-RU">
                <a:latin typeface="Times New Roman" pitchFamily="18" charset="0"/>
              </a:endParaRPr>
            </a:p>
            <a:p>
              <a:pPr algn="ctr"/>
              <a:r>
                <a:rPr lang="ru-RU" altLang="ru-RU">
                  <a:latin typeface="Times New Roman" pitchFamily="18" charset="0"/>
                </a:rPr>
                <a:t>Подпрограмма «Реализация основных общеобразовательных программ»</a:t>
              </a:r>
              <a:r>
                <a:rPr lang="ru-RU" altLang="ru-RU" sz="1600">
                  <a:latin typeface="Times New Roman" pitchFamily="18" charset="0"/>
                </a:rPr>
                <a:t> </a:t>
              </a:r>
            </a:p>
            <a:p>
              <a:pPr algn="ctr"/>
              <a:r>
                <a:rPr lang="ru-RU" altLang="ru-RU" b="1">
                  <a:latin typeface="Times New Roman" pitchFamily="18" charset="0"/>
                </a:rPr>
                <a:t>2019 – 48197,4 </a:t>
              </a:r>
              <a:r>
                <a:rPr lang="ru-RU" altLang="ru-RU">
                  <a:latin typeface="Times New Roman" pitchFamily="18" charset="0"/>
                </a:rPr>
                <a:t>тыс.руб.;</a:t>
              </a:r>
              <a:r>
                <a:rPr lang="ru-RU" altLang="ru-RU" b="1">
                  <a:latin typeface="Times New Roman" pitchFamily="18" charset="0"/>
                </a:rPr>
                <a:t> 2020- 46973,6 </a:t>
              </a:r>
              <a:r>
                <a:rPr lang="ru-RU" altLang="ru-RU">
                  <a:latin typeface="Times New Roman" pitchFamily="18" charset="0"/>
                </a:rPr>
                <a:t>тыс.руб.</a:t>
              </a:r>
              <a:r>
                <a:rPr lang="ru-RU" altLang="ru-RU" b="1">
                  <a:latin typeface="Times New Roman" pitchFamily="18" charset="0"/>
                </a:rPr>
                <a:t> </a:t>
              </a:r>
            </a:p>
            <a:p>
              <a:pPr algn="ctr"/>
              <a:r>
                <a:rPr lang="ru-RU" altLang="ru-RU" b="1">
                  <a:latin typeface="Times New Roman" pitchFamily="18" charset="0"/>
                </a:rPr>
                <a:t>2021 – 46973,6 </a:t>
              </a:r>
              <a:r>
                <a:rPr lang="ru-RU" altLang="ru-RU">
                  <a:latin typeface="Times New Roman" pitchFamily="18" charset="0"/>
                </a:rPr>
                <a:t>тыс.руб.</a:t>
              </a:r>
              <a:r>
                <a:rPr lang="ru-RU" altLang="ru-RU" sz="1600" b="1">
                  <a:latin typeface="Times New Roman" pitchFamily="18" charset="0"/>
                </a:rPr>
                <a:t> </a:t>
              </a:r>
              <a:endParaRPr lang="ru-RU" altLang="ru-RU" sz="160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pic>
        <p:nvPicPr>
          <p:cNvPr id="87049" name="Скругленный прямоугольник 4"/>
          <p:cNvPicPr>
            <a:picLocks noChangeArrowheads="1"/>
          </p:cNvPicPr>
          <p:nvPr/>
        </p:nvPicPr>
        <p:blipFill>
          <a:blip r:embed="rId7">
            <a:grayscl/>
          </a:blip>
          <a:srcRect/>
          <a:stretch>
            <a:fillRect/>
          </a:stretch>
        </p:blipFill>
        <p:spPr bwMode="auto">
          <a:xfrm>
            <a:off x="4859338" y="1196975"/>
            <a:ext cx="4014787" cy="1582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7050" name="Text Box 30"/>
          <p:cNvSpPr txBox="1">
            <a:spLocks noChangeArrowheads="1"/>
          </p:cNvSpPr>
          <p:nvPr/>
        </p:nvSpPr>
        <p:spPr bwMode="auto">
          <a:xfrm>
            <a:off x="4859338" y="1052513"/>
            <a:ext cx="3867150" cy="107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endParaRPr lang="ru-RU" altLang="ru-RU" sz="1600">
              <a:latin typeface="Times New Roman" pitchFamily="18" charset="0"/>
            </a:endParaRPr>
          </a:p>
          <a:p>
            <a:pPr algn="ctr"/>
            <a:r>
              <a:rPr lang="ru-RU" altLang="ru-RU">
                <a:latin typeface="Times New Roman" pitchFamily="18" charset="0"/>
              </a:rPr>
              <a:t>Подпрограмма «Реализация дополнительных общеобразовательных программ»  </a:t>
            </a:r>
          </a:p>
          <a:p>
            <a:pPr algn="ctr"/>
            <a:r>
              <a:rPr lang="ru-RU" altLang="ru-RU" b="1">
                <a:latin typeface="Times New Roman" pitchFamily="18" charset="0"/>
              </a:rPr>
              <a:t>2019- 4349,0 </a:t>
            </a:r>
            <a:r>
              <a:rPr lang="ru-RU" altLang="ru-RU">
                <a:latin typeface="Times New Roman" pitchFamily="18" charset="0"/>
              </a:rPr>
              <a:t>тыс.руб.;</a:t>
            </a:r>
            <a:r>
              <a:rPr lang="ru-RU" altLang="ru-RU" b="1">
                <a:latin typeface="Times New Roman" pitchFamily="18" charset="0"/>
              </a:rPr>
              <a:t> 2020 -2021 г.г. по</a:t>
            </a:r>
          </a:p>
          <a:p>
            <a:pPr algn="ctr"/>
            <a:r>
              <a:rPr lang="ru-RU" altLang="ru-RU" b="1">
                <a:latin typeface="Times New Roman" pitchFamily="18" charset="0"/>
              </a:rPr>
              <a:t>3758,9 </a:t>
            </a:r>
            <a:r>
              <a:rPr lang="ru-RU" altLang="ru-RU">
                <a:latin typeface="Times New Roman" pitchFamily="18" charset="0"/>
              </a:rPr>
              <a:t>тыс.руб.</a:t>
            </a:r>
            <a:r>
              <a:rPr lang="ru-RU" altLang="ru-RU" b="1">
                <a:latin typeface="Times New Roman" pitchFamily="18" charset="0"/>
              </a:rPr>
              <a:t> </a:t>
            </a:r>
          </a:p>
        </p:txBody>
      </p:sp>
      <p:grpSp>
        <p:nvGrpSpPr>
          <p:cNvPr id="87051" name="Скругленный прямоугольник 6"/>
          <p:cNvGrpSpPr>
            <a:grpSpLocks/>
          </p:cNvGrpSpPr>
          <p:nvPr/>
        </p:nvGrpSpPr>
        <p:grpSpPr bwMode="auto">
          <a:xfrm>
            <a:off x="4787900" y="4508500"/>
            <a:ext cx="4032250" cy="1295400"/>
            <a:chOff x="2842" y="2398"/>
            <a:chExt cx="2707" cy="628"/>
          </a:xfrm>
        </p:grpSpPr>
        <p:pic>
          <p:nvPicPr>
            <p:cNvPr id="87058" name="Скругленный прямоугольник 6"/>
            <p:cNvPicPr>
              <a:picLocks noChangeArrowheads="1"/>
            </p:cNvPicPr>
            <p:nvPr/>
          </p:nvPicPr>
          <p:blipFill>
            <a:blip r:embed="rId4">
              <a:grayscl/>
            </a:blip>
            <a:srcRect/>
            <a:stretch>
              <a:fillRect/>
            </a:stretch>
          </p:blipFill>
          <p:spPr bwMode="auto">
            <a:xfrm>
              <a:off x="2842" y="2454"/>
              <a:ext cx="2707" cy="5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7059" name="Text Box 12"/>
            <p:cNvSpPr txBox="1">
              <a:spLocks noChangeArrowheads="1"/>
            </p:cNvSpPr>
            <p:nvPr/>
          </p:nvSpPr>
          <p:spPr bwMode="auto">
            <a:xfrm>
              <a:off x="2881" y="2398"/>
              <a:ext cx="2625" cy="6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endParaRPr lang="ru-RU" altLang="ru-RU" sz="1600">
                <a:latin typeface="Times New Roman" pitchFamily="18" charset="0"/>
              </a:endParaRPr>
            </a:p>
            <a:p>
              <a:pPr algn="ctr"/>
              <a:r>
                <a:rPr lang="ru-RU" altLang="ru-RU">
                  <a:latin typeface="Times New Roman" pitchFamily="18" charset="0"/>
                </a:rPr>
                <a:t>Подпрограмма «Организация отдыха и оздоровление детей»</a:t>
              </a:r>
            </a:p>
            <a:p>
              <a:pPr algn="ctr"/>
              <a:r>
                <a:rPr lang="ru-RU" altLang="ru-RU" b="1">
                  <a:latin typeface="Times New Roman" pitchFamily="18" charset="0"/>
                </a:rPr>
                <a:t>2019 – 667,6 </a:t>
              </a:r>
              <a:r>
                <a:rPr lang="ru-RU" altLang="ru-RU">
                  <a:latin typeface="Times New Roman" pitchFamily="18" charset="0"/>
                </a:rPr>
                <a:t>тыс.руб.;</a:t>
              </a:r>
            </a:p>
            <a:p>
              <a:pPr algn="ctr"/>
              <a:r>
                <a:rPr lang="ru-RU" altLang="ru-RU" b="1">
                  <a:latin typeface="Times New Roman" pitchFamily="18" charset="0"/>
                </a:rPr>
                <a:t>2020 - 2021 по 667,6 </a:t>
              </a:r>
              <a:r>
                <a:rPr lang="ru-RU" altLang="ru-RU">
                  <a:latin typeface="Times New Roman" pitchFamily="18" charset="0"/>
                </a:rPr>
                <a:t>тыс.руб.</a:t>
              </a:r>
              <a:r>
                <a:rPr lang="ru-RU" altLang="ru-RU" b="1">
                  <a:latin typeface="Times New Roman" pitchFamily="18" charset="0"/>
                </a:rPr>
                <a:t> </a:t>
              </a:r>
            </a:p>
          </p:txBody>
        </p:sp>
      </p:grpSp>
      <p:grpSp>
        <p:nvGrpSpPr>
          <p:cNvPr id="87052" name="Скругленный прямоугольник 5"/>
          <p:cNvGrpSpPr>
            <a:grpSpLocks/>
          </p:cNvGrpSpPr>
          <p:nvPr/>
        </p:nvGrpSpPr>
        <p:grpSpPr bwMode="auto">
          <a:xfrm>
            <a:off x="395288" y="1341438"/>
            <a:ext cx="4064000" cy="2085975"/>
            <a:chOff x="84" y="1273"/>
            <a:chExt cx="2581" cy="818"/>
          </a:xfrm>
        </p:grpSpPr>
        <p:pic>
          <p:nvPicPr>
            <p:cNvPr id="87056" name="Скругленный прямоугольник 5"/>
            <p:cNvPicPr>
              <a:picLocks noChangeArrowheads="1"/>
            </p:cNvPicPr>
            <p:nvPr/>
          </p:nvPicPr>
          <p:blipFill>
            <a:blip r:embed="rId3">
              <a:grayscl/>
            </a:blip>
            <a:srcRect/>
            <a:stretch>
              <a:fillRect/>
            </a:stretch>
          </p:blipFill>
          <p:spPr bwMode="auto">
            <a:xfrm>
              <a:off x="84" y="1329"/>
              <a:ext cx="2581" cy="6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7057" name="Text Box 9"/>
            <p:cNvSpPr txBox="1">
              <a:spLocks noChangeArrowheads="1"/>
            </p:cNvSpPr>
            <p:nvPr/>
          </p:nvSpPr>
          <p:spPr bwMode="auto">
            <a:xfrm>
              <a:off x="114" y="1273"/>
              <a:ext cx="2503" cy="8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endParaRPr lang="ru-RU" altLang="ru-RU">
                <a:latin typeface="Times New Roman" pitchFamily="18" charset="0"/>
              </a:endParaRPr>
            </a:p>
            <a:p>
              <a:pPr algn="ctr"/>
              <a:r>
                <a:rPr lang="ru-RU" altLang="ru-RU" sz="1600">
                  <a:latin typeface="Times New Roman" pitchFamily="18" charset="0"/>
                </a:rPr>
                <a:t>Подпрограмма «Развитие общего образования»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2017  -3309,9 тыс.руб.;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2018 – 3639,7 тыс.руб.; 2019 – 0,0 тыс.руб.</a:t>
              </a:r>
            </a:p>
            <a:p>
              <a:pPr algn="ctr"/>
              <a:endParaRPr lang="ru-RU" altLang="ru-RU" sz="1600" b="1">
                <a:latin typeface="Times New Roman" pitchFamily="18" charset="0"/>
              </a:endParaRPr>
            </a:p>
          </p:txBody>
        </p:sp>
      </p:grpSp>
      <p:grpSp>
        <p:nvGrpSpPr>
          <p:cNvPr id="87053" name="Скругленный прямоугольник 5"/>
          <p:cNvGrpSpPr>
            <a:grpSpLocks/>
          </p:cNvGrpSpPr>
          <p:nvPr/>
        </p:nvGrpSpPr>
        <p:grpSpPr bwMode="auto">
          <a:xfrm>
            <a:off x="395288" y="1341438"/>
            <a:ext cx="4064000" cy="2085975"/>
            <a:chOff x="84" y="1273"/>
            <a:chExt cx="2581" cy="818"/>
          </a:xfrm>
        </p:grpSpPr>
        <p:pic>
          <p:nvPicPr>
            <p:cNvPr id="87054" name="Скругленный прямоугольник 5"/>
            <p:cNvPicPr>
              <a:picLocks noChangeArrowheads="1"/>
            </p:cNvPicPr>
            <p:nvPr/>
          </p:nvPicPr>
          <p:blipFill>
            <a:blip r:embed="rId3">
              <a:grayscl/>
            </a:blip>
            <a:srcRect/>
            <a:stretch>
              <a:fillRect/>
            </a:stretch>
          </p:blipFill>
          <p:spPr bwMode="auto">
            <a:xfrm>
              <a:off x="84" y="1329"/>
              <a:ext cx="2581" cy="6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7055" name="Text Box 9"/>
            <p:cNvSpPr txBox="1">
              <a:spLocks noChangeArrowheads="1"/>
            </p:cNvSpPr>
            <p:nvPr/>
          </p:nvSpPr>
          <p:spPr bwMode="auto">
            <a:xfrm>
              <a:off x="114" y="1273"/>
              <a:ext cx="2503" cy="8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endParaRPr lang="ru-RU" altLang="ru-RU">
                <a:latin typeface="Times New Roman" pitchFamily="18" charset="0"/>
              </a:endParaRPr>
            </a:p>
            <a:p>
              <a:pPr algn="ctr"/>
              <a:r>
                <a:rPr lang="ru-RU" altLang="ru-RU">
                  <a:latin typeface="Times New Roman" pitchFamily="18" charset="0"/>
                </a:rPr>
                <a:t>Подпрограмма «Развитие общего образования»</a:t>
              </a:r>
            </a:p>
            <a:p>
              <a:pPr algn="ctr"/>
              <a:r>
                <a:rPr lang="ru-RU" altLang="ru-RU" b="1">
                  <a:latin typeface="Times New Roman" pitchFamily="18" charset="0"/>
                </a:rPr>
                <a:t>2019  -7820,2 </a:t>
              </a:r>
              <a:r>
                <a:rPr lang="ru-RU" altLang="ru-RU">
                  <a:latin typeface="Times New Roman" pitchFamily="18" charset="0"/>
                </a:rPr>
                <a:t>тыс.руб.;</a:t>
              </a:r>
            </a:p>
            <a:p>
              <a:pPr algn="ctr"/>
              <a:r>
                <a:rPr lang="ru-RU" altLang="ru-RU" b="1">
                  <a:latin typeface="Times New Roman" pitchFamily="18" charset="0"/>
                </a:rPr>
                <a:t>2020 – 4695,5 </a:t>
              </a:r>
              <a:r>
                <a:rPr lang="ru-RU" altLang="ru-RU">
                  <a:latin typeface="Times New Roman" pitchFamily="18" charset="0"/>
                </a:rPr>
                <a:t>тыс.руб.;</a:t>
              </a:r>
              <a:r>
                <a:rPr lang="ru-RU" altLang="ru-RU" b="1">
                  <a:latin typeface="Times New Roman" pitchFamily="18" charset="0"/>
                </a:rPr>
                <a:t> 2021 – 2438,6 </a:t>
              </a:r>
              <a:r>
                <a:rPr lang="ru-RU" altLang="ru-RU">
                  <a:latin typeface="Times New Roman" pitchFamily="18" charset="0"/>
                </a:rPr>
                <a:t>тыс.руб.</a:t>
              </a:r>
            </a:p>
            <a:p>
              <a:pPr algn="ctr"/>
              <a:endParaRPr lang="ru-RU" altLang="ru-RU" b="1">
                <a:latin typeface="Times New Roman" pitchFamily="18" charset="0"/>
              </a:endParaRPr>
            </a:p>
          </p:txBody>
        </p:sp>
      </p:grp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000" b="1" smtClean="0">
                <a:latin typeface="Times New Roman" pitchFamily="18" charset="0"/>
              </a:rPr>
              <a:t>Проект бюджета Тейковского муниципального района сформирован в соответствии с требованиями бюджетного и налогового законодательства Российской Федерации, на основании:</a:t>
            </a:r>
          </a:p>
        </p:txBody>
      </p:sp>
      <p:sp>
        <p:nvSpPr>
          <p:cNvPr id="16386" name="Rectangle 3"/>
          <p:cNvSpPr>
            <a:spLocks noGrp="1"/>
          </p:cNvSpPr>
          <p:nvPr>
            <p:ph type="body" idx="1"/>
          </p:nvPr>
        </p:nvSpPr>
        <p:spPr>
          <a:xfrm>
            <a:off x="468313" y="1628775"/>
            <a:ext cx="8229600" cy="4525963"/>
          </a:xfrm>
        </p:spPr>
        <p:txBody>
          <a:bodyPr/>
          <a:lstStyle/>
          <a:p>
            <a:r>
              <a:rPr lang="ru-RU" sz="2000" smtClean="0">
                <a:latin typeface="Times New Roman" pitchFamily="18" charset="0"/>
              </a:rPr>
              <a:t>Основных направлениях бюджетной  и налоговой политики Тейковского муниципального района на 2019 год и плановый период 2020 и 2021 годов</a:t>
            </a:r>
          </a:p>
          <a:p>
            <a:r>
              <a:rPr lang="ru-RU" sz="2000" smtClean="0">
                <a:latin typeface="Times New Roman" pitchFamily="18" charset="0"/>
              </a:rPr>
              <a:t>Прогноза социально-экономического развития Тейковского муниципального района на 2019 год и плановый период 2020 - 2021 годов</a:t>
            </a:r>
          </a:p>
          <a:p>
            <a:r>
              <a:rPr lang="ru-RU" sz="2000" smtClean="0">
                <a:latin typeface="Times New Roman" pitchFamily="18" charset="0"/>
              </a:rPr>
              <a:t>Муниципальных программах Тейковского муниципального района</a:t>
            </a:r>
          </a:p>
          <a:p>
            <a:r>
              <a:rPr lang="ru-RU" sz="2000" smtClean="0">
                <a:latin typeface="Times New Roman" pitchFamily="18" charset="0"/>
              </a:rPr>
              <a:t>Ожидаемом исполнении бюджета Тейковского муниципального района за 2018 год</a:t>
            </a:r>
          </a:p>
          <a:p>
            <a:r>
              <a:rPr lang="ru-RU" sz="2000" smtClean="0">
                <a:latin typeface="Times New Roman" pitchFamily="18" charset="0"/>
              </a:rPr>
              <a:t>Бюджетного прогноза Тейковского муниципального района 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8065" name="Скругленный прямоугольник 5"/>
          <p:cNvGrpSpPr>
            <a:grpSpLocks/>
          </p:cNvGrpSpPr>
          <p:nvPr/>
        </p:nvGrpSpPr>
        <p:grpSpPr bwMode="auto">
          <a:xfrm>
            <a:off x="323850" y="260350"/>
            <a:ext cx="4032250" cy="2016125"/>
            <a:chOff x="84" y="1273"/>
            <a:chExt cx="2581" cy="818"/>
          </a:xfrm>
        </p:grpSpPr>
        <p:pic>
          <p:nvPicPr>
            <p:cNvPr id="88072" name="Скругленный прямоугольник 5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84" y="1329"/>
              <a:ext cx="2581" cy="6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8073" name="Text Box 9"/>
            <p:cNvSpPr txBox="1">
              <a:spLocks noChangeArrowheads="1"/>
            </p:cNvSpPr>
            <p:nvPr/>
          </p:nvSpPr>
          <p:spPr bwMode="auto">
            <a:xfrm>
              <a:off x="114" y="1273"/>
              <a:ext cx="2503" cy="8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endParaRPr lang="ru-RU" altLang="ru-RU">
                <a:latin typeface="Times New Roman" pitchFamily="18" charset="0"/>
              </a:endParaRPr>
            </a:p>
            <a:p>
              <a:pPr algn="ctr"/>
              <a:r>
                <a:rPr lang="ru-RU" altLang="ru-RU">
                  <a:latin typeface="Times New Roman" pitchFamily="18" charset="0"/>
                </a:rPr>
                <a:t>Подпрограмма «Реализация молодежной политики на территории Тейковского муниципального района»</a:t>
              </a:r>
            </a:p>
            <a:p>
              <a:pPr algn="ctr"/>
              <a:r>
                <a:rPr lang="ru-RU" altLang="ru-RU" b="1">
                  <a:latin typeface="Times New Roman" pitchFamily="18" charset="0"/>
                </a:rPr>
                <a:t>2019  - 300,0 </a:t>
              </a:r>
              <a:r>
                <a:rPr lang="ru-RU" altLang="ru-RU">
                  <a:latin typeface="Times New Roman" pitchFamily="18" charset="0"/>
                </a:rPr>
                <a:t>тыс.руб.;</a:t>
              </a:r>
            </a:p>
            <a:p>
              <a:pPr algn="ctr"/>
              <a:r>
                <a:rPr lang="ru-RU" altLang="ru-RU" b="1">
                  <a:latin typeface="Times New Roman" pitchFamily="18" charset="0"/>
                </a:rPr>
                <a:t>2020 –190,0 </a:t>
              </a:r>
              <a:r>
                <a:rPr lang="ru-RU" altLang="ru-RU">
                  <a:latin typeface="Times New Roman" pitchFamily="18" charset="0"/>
                </a:rPr>
                <a:t>тыс.руб.;</a:t>
              </a:r>
              <a:r>
                <a:rPr lang="ru-RU" altLang="ru-RU" b="1">
                  <a:latin typeface="Times New Roman" pitchFamily="18" charset="0"/>
                </a:rPr>
                <a:t> 2021 – 190,0 </a:t>
              </a:r>
              <a:r>
                <a:rPr lang="ru-RU" altLang="ru-RU">
                  <a:latin typeface="Times New Roman" pitchFamily="18" charset="0"/>
                </a:rPr>
                <a:t>тыс.руб</a:t>
              </a:r>
              <a:r>
                <a:rPr lang="ru-RU" altLang="ru-RU" sz="1600" b="1">
                  <a:latin typeface="Times New Roman" pitchFamily="18" charset="0"/>
                </a:rPr>
                <a:t>.</a:t>
              </a:r>
            </a:p>
            <a:p>
              <a:pPr algn="ctr"/>
              <a:endParaRPr lang="ru-RU" altLang="ru-RU" sz="1600" b="1">
                <a:latin typeface="Times New Roman" pitchFamily="18" charset="0"/>
              </a:endParaRPr>
            </a:p>
          </p:txBody>
        </p:sp>
      </p:grpSp>
      <p:grpSp>
        <p:nvGrpSpPr>
          <p:cNvPr id="88066" name="Скругленный прямоугольник 5"/>
          <p:cNvGrpSpPr>
            <a:grpSpLocks/>
          </p:cNvGrpSpPr>
          <p:nvPr/>
        </p:nvGrpSpPr>
        <p:grpSpPr bwMode="auto">
          <a:xfrm>
            <a:off x="4643438" y="1773238"/>
            <a:ext cx="4064000" cy="2232025"/>
            <a:chOff x="84" y="1273"/>
            <a:chExt cx="2581" cy="818"/>
          </a:xfrm>
        </p:grpSpPr>
        <p:pic>
          <p:nvPicPr>
            <p:cNvPr id="88070" name="Скругленный прямоугольник 5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84" y="1329"/>
              <a:ext cx="2581" cy="6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8071" name="Text Box 9"/>
            <p:cNvSpPr txBox="1">
              <a:spLocks noChangeArrowheads="1"/>
            </p:cNvSpPr>
            <p:nvPr/>
          </p:nvSpPr>
          <p:spPr bwMode="auto">
            <a:xfrm>
              <a:off x="114" y="1273"/>
              <a:ext cx="2503" cy="8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endParaRPr lang="ru-RU" altLang="ru-RU">
                <a:latin typeface="Times New Roman" pitchFamily="18" charset="0"/>
              </a:endParaRPr>
            </a:p>
            <a:p>
              <a:pPr algn="ctr"/>
              <a:r>
                <a:rPr lang="ru-RU" altLang="ru-RU">
                  <a:latin typeface="Times New Roman" pitchFamily="18" charset="0"/>
                </a:rPr>
                <a:t>Подпрограмма «Меры социально-экономической поддержки молодых специалистов муниципальных организаций системы образования»</a:t>
              </a:r>
            </a:p>
            <a:p>
              <a:pPr algn="ctr"/>
              <a:r>
                <a:rPr lang="ru-RU" altLang="ru-RU" b="1">
                  <a:latin typeface="Times New Roman" pitchFamily="18" charset="0"/>
                </a:rPr>
                <a:t>2019- 2021 по 270,0 </a:t>
              </a:r>
              <a:r>
                <a:rPr lang="ru-RU" altLang="ru-RU">
                  <a:latin typeface="Times New Roman" pitchFamily="18" charset="0"/>
                </a:rPr>
                <a:t>тыс.руб</a:t>
              </a:r>
              <a:r>
                <a:rPr lang="ru-RU" altLang="ru-RU" sz="1600">
                  <a:latin typeface="Times New Roman" pitchFamily="18" charset="0"/>
                </a:rPr>
                <a:t>.</a:t>
              </a:r>
            </a:p>
            <a:p>
              <a:pPr algn="ctr"/>
              <a:endParaRPr lang="ru-RU" altLang="ru-RU" sz="1600" b="1">
                <a:latin typeface="Times New Roman" pitchFamily="18" charset="0"/>
              </a:endParaRPr>
            </a:p>
            <a:p>
              <a:pPr algn="ctr"/>
              <a:endParaRPr lang="ru-RU" altLang="ru-RU" sz="1600" b="1">
                <a:latin typeface="Times New Roman" pitchFamily="18" charset="0"/>
              </a:endParaRPr>
            </a:p>
          </p:txBody>
        </p:sp>
      </p:grpSp>
      <p:grpSp>
        <p:nvGrpSpPr>
          <p:cNvPr id="88067" name="Скругленный прямоугольник 5"/>
          <p:cNvGrpSpPr>
            <a:grpSpLocks/>
          </p:cNvGrpSpPr>
          <p:nvPr/>
        </p:nvGrpSpPr>
        <p:grpSpPr bwMode="auto">
          <a:xfrm>
            <a:off x="323850" y="2636838"/>
            <a:ext cx="4032250" cy="2160587"/>
            <a:chOff x="84" y="1273"/>
            <a:chExt cx="2581" cy="818"/>
          </a:xfrm>
        </p:grpSpPr>
        <p:pic>
          <p:nvPicPr>
            <p:cNvPr id="88068" name="Скругленный прямоугольник 5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84" y="1329"/>
              <a:ext cx="2581" cy="6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8069" name="Text Box 9"/>
            <p:cNvSpPr txBox="1">
              <a:spLocks noChangeArrowheads="1"/>
            </p:cNvSpPr>
            <p:nvPr/>
          </p:nvSpPr>
          <p:spPr bwMode="auto">
            <a:xfrm>
              <a:off x="114" y="1273"/>
              <a:ext cx="2503" cy="8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endParaRPr lang="ru-RU" altLang="ru-RU">
                <a:latin typeface="Times New Roman" pitchFamily="18" charset="0"/>
              </a:endParaRPr>
            </a:p>
            <a:p>
              <a:pPr algn="ctr"/>
              <a:r>
                <a:rPr lang="ru-RU" altLang="ru-RU">
                  <a:latin typeface="Times New Roman" pitchFamily="18" charset="0"/>
                </a:rPr>
                <a:t>Подпрограмма «Организация целевой подготовки педагогов для работы в муниципальных образовательных организациях Тейковского муниципального района»</a:t>
              </a:r>
            </a:p>
            <a:p>
              <a:pPr algn="ctr"/>
              <a:r>
                <a:rPr lang="ru-RU" altLang="ru-RU" b="1">
                  <a:latin typeface="Times New Roman" pitchFamily="18" charset="0"/>
                </a:rPr>
                <a:t>2019  - 155,8 </a:t>
              </a:r>
              <a:r>
                <a:rPr lang="ru-RU" altLang="ru-RU">
                  <a:latin typeface="Times New Roman" pitchFamily="18" charset="0"/>
                </a:rPr>
                <a:t>тыс.руб.;</a:t>
              </a:r>
            </a:p>
            <a:p>
              <a:pPr algn="ctr"/>
              <a:r>
                <a:rPr lang="ru-RU" altLang="ru-RU" b="1">
                  <a:latin typeface="Times New Roman" pitchFamily="18" charset="0"/>
                </a:rPr>
                <a:t>2020 –80,0 </a:t>
              </a:r>
              <a:r>
                <a:rPr lang="ru-RU" altLang="ru-RU">
                  <a:latin typeface="Times New Roman" pitchFamily="18" charset="0"/>
                </a:rPr>
                <a:t>тыс.руб.;</a:t>
              </a:r>
              <a:r>
                <a:rPr lang="ru-RU" altLang="ru-RU" b="1">
                  <a:latin typeface="Times New Roman" pitchFamily="18" charset="0"/>
                </a:rPr>
                <a:t> 2021 – 80,0 </a:t>
              </a:r>
              <a:r>
                <a:rPr lang="ru-RU" altLang="ru-RU">
                  <a:latin typeface="Times New Roman" pitchFamily="18" charset="0"/>
                </a:rPr>
                <a:t>тыс.руб</a:t>
              </a:r>
              <a:r>
                <a:rPr lang="ru-RU" altLang="ru-RU" sz="1600" b="1">
                  <a:latin typeface="Times New Roman" pitchFamily="18" charset="0"/>
                </a:rPr>
                <a:t>.</a:t>
              </a:r>
            </a:p>
            <a:p>
              <a:pPr algn="ctr"/>
              <a:endParaRPr lang="ru-RU" altLang="ru-RU" sz="1600" b="1">
                <a:latin typeface="Times New Roman" pitchFamily="18" charset="0"/>
              </a:endParaRPr>
            </a:p>
          </p:txBody>
        </p:sp>
      </p:grp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089" name="Скругленный прямоугольник 3"/>
          <p:cNvGrpSpPr>
            <a:grpSpLocks/>
          </p:cNvGrpSpPr>
          <p:nvPr/>
        </p:nvGrpSpPr>
        <p:grpSpPr bwMode="auto">
          <a:xfrm>
            <a:off x="2268538" y="3500438"/>
            <a:ext cx="4535487" cy="2520950"/>
            <a:chOff x="92" y="2380"/>
            <a:chExt cx="2721" cy="506"/>
          </a:xfrm>
        </p:grpSpPr>
        <p:pic>
          <p:nvPicPr>
            <p:cNvPr id="89098" name="Скругленный прямоугольник 3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92" y="2380"/>
              <a:ext cx="2721" cy="5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9099" name="Text Box 6"/>
            <p:cNvSpPr txBox="1">
              <a:spLocks noChangeArrowheads="1"/>
            </p:cNvSpPr>
            <p:nvPr/>
          </p:nvSpPr>
          <p:spPr bwMode="auto">
            <a:xfrm>
              <a:off x="118" y="2443"/>
              <a:ext cx="2507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latin typeface="Times New Roman" pitchFamily="18" charset="0"/>
                </a:rPr>
                <a:t>Подпрограмма «Сохранение, использование, популяризация и государственная охрана объектов культурного наследия (памятников истории культуры Тейковского муниципального района на 2018-2020 годы»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 2019 – 3834,3 </a:t>
              </a:r>
              <a:r>
                <a:rPr lang="ru-RU" altLang="ru-RU" sz="1600">
                  <a:latin typeface="Times New Roman" pitchFamily="18" charset="0"/>
                </a:rPr>
                <a:t>тыс.руб.</a:t>
              </a:r>
              <a:r>
                <a:rPr lang="ru-RU" altLang="ru-RU" sz="1600" b="1">
                  <a:latin typeface="Times New Roman" pitchFamily="18" charset="0"/>
                </a:rPr>
                <a:t> </a:t>
              </a:r>
            </a:p>
          </p:txBody>
        </p:sp>
      </p:grpSp>
      <p:sp>
        <p:nvSpPr>
          <p:cNvPr id="89090" name="Заголовок 1"/>
          <p:cNvSpPr txBox="1">
            <a:spLocks/>
          </p:cNvSpPr>
          <p:nvPr/>
        </p:nvSpPr>
        <p:spPr bwMode="auto">
          <a:xfrm>
            <a:off x="542925" y="260350"/>
            <a:ext cx="7954963" cy="1343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altLang="ru-RU" sz="1800" b="1" i="1">
                <a:latin typeface="Times New Roman" pitchFamily="18" charset="0"/>
              </a:rPr>
              <a:t>Культура Тейковского муниципального района</a:t>
            </a:r>
          </a:p>
          <a:p>
            <a:pPr algn="ctr"/>
            <a:r>
              <a:rPr lang="ru-RU" altLang="ru-RU" sz="1800" b="1" i="1">
                <a:latin typeface="Times New Roman" pitchFamily="18" charset="0"/>
              </a:rPr>
              <a:t>2019 год – 15381,2 тыс.руб. (7,4 % от общего объёма расхода бюджета); 2020 – 2021 годы по 8152,5 тыс.руб.</a:t>
            </a:r>
          </a:p>
        </p:txBody>
      </p:sp>
      <p:grpSp>
        <p:nvGrpSpPr>
          <p:cNvPr id="89091" name="Скругленный прямоугольник 5"/>
          <p:cNvGrpSpPr>
            <a:grpSpLocks/>
          </p:cNvGrpSpPr>
          <p:nvPr/>
        </p:nvGrpSpPr>
        <p:grpSpPr bwMode="auto">
          <a:xfrm>
            <a:off x="395288" y="1268413"/>
            <a:ext cx="4122737" cy="1584325"/>
            <a:chOff x="84" y="1252"/>
            <a:chExt cx="2581" cy="480"/>
          </a:xfrm>
        </p:grpSpPr>
        <p:pic>
          <p:nvPicPr>
            <p:cNvPr id="89096" name="Скругленный прямоугольник 5"/>
            <p:cNvPicPr>
              <a:picLocks noChangeArrowheads="1"/>
            </p:cNvPicPr>
            <p:nvPr/>
          </p:nvPicPr>
          <p:blipFill>
            <a:blip r:embed="rId3">
              <a:grayscl/>
            </a:blip>
            <a:srcRect/>
            <a:stretch>
              <a:fillRect/>
            </a:stretch>
          </p:blipFill>
          <p:spPr bwMode="auto">
            <a:xfrm>
              <a:off x="84" y="1252"/>
              <a:ext cx="2581" cy="4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9097" name="Text Box 9"/>
            <p:cNvSpPr txBox="1">
              <a:spLocks noChangeArrowheads="1"/>
            </p:cNvSpPr>
            <p:nvPr/>
          </p:nvSpPr>
          <p:spPr bwMode="auto">
            <a:xfrm>
              <a:off x="114" y="1304"/>
              <a:ext cx="2493" cy="2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latin typeface="Times New Roman" pitchFamily="18" charset="0"/>
                </a:rPr>
                <a:t>Подпрограмма «Развитие культуры Тейковского муниципального района»</a:t>
              </a:r>
            </a:p>
            <a:p>
              <a:pPr algn="ctr"/>
              <a:r>
                <a:rPr lang="ru-RU" altLang="ru-RU" b="1">
                  <a:latin typeface="Times New Roman" pitchFamily="18" charset="0"/>
                </a:rPr>
                <a:t>2019 – 10109,0 </a:t>
              </a:r>
              <a:r>
                <a:rPr lang="ru-RU" altLang="ru-RU">
                  <a:latin typeface="Times New Roman" pitchFamily="18" charset="0"/>
                </a:rPr>
                <a:t>тыс.руб.;</a:t>
              </a:r>
            </a:p>
            <a:p>
              <a:pPr algn="ctr"/>
              <a:r>
                <a:rPr lang="ru-RU" altLang="ru-RU" b="1">
                  <a:latin typeface="Times New Roman" pitchFamily="18" charset="0"/>
                </a:rPr>
                <a:t>2020 - 2021 по 6654,7 </a:t>
              </a:r>
              <a:r>
                <a:rPr lang="ru-RU" altLang="ru-RU">
                  <a:latin typeface="Times New Roman" pitchFamily="18" charset="0"/>
                </a:rPr>
                <a:t>тыс.руб</a:t>
              </a:r>
              <a:r>
                <a:rPr lang="ru-RU" altLang="ru-RU" sz="1600">
                  <a:latin typeface="Times New Roman" pitchFamily="18" charset="0"/>
                </a:rPr>
                <a:t>.</a:t>
              </a:r>
              <a:r>
                <a:rPr lang="ru-RU" altLang="ru-RU" sz="1600" b="1">
                  <a:latin typeface="Times New Roman" pitchFamily="18" charset="0"/>
                </a:rPr>
                <a:t>  </a:t>
              </a:r>
            </a:p>
          </p:txBody>
        </p:sp>
      </p:grpSp>
      <p:grpSp>
        <p:nvGrpSpPr>
          <p:cNvPr id="89092" name="Скругленный прямоугольник 4"/>
          <p:cNvGrpSpPr>
            <a:grpSpLocks/>
          </p:cNvGrpSpPr>
          <p:nvPr/>
        </p:nvGrpSpPr>
        <p:grpSpPr bwMode="auto">
          <a:xfrm>
            <a:off x="4787900" y="1268413"/>
            <a:ext cx="4129088" cy="1584325"/>
            <a:chOff x="125" y="1966"/>
            <a:chExt cx="2547" cy="369"/>
          </a:xfrm>
        </p:grpSpPr>
        <p:pic>
          <p:nvPicPr>
            <p:cNvPr id="89094" name="Скругленный прямоугольник 4"/>
            <p:cNvPicPr>
              <a:picLocks noChangeArrowheads="1"/>
            </p:cNvPicPr>
            <p:nvPr/>
          </p:nvPicPr>
          <p:blipFill>
            <a:blip r:embed="rId4">
              <a:grayscl/>
            </a:blip>
            <a:srcRect/>
            <a:stretch>
              <a:fillRect/>
            </a:stretch>
          </p:blipFill>
          <p:spPr bwMode="auto">
            <a:xfrm>
              <a:off x="140" y="1966"/>
              <a:ext cx="2532" cy="3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9095" name="Text Box 30"/>
            <p:cNvSpPr txBox="1">
              <a:spLocks noChangeArrowheads="1"/>
            </p:cNvSpPr>
            <p:nvPr/>
          </p:nvSpPr>
          <p:spPr bwMode="auto">
            <a:xfrm>
              <a:off x="125" y="2018"/>
              <a:ext cx="2533" cy="2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latin typeface="Times New Roman" pitchFamily="18" charset="0"/>
                </a:rPr>
                <a:t>Подпрограмма «Предоставление дополнительного образования в сфере культуры и искусства» </a:t>
              </a:r>
            </a:p>
            <a:p>
              <a:pPr algn="ctr"/>
              <a:r>
                <a:rPr lang="ru-RU" altLang="ru-RU" b="1">
                  <a:latin typeface="Times New Roman" pitchFamily="18" charset="0"/>
                </a:rPr>
                <a:t>2019 – 1598,0 </a:t>
              </a:r>
              <a:r>
                <a:rPr lang="ru-RU" altLang="ru-RU">
                  <a:latin typeface="Times New Roman" pitchFamily="18" charset="0"/>
                </a:rPr>
                <a:t>тыс.руб.;</a:t>
              </a:r>
            </a:p>
            <a:p>
              <a:pPr algn="ctr"/>
              <a:r>
                <a:rPr lang="ru-RU" altLang="ru-RU" b="1">
                  <a:latin typeface="Times New Roman" pitchFamily="18" charset="0"/>
                </a:rPr>
                <a:t>2020-2021 по 1497,8 </a:t>
              </a:r>
              <a:r>
                <a:rPr lang="ru-RU" altLang="ru-RU">
                  <a:latin typeface="Times New Roman" pitchFamily="18" charset="0"/>
                </a:rPr>
                <a:t>тыс.руб.</a:t>
              </a:r>
              <a:r>
                <a:rPr lang="ru-RU" altLang="ru-RU" sz="1600" b="1">
                  <a:latin typeface="Times New Roman" pitchFamily="18" charset="0"/>
                </a:rPr>
                <a:t> </a:t>
              </a:r>
            </a:p>
          </p:txBody>
        </p:sp>
      </p:grpSp>
      <p:sp>
        <p:nvSpPr>
          <p:cNvPr id="89093" name="Заголовок 1"/>
          <p:cNvSpPr txBox="1">
            <a:spLocks/>
          </p:cNvSpPr>
          <p:nvPr/>
        </p:nvSpPr>
        <p:spPr bwMode="auto">
          <a:xfrm>
            <a:off x="611188" y="3357563"/>
            <a:ext cx="8064500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endParaRPr lang="ru-RU" altLang="ru-RU" sz="1800" b="1" i="1">
              <a:latin typeface="Times New Roman" pitchFamily="18" charset="0"/>
            </a:endParaRPr>
          </a:p>
        </p:txBody>
      </p:sp>
    </p:spTree>
  </p:cSld>
  <p:clrMapOvr>
    <a:masterClrMapping/>
  </p:clrMapOvr>
  <p:transition spd="slow">
    <p:wheel spokes="2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0113" name="Скругленный прямоугольник 3"/>
          <p:cNvGrpSpPr>
            <a:grpSpLocks/>
          </p:cNvGrpSpPr>
          <p:nvPr/>
        </p:nvGrpSpPr>
        <p:grpSpPr bwMode="auto">
          <a:xfrm>
            <a:off x="2268538" y="1916113"/>
            <a:ext cx="4535487" cy="2376487"/>
            <a:chOff x="92" y="2380"/>
            <a:chExt cx="2721" cy="506"/>
          </a:xfrm>
        </p:grpSpPr>
        <p:pic>
          <p:nvPicPr>
            <p:cNvPr id="90116" name="Скругленный прямоугольник 3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92" y="2380"/>
              <a:ext cx="2721" cy="5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0117" name="Text Box 6"/>
            <p:cNvSpPr txBox="1">
              <a:spLocks noChangeArrowheads="1"/>
            </p:cNvSpPr>
            <p:nvPr/>
          </p:nvSpPr>
          <p:spPr bwMode="auto">
            <a:xfrm>
              <a:off x="118" y="2443"/>
              <a:ext cx="2507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latin typeface="Times New Roman" pitchFamily="18" charset="0"/>
                </a:rPr>
                <a:t>Подпрограмма «Организация физкультурных мероприятий, спортивных мероприятий и участие спортсменов Тейковского муниципального района в соревнованиях»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2019 – 297,8 </a:t>
              </a:r>
              <a:r>
                <a:rPr lang="ru-RU" altLang="ru-RU" sz="1600">
                  <a:latin typeface="Times New Roman" pitchFamily="18" charset="0"/>
                </a:rPr>
                <a:t>тыс.руб.;</a:t>
              </a:r>
            </a:p>
            <a:p>
              <a:pPr algn="ctr"/>
              <a:r>
                <a:rPr lang="ru-RU" altLang="ru-RU" sz="1600">
                  <a:latin typeface="Times New Roman" pitchFamily="18" charset="0"/>
                </a:rPr>
                <a:t> </a:t>
              </a:r>
              <a:r>
                <a:rPr lang="ru-RU" altLang="ru-RU" sz="1600" b="1">
                  <a:latin typeface="Times New Roman" pitchFamily="18" charset="0"/>
                </a:rPr>
                <a:t>2020 г. – 300,0</a:t>
              </a:r>
              <a:r>
                <a:rPr lang="ru-RU" altLang="ru-RU" sz="1600">
                  <a:latin typeface="Times New Roman" pitchFamily="18" charset="0"/>
                </a:rPr>
                <a:t> тыс.руб.</a:t>
              </a:r>
              <a:r>
                <a:rPr lang="ru-RU" altLang="ru-RU" b="1">
                  <a:latin typeface="Times New Roman" pitchFamily="18" charset="0"/>
                </a:rPr>
                <a:t>; </a:t>
              </a:r>
              <a:r>
                <a:rPr lang="ru-RU" altLang="ru-RU" sz="1600" b="1">
                  <a:latin typeface="Times New Roman" pitchFamily="18" charset="0"/>
                </a:rPr>
                <a:t>2021- 330,0 т.р.</a:t>
              </a:r>
            </a:p>
          </p:txBody>
        </p:sp>
      </p:grpSp>
      <p:sp>
        <p:nvSpPr>
          <p:cNvPr id="90114" name="Заголовок 1"/>
          <p:cNvSpPr txBox="1">
            <a:spLocks/>
          </p:cNvSpPr>
          <p:nvPr/>
        </p:nvSpPr>
        <p:spPr bwMode="auto">
          <a:xfrm>
            <a:off x="542925" y="260350"/>
            <a:ext cx="7954963" cy="1343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endParaRPr lang="ru-RU" altLang="ru-RU" sz="1800" b="1" i="1">
              <a:latin typeface="Times New Roman" pitchFamily="18" charset="0"/>
            </a:endParaRPr>
          </a:p>
        </p:txBody>
      </p:sp>
      <p:sp>
        <p:nvSpPr>
          <p:cNvPr id="90115" name="Заголовок 1"/>
          <p:cNvSpPr txBox="1">
            <a:spLocks/>
          </p:cNvSpPr>
          <p:nvPr/>
        </p:nvSpPr>
        <p:spPr bwMode="auto">
          <a:xfrm>
            <a:off x="684213" y="404813"/>
            <a:ext cx="8064500" cy="1223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altLang="ru-RU" sz="1800" b="1" i="1">
                <a:latin typeface="Times New Roman" pitchFamily="18" charset="0"/>
              </a:rPr>
              <a:t>Развитие физической культуры и спорта в Тейковском муниципальном районе       </a:t>
            </a:r>
          </a:p>
          <a:p>
            <a:pPr algn="ctr"/>
            <a:r>
              <a:rPr lang="ru-RU" altLang="ru-RU" sz="1800" b="1">
                <a:latin typeface="Times New Roman" pitchFamily="18" charset="0"/>
              </a:rPr>
              <a:t>       </a:t>
            </a:r>
            <a:r>
              <a:rPr lang="ru-RU" altLang="ru-RU" sz="1800" b="1" i="1">
                <a:latin typeface="Times New Roman" pitchFamily="18" charset="0"/>
              </a:rPr>
              <a:t>2019 год    -  297,8 тыс.руб. (0,1 % от общего объёма расхода бюджета); 2020 г. – 300,0 тыс.руб.; 2021 г. -330,0 тыс.руб.</a:t>
            </a:r>
          </a:p>
        </p:txBody>
      </p:sp>
    </p:spTree>
  </p:cSld>
  <p:clrMapOvr>
    <a:masterClrMapping/>
  </p:clrMapOvr>
  <p:transition spd="slow">
    <p:wheel spokes="2"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7" name="Заголовок 1"/>
          <p:cNvSpPr txBox="1">
            <a:spLocks/>
          </p:cNvSpPr>
          <p:nvPr/>
        </p:nvSpPr>
        <p:spPr bwMode="auto">
          <a:xfrm>
            <a:off x="-100013" y="182563"/>
            <a:ext cx="9144001" cy="107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endParaRPr lang="ru-RU" altLang="ru-RU" sz="1800" b="1">
              <a:latin typeface="Times New Roman" pitchFamily="18" charset="0"/>
            </a:endParaRPr>
          </a:p>
        </p:txBody>
      </p:sp>
      <p:grpSp>
        <p:nvGrpSpPr>
          <p:cNvPr id="91138" name="Скругленный прямоугольник 6"/>
          <p:cNvGrpSpPr>
            <a:grpSpLocks/>
          </p:cNvGrpSpPr>
          <p:nvPr/>
        </p:nvGrpSpPr>
        <p:grpSpPr bwMode="auto">
          <a:xfrm>
            <a:off x="4284663" y="2349500"/>
            <a:ext cx="4392612" cy="1871663"/>
            <a:chOff x="2887" y="2454"/>
            <a:chExt cx="2707" cy="580"/>
          </a:xfrm>
        </p:grpSpPr>
        <p:pic>
          <p:nvPicPr>
            <p:cNvPr id="7183" name="Скругленный прямоугольник 6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2887" y="2454"/>
              <a:ext cx="2707" cy="5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blurRad="50800" dist="50800" dir="5400000" algn="ctr" rotWithShape="0">
                <a:schemeClr val="tx1"/>
              </a:outerShdw>
            </a:effectLst>
          </p:spPr>
        </p:pic>
        <p:sp>
          <p:nvSpPr>
            <p:cNvPr id="91149" name="Text Box 12"/>
            <p:cNvSpPr txBox="1">
              <a:spLocks noChangeArrowheads="1"/>
            </p:cNvSpPr>
            <p:nvPr/>
          </p:nvSpPr>
          <p:spPr bwMode="auto">
            <a:xfrm>
              <a:off x="2887" y="2454"/>
              <a:ext cx="2620" cy="5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latin typeface="Times New Roman" pitchFamily="18" charset="0"/>
                </a:rPr>
                <a:t>Подпрограмма «Проведение капитального ремонта общего имущества в многоквартирных домах, расположенных на территории Тейковского муниципального района»</a:t>
              </a:r>
            </a:p>
            <a:p>
              <a:pPr algn="ctr"/>
              <a:r>
                <a:rPr lang="ru-RU" altLang="ru-RU" b="1">
                  <a:latin typeface="Times New Roman" pitchFamily="18" charset="0"/>
                </a:rPr>
                <a:t>ежегодно по 1023,1 </a:t>
              </a:r>
              <a:r>
                <a:rPr lang="ru-RU" altLang="ru-RU">
                  <a:latin typeface="Times New Roman" pitchFamily="18" charset="0"/>
                </a:rPr>
                <a:t>тыс.руб.</a:t>
              </a:r>
            </a:p>
          </p:txBody>
        </p:sp>
      </p:grpSp>
      <p:grpSp>
        <p:nvGrpSpPr>
          <p:cNvPr id="91139" name="Скругленный прямоугольник 8"/>
          <p:cNvGrpSpPr>
            <a:grpSpLocks/>
          </p:cNvGrpSpPr>
          <p:nvPr/>
        </p:nvGrpSpPr>
        <p:grpSpPr bwMode="auto">
          <a:xfrm>
            <a:off x="2339975" y="4868863"/>
            <a:ext cx="4391025" cy="1584325"/>
            <a:chOff x="2853" y="3199"/>
            <a:chExt cx="2707" cy="683"/>
          </a:xfrm>
        </p:grpSpPr>
        <p:pic>
          <p:nvPicPr>
            <p:cNvPr id="7181" name="Скругленный прямоугольник 8"/>
            <p:cNvPicPr>
              <a:picLocks noChangeArrowheads="1"/>
            </p:cNvPicPr>
            <p:nvPr/>
          </p:nvPicPr>
          <p:blipFill>
            <a:blip r:embed="rId3">
              <a:grayscl/>
            </a:blip>
            <a:srcRect/>
            <a:stretch>
              <a:fillRect/>
            </a:stretch>
          </p:blipFill>
          <p:spPr bwMode="auto">
            <a:xfrm>
              <a:off x="2853" y="3199"/>
              <a:ext cx="2707" cy="68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blurRad="50800" dist="50800" dir="5400000" algn="ctr" rotWithShape="0">
                <a:schemeClr val="tx1"/>
              </a:outerShdw>
            </a:effectLst>
          </p:spPr>
        </p:pic>
        <p:sp>
          <p:nvSpPr>
            <p:cNvPr id="91147" name="Text Box 15"/>
            <p:cNvSpPr txBox="1">
              <a:spLocks noChangeArrowheads="1"/>
            </p:cNvSpPr>
            <p:nvPr/>
          </p:nvSpPr>
          <p:spPr bwMode="auto">
            <a:xfrm>
              <a:off x="2980" y="3244"/>
              <a:ext cx="2536" cy="4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latin typeface="Times New Roman" pitchFamily="18" charset="0"/>
                </a:rPr>
                <a:t>Подпрограмма «Развитие газификации  Тейковского муниципального района» 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2019 – 574,5 </a:t>
              </a:r>
              <a:r>
                <a:rPr lang="ru-RU" altLang="ru-RU" sz="1600">
                  <a:latin typeface="Times New Roman" pitchFamily="18" charset="0"/>
                </a:rPr>
                <a:t>т.руб.</a:t>
              </a:r>
            </a:p>
          </p:txBody>
        </p:sp>
      </p:grpSp>
      <p:grpSp>
        <p:nvGrpSpPr>
          <p:cNvPr id="91140" name="Скругленный прямоугольник 9"/>
          <p:cNvGrpSpPr>
            <a:grpSpLocks/>
          </p:cNvGrpSpPr>
          <p:nvPr/>
        </p:nvGrpSpPr>
        <p:grpSpPr bwMode="auto">
          <a:xfrm>
            <a:off x="539750" y="2349500"/>
            <a:ext cx="3505200" cy="2232025"/>
            <a:chOff x="98" y="2796"/>
            <a:chExt cx="2581" cy="514"/>
          </a:xfrm>
        </p:grpSpPr>
        <p:pic>
          <p:nvPicPr>
            <p:cNvPr id="7179" name="Скругленный прямоугольник 9"/>
            <p:cNvPicPr>
              <a:picLocks noChangeArrowheads="1"/>
            </p:cNvPicPr>
            <p:nvPr/>
          </p:nvPicPr>
          <p:blipFill>
            <a:blip r:embed="rId4" cstate="print">
              <a:grayscl/>
            </a:blip>
            <a:srcRect/>
            <a:stretch>
              <a:fillRect/>
            </a:stretch>
          </p:blipFill>
          <p:spPr bwMode="auto">
            <a:xfrm>
              <a:off x="98" y="2796"/>
              <a:ext cx="2581" cy="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scene3d>
              <a:camera prst="orthographicFront"/>
              <a:lightRig rig="threePt" dir="t"/>
            </a:scene3d>
            <a:sp3d>
              <a:bevelB/>
            </a:sp3d>
          </p:spPr>
        </p:pic>
        <p:sp>
          <p:nvSpPr>
            <p:cNvPr id="7180" name="Text Box 18"/>
            <p:cNvSpPr txBox="1">
              <a:spLocks noChangeArrowheads="1"/>
            </p:cNvSpPr>
            <p:nvPr/>
          </p:nvSpPr>
          <p:spPr bwMode="auto">
            <a:xfrm>
              <a:off x="114" y="2823"/>
              <a:ext cx="2520" cy="4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scene3d>
              <a:camera prst="orthographicFront"/>
              <a:lightRig rig="threePt" dir="t"/>
            </a:scene3d>
            <a:sp3d>
              <a:bevelB/>
            </a:sp3d>
          </p:spPr>
          <p:txBody>
            <a:bodyPr/>
            <a:lstStyle/>
            <a:p>
              <a:pPr algn="ctr">
                <a:defRPr/>
              </a:pPr>
              <a:r>
                <a:rPr lang="ru-RU" altLang="ru-RU" sz="1600">
                  <a:latin typeface="Times New Roman" pitchFamily="18" charset="0"/>
                </a:rPr>
                <a:t>Подпрограмма «Обеспечение жильем молодых семей в Тейковском муниципальном районе»</a:t>
              </a:r>
              <a:endParaRPr lang="ru-RU" altLang="ru-RU">
                <a:latin typeface="Times New Roman" pitchFamily="18" charset="0"/>
              </a:endParaRPr>
            </a:p>
            <a:p>
              <a:pPr algn="ctr">
                <a:defRPr/>
              </a:pPr>
              <a:r>
                <a:rPr lang="ru-RU" altLang="ru-RU" b="1">
                  <a:latin typeface="Times New Roman" pitchFamily="18" charset="0"/>
                </a:rPr>
                <a:t>2019 – 107,4 </a:t>
              </a:r>
              <a:r>
                <a:rPr lang="ru-RU" altLang="ru-RU">
                  <a:latin typeface="Times New Roman" pitchFamily="18" charset="0"/>
                </a:rPr>
                <a:t>тыс.руб.</a:t>
              </a:r>
            </a:p>
            <a:p>
              <a:pPr>
                <a:defRPr/>
              </a:pPr>
              <a:endParaRPr lang="ru-RU" altLang="ru-RU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91141" name="Заголовок 1"/>
          <p:cNvSpPr txBox="1">
            <a:spLocks/>
          </p:cNvSpPr>
          <p:nvPr/>
        </p:nvSpPr>
        <p:spPr bwMode="auto">
          <a:xfrm>
            <a:off x="0" y="333375"/>
            <a:ext cx="9144000" cy="1582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altLang="ru-RU" sz="1800" b="1" i="1">
                <a:latin typeface="Times New Roman" pitchFamily="18" charset="0"/>
              </a:rPr>
              <a:t>Обеспечение доступным и комфортным жильем, объектами инженерной инфраструктуры и услугами жилищно-коммунального хозяйства населения Тейковского муниципального района</a:t>
            </a:r>
          </a:p>
          <a:p>
            <a:pPr algn="ctr"/>
            <a:r>
              <a:rPr lang="ru-RU" altLang="ru-RU" sz="1800" b="1" i="1">
                <a:latin typeface="Times New Roman" pitchFamily="18" charset="0"/>
              </a:rPr>
              <a:t>2019 год -  8763,5 тыс.руб. (4,2 % от общего объёма расхода бюджета);</a:t>
            </a:r>
          </a:p>
          <a:p>
            <a:pPr algn="ctr"/>
            <a:r>
              <a:rPr lang="ru-RU" altLang="ru-RU" sz="1800" b="1" i="1">
                <a:latin typeface="Times New Roman" pitchFamily="18" charset="0"/>
              </a:rPr>
              <a:t>2020 – 8071,6 тыс.руб.; 2021 – 8071,6 тыс.руб.</a:t>
            </a:r>
          </a:p>
          <a:p>
            <a:pPr algn="ctr"/>
            <a:endParaRPr lang="ru-RU" altLang="ru-RU" sz="1800" b="1" i="1">
              <a:latin typeface="Times New Roman" pitchFamily="18" charset="0"/>
            </a:endParaRPr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1" name="Заголовок 1"/>
          <p:cNvSpPr txBox="1">
            <a:spLocks/>
          </p:cNvSpPr>
          <p:nvPr/>
        </p:nvSpPr>
        <p:spPr bwMode="auto">
          <a:xfrm>
            <a:off x="-100013" y="182563"/>
            <a:ext cx="9144001" cy="107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endParaRPr lang="ru-RU" altLang="ru-RU" sz="1800" b="1">
              <a:latin typeface="Times New Roman" pitchFamily="18" charset="0"/>
            </a:endParaRPr>
          </a:p>
        </p:txBody>
      </p:sp>
      <p:grpSp>
        <p:nvGrpSpPr>
          <p:cNvPr id="92162" name="Скругленный прямоугольник 5"/>
          <p:cNvGrpSpPr>
            <a:grpSpLocks/>
          </p:cNvGrpSpPr>
          <p:nvPr/>
        </p:nvGrpSpPr>
        <p:grpSpPr bwMode="auto">
          <a:xfrm>
            <a:off x="4787900" y="404813"/>
            <a:ext cx="3960813" cy="1439862"/>
            <a:chOff x="50" y="1184"/>
            <a:chExt cx="2581" cy="506"/>
          </a:xfrm>
        </p:grpSpPr>
        <p:pic>
          <p:nvPicPr>
            <p:cNvPr id="92179" name="Скругленный прямоугольник 5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50" y="1184"/>
              <a:ext cx="2581" cy="5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2180" name="Text Box 9"/>
            <p:cNvSpPr txBox="1">
              <a:spLocks noChangeArrowheads="1"/>
            </p:cNvSpPr>
            <p:nvPr/>
          </p:nvSpPr>
          <p:spPr bwMode="auto">
            <a:xfrm>
              <a:off x="114" y="1211"/>
              <a:ext cx="2429" cy="3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>
                  <a:latin typeface="Times New Roman" pitchFamily="18" charset="0"/>
                </a:rPr>
                <a:t>Подпрограмма «Обеспечение населения  Тейковского муниципального района теплоснабжением»</a:t>
              </a:r>
            </a:p>
            <a:p>
              <a:pPr algn="ctr"/>
              <a:endParaRPr lang="ru-RU" altLang="ru-RU" sz="1600">
                <a:latin typeface="Times New Roman" pitchFamily="18" charset="0"/>
              </a:endParaRP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ежегодно по 5500,0 </a:t>
              </a:r>
              <a:r>
                <a:rPr lang="ru-RU" altLang="ru-RU" sz="1600">
                  <a:latin typeface="Times New Roman" pitchFamily="18" charset="0"/>
                </a:rPr>
                <a:t>тыс.руб.</a:t>
              </a:r>
              <a:r>
                <a:rPr lang="ru-RU" altLang="ru-RU" sz="1600" b="1">
                  <a:latin typeface="Times New Roman" pitchFamily="18" charset="0"/>
                </a:rPr>
                <a:t> </a:t>
              </a:r>
            </a:p>
          </p:txBody>
        </p:sp>
      </p:grpSp>
      <p:sp>
        <p:nvSpPr>
          <p:cNvPr id="92163" name="Заголовок 1"/>
          <p:cNvSpPr txBox="1">
            <a:spLocks/>
          </p:cNvSpPr>
          <p:nvPr/>
        </p:nvSpPr>
        <p:spPr bwMode="auto">
          <a:xfrm>
            <a:off x="0" y="2565400"/>
            <a:ext cx="9144000" cy="1090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endParaRPr lang="ru-RU" altLang="ru-RU" sz="1800" b="1" i="1">
              <a:latin typeface="Times New Roman" pitchFamily="18" charset="0"/>
            </a:endParaRPr>
          </a:p>
        </p:txBody>
      </p:sp>
      <p:grpSp>
        <p:nvGrpSpPr>
          <p:cNvPr id="92164" name="Скругленный прямоугольник 5"/>
          <p:cNvGrpSpPr>
            <a:grpSpLocks/>
          </p:cNvGrpSpPr>
          <p:nvPr/>
        </p:nvGrpSpPr>
        <p:grpSpPr bwMode="auto">
          <a:xfrm>
            <a:off x="395288" y="1989138"/>
            <a:ext cx="4032250" cy="2232025"/>
            <a:chOff x="50" y="1184"/>
            <a:chExt cx="2581" cy="506"/>
          </a:xfrm>
        </p:grpSpPr>
        <p:pic>
          <p:nvPicPr>
            <p:cNvPr id="92177" name="Скругленный прямоугольник 5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50" y="1184"/>
              <a:ext cx="2581" cy="5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2178" name="Text Box 9"/>
            <p:cNvSpPr txBox="1">
              <a:spLocks noChangeArrowheads="1"/>
            </p:cNvSpPr>
            <p:nvPr/>
          </p:nvSpPr>
          <p:spPr bwMode="auto">
            <a:xfrm>
              <a:off x="114" y="1211"/>
              <a:ext cx="2429" cy="3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>
                  <a:latin typeface="Times New Roman" pitchFamily="18" charset="0"/>
                </a:rPr>
                <a:t>Подпрограмма «Реализация мероприятий по участию в организации деятельности по сбору (в том числе раздельному сбору), транспортированию, обработке, утилизации, обезвреживанию, захоронению твердых коммунальных отходов на территории  Тейковского муниципального района»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ежегодно по 360,6 </a:t>
              </a:r>
              <a:r>
                <a:rPr lang="ru-RU" altLang="ru-RU" sz="1600">
                  <a:latin typeface="Times New Roman" pitchFamily="18" charset="0"/>
                </a:rPr>
                <a:t>тыс.руб.</a:t>
              </a:r>
              <a:r>
                <a:rPr lang="ru-RU" altLang="ru-RU" sz="1600" b="1">
                  <a:latin typeface="Times New Roman" pitchFamily="18" charset="0"/>
                </a:rPr>
                <a:t> </a:t>
              </a:r>
            </a:p>
          </p:txBody>
        </p:sp>
      </p:grpSp>
      <p:grpSp>
        <p:nvGrpSpPr>
          <p:cNvPr id="92165" name="Скругленный прямоугольник 5"/>
          <p:cNvGrpSpPr>
            <a:grpSpLocks/>
          </p:cNvGrpSpPr>
          <p:nvPr/>
        </p:nvGrpSpPr>
        <p:grpSpPr bwMode="auto">
          <a:xfrm>
            <a:off x="395288" y="333375"/>
            <a:ext cx="4105275" cy="1511300"/>
            <a:chOff x="50" y="1184"/>
            <a:chExt cx="2581" cy="506"/>
          </a:xfrm>
        </p:grpSpPr>
        <p:pic>
          <p:nvPicPr>
            <p:cNvPr id="92175" name="Скругленный прямоугольник 5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50" y="1184"/>
              <a:ext cx="2581" cy="5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2176" name="Text Box 9"/>
            <p:cNvSpPr txBox="1">
              <a:spLocks noChangeArrowheads="1"/>
            </p:cNvSpPr>
            <p:nvPr/>
          </p:nvSpPr>
          <p:spPr bwMode="auto">
            <a:xfrm>
              <a:off x="114" y="1211"/>
              <a:ext cx="2429" cy="3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>
                  <a:latin typeface="Times New Roman" pitchFamily="18" charset="0"/>
                </a:rPr>
                <a:t>Подпрограмма «Обеспечение водоснабжением жителей Тейковского муниципального района»</a:t>
              </a:r>
            </a:p>
            <a:p>
              <a:pPr algn="ctr"/>
              <a:endParaRPr lang="ru-RU" altLang="ru-RU">
                <a:latin typeface="Times New Roman" pitchFamily="18" charset="0"/>
              </a:endParaRP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ежегодно по 887,9 </a:t>
              </a:r>
              <a:r>
                <a:rPr lang="ru-RU" altLang="ru-RU" sz="1600">
                  <a:latin typeface="Times New Roman" pitchFamily="18" charset="0"/>
                </a:rPr>
                <a:t>тыс.руб.</a:t>
              </a:r>
              <a:r>
                <a:rPr lang="ru-RU" altLang="ru-RU" sz="1600" b="1">
                  <a:latin typeface="Times New Roman" pitchFamily="18" charset="0"/>
                </a:rPr>
                <a:t> </a:t>
              </a:r>
            </a:p>
          </p:txBody>
        </p:sp>
      </p:grpSp>
      <p:grpSp>
        <p:nvGrpSpPr>
          <p:cNvPr id="92166" name="Скругленный прямоугольник 5"/>
          <p:cNvGrpSpPr>
            <a:grpSpLocks/>
          </p:cNvGrpSpPr>
          <p:nvPr/>
        </p:nvGrpSpPr>
        <p:grpSpPr bwMode="auto">
          <a:xfrm>
            <a:off x="4787900" y="2060575"/>
            <a:ext cx="4105275" cy="1584325"/>
            <a:chOff x="50" y="1184"/>
            <a:chExt cx="2581" cy="506"/>
          </a:xfrm>
        </p:grpSpPr>
        <p:pic>
          <p:nvPicPr>
            <p:cNvPr id="92173" name="Скругленный прямоугольник 5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50" y="1184"/>
              <a:ext cx="2581" cy="5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2174" name="Text Box 9"/>
            <p:cNvSpPr txBox="1">
              <a:spLocks noChangeArrowheads="1"/>
            </p:cNvSpPr>
            <p:nvPr/>
          </p:nvSpPr>
          <p:spPr bwMode="auto">
            <a:xfrm>
              <a:off x="114" y="1211"/>
              <a:ext cx="2429" cy="3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>
                  <a:latin typeface="Times New Roman" pitchFamily="18" charset="0"/>
                </a:rPr>
                <a:t>Подпрограмма «Содержание территорий сельских кладбищ Тейковского муниципального района»</a:t>
              </a:r>
            </a:p>
            <a:p>
              <a:pPr algn="ctr"/>
              <a:endParaRPr lang="ru-RU" altLang="ru-RU">
                <a:latin typeface="Times New Roman" pitchFamily="18" charset="0"/>
              </a:endParaRP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ежегодно по 200,0 </a:t>
              </a:r>
              <a:r>
                <a:rPr lang="ru-RU" altLang="ru-RU" sz="1600">
                  <a:latin typeface="Times New Roman" pitchFamily="18" charset="0"/>
                </a:rPr>
                <a:t>тыс.руб.</a:t>
              </a:r>
              <a:r>
                <a:rPr lang="ru-RU" altLang="ru-RU" sz="1600" b="1">
                  <a:latin typeface="Times New Roman" pitchFamily="18" charset="0"/>
                </a:rPr>
                <a:t> </a:t>
              </a:r>
            </a:p>
          </p:txBody>
        </p:sp>
      </p:grpSp>
      <p:grpSp>
        <p:nvGrpSpPr>
          <p:cNvPr id="92167" name="Скругленный прямоугольник 5"/>
          <p:cNvGrpSpPr>
            <a:grpSpLocks/>
          </p:cNvGrpSpPr>
          <p:nvPr/>
        </p:nvGrpSpPr>
        <p:grpSpPr bwMode="auto">
          <a:xfrm>
            <a:off x="395288" y="4508500"/>
            <a:ext cx="4105275" cy="1873250"/>
            <a:chOff x="50" y="1184"/>
            <a:chExt cx="2581" cy="506"/>
          </a:xfrm>
        </p:grpSpPr>
        <p:pic>
          <p:nvPicPr>
            <p:cNvPr id="92171" name="Скругленный прямоугольник 5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50" y="1184"/>
              <a:ext cx="2581" cy="5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2172" name="Text Box 9"/>
            <p:cNvSpPr txBox="1">
              <a:spLocks noChangeArrowheads="1"/>
            </p:cNvSpPr>
            <p:nvPr/>
          </p:nvSpPr>
          <p:spPr bwMode="auto">
            <a:xfrm>
              <a:off x="114" y="1211"/>
              <a:ext cx="2429" cy="3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>
                  <a:latin typeface="Times New Roman" pitchFamily="18" charset="0"/>
                </a:rPr>
                <a:t>Подпрограмма «Государственная поддержка граждан в сфере ипотечного жилищного кредитования на территории Тейковского муниципального района»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2019 г. - 10,0 </a:t>
              </a:r>
              <a:r>
                <a:rPr lang="ru-RU" altLang="ru-RU" sz="1600">
                  <a:latin typeface="Times New Roman" pitchFamily="18" charset="0"/>
                </a:rPr>
                <a:t>тыс.руб.</a:t>
              </a:r>
              <a:r>
                <a:rPr lang="ru-RU" altLang="ru-RU" sz="1600" b="1">
                  <a:latin typeface="Times New Roman" pitchFamily="18" charset="0"/>
                </a:rPr>
                <a:t>; 2020 г. – 20,0 тыс.руб.</a:t>
              </a:r>
            </a:p>
          </p:txBody>
        </p:sp>
      </p:grpSp>
      <p:grpSp>
        <p:nvGrpSpPr>
          <p:cNvPr id="92168" name="Скругленный прямоугольник 5"/>
          <p:cNvGrpSpPr>
            <a:grpSpLocks/>
          </p:cNvGrpSpPr>
          <p:nvPr/>
        </p:nvGrpSpPr>
        <p:grpSpPr bwMode="auto">
          <a:xfrm>
            <a:off x="4859338" y="4005263"/>
            <a:ext cx="4105275" cy="1584325"/>
            <a:chOff x="50" y="1184"/>
            <a:chExt cx="2581" cy="506"/>
          </a:xfrm>
        </p:grpSpPr>
        <p:pic>
          <p:nvPicPr>
            <p:cNvPr id="92169" name="Скругленный прямоугольник 5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50" y="1184"/>
              <a:ext cx="2581" cy="5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2170" name="Text Box 9"/>
            <p:cNvSpPr txBox="1">
              <a:spLocks noChangeArrowheads="1"/>
            </p:cNvSpPr>
            <p:nvPr/>
          </p:nvSpPr>
          <p:spPr bwMode="auto">
            <a:xfrm>
              <a:off x="114" y="1211"/>
              <a:ext cx="2429" cy="3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>
                  <a:latin typeface="Times New Roman" pitchFamily="18" charset="0"/>
                </a:rPr>
                <a:t>Подпрограмма «Подготовка проектов внесения изменений в документы территориального планирования, правила землепользования и застройки»</a:t>
              </a:r>
            </a:p>
            <a:p>
              <a:pPr algn="ctr"/>
              <a:r>
                <a:rPr lang="ru-RU" altLang="ru-RU" b="1">
                  <a:latin typeface="Times New Roman" pitchFamily="18" charset="0"/>
                </a:rPr>
                <a:t>2019 -2021 </a:t>
              </a:r>
              <a:r>
                <a:rPr lang="ru-RU" altLang="ru-RU">
                  <a:latin typeface="Times New Roman" pitchFamily="18" charset="0"/>
                </a:rPr>
                <a:t>по </a:t>
              </a:r>
              <a:r>
                <a:rPr lang="ru-RU" altLang="ru-RU" b="1">
                  <a:latin typeface="Times New Roman" pitchFamily="18" charset="0"/>
                </a:rPr>
                <a:t>100,0 </a:t>
              </a:r>
              <a:r>
                <a:rPr lang="ru-RU" altLang="ru-RU">
                  <a:latin typeface="Times New Roman" pitchFamily="18" charset="0"/>
                </a:rPr>
                <a:t>тыс.руб.</a:t>
              </a:r>
              <a:r>
                <a:rPr lang="ru-RU" altLang="ru-RU" b="1">
                  <a:latin typeface="Times New Roman" pitchFamily="18" charset="0"/>
                </a:rPr>
                <a:t> </a:t>
              </a:r>
            </a:p>
          </p:txBody>
        </p:sp>
      </p:grp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5" name="Заголовок 1"/>
          <p:cNvSpPr txBox="1">
            <a:spLocks/>
          </p:cNvSpPr>
          <p:nvPr/>
        </p:nvSpPr>
        <p:spPr bwMode="auto">
          <a:xfrm>
            <a:off x="755650" y="484188"/>
            <a:ext cx="7954963" cy="1020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endParaRPr lang="ru-RU" altLang="ru-RU" sz="180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93186" name="Скругленный прямоугольник 6"/>
          <p:cNvGrpSpPr>
            <a:grpSpLocks/>
          </p:cNvGrpSpPr>
          <p:nvPr/>
        </p:nvGrpSpPr>
        <p:grpSpPr bwMode="auto">
          <a:xfrm>
            <a:off x="395288" y="1557338"/>
            <a:ext cx="3816350" cy="1727200"/>
            <a:chOff x="2842" y="2452"/>
            <a:chExt cx="2707" cy="582"/>
          </a:xfrm>
        </p:grpSpPr>
        <p:pic>
          <p:nvPicPr>
            <p:cNvPr id="2" name="Скругленный прямоугольник 6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2842" y="2454"/>
              <a:ext cx="2707" cy="5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blurRad="50800" dist="50800" dir="5400000" algn="ctr" rotWithShape="0">
                <a:schemeClr val="tx1"/>
              </a:outerShdw>
            </a:effectLst>
          </p:spPr>
        </p:pic>
        <p:sp>
          <p:nvSpPr>
            <p:cNvPr id="93197" name="Text Box 12"/>
            <p:cNvSpPr txBox="1">
              <a:spLocks noChangeArrowheads="1"/>
            </p:cNvSpPr>
            <p:nvPr/>
          </p:nvSpPr>
          <p:spPr bwMode="auto">
            <a:xfrm>
              <a:off x="2915" y="2452"/>
              <a:ext cx="2634" cy="4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b="1">
                  <a:latin typeface="Times New Roman" pitchFamily="18" charset="0"/>
                </a:rPr>
                <a:t>Подпрограмма «Устойчивое развитие сельских территорий Тейковского муниципального района» </a:t>
              </a:r>
            </a:p>
            <a:p>
              <a:pPr algn="ctr"/>
              <a:r>
                <a:rPr lang="ru-RU" altLang="ru-RU" b="1">
                  <a:latin typeface="Times New Roman" pitchFamily="18" charset="0"/>
                </a:rPr>
                <a:t>2019 г. – 1168,0</a:t>
              </a:r>
              <a:r>
                <a:rPr lang="ru-RU" altLang="ru-RU">
                  <a:latin typeface="Times New Roman" pitchFamily="18" charset="0"/>
                </a:rPr>
                <a:t> тыс.руб.; </a:t>
              </a:r>
              <a:r>
                <a:rPr lang="ru-RU" altLang="ru-RU" b="1">
                  <a:latin typeface="Times New Roman" pitchFamily="18" charset="0"/>
                </a:rPr>
                <a:t>2020 г.- 938,0</a:t>
              </a:r>
              <a:r>
                <a:rPr lang="ru-RU" altLang="ru-RU">
                  <a:latin typeface="Times New Roman" pitchFamily="18" charset="0"/>
                </a:rPr>
                <a:t> тыс.руб.</a:t>
              </a:r>
            </a:p>
          </p:txBody>
        </p:sp>
      </p:grpSp>
      <p:sp>
        <p:nvSpPr>
          <p:cNvPr id="93187" name="Заголовок 1"/>
          <p:cNvSpPr txBox="1">
            <a:spLocks/>
          </p:cNvSpPr>
          <p:nvPr/>
        </p:nvSpPr>
        <p:spPr bwMode="auto">
          <a:xfrm>
            <a:off x="611188" y="188913"/>
            <a:ext cx="8251825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altLang="ru-RU" sz="1800" b="1" i="1">
                <a:latin typeface="Times New Roman" pitchFamily="18" charset="0"/>
                <a:cs typeface="Times New Roman" pitchFamily="18" charset="0"/>
              </a:rPr>
              <a:t>Развитие сельского хозяйства и регулирование рынков сельскохозяйственной продукции, сырья и продовольствия в Тейковском муниципальном районе </a:t>
            </a:r>
          </a:p>
          <a:p>
            <a:pPr algn="ctr"/>
            <a:r>
              <a:rPr lang="ru-RU" altLang="ru-RU" sz="1800" b="1" i="1">
                <a:latin typeface="Times New Roman" pitchFamily="18" charset="0"/>
                <a:cs typeface="Times New Roman" pitchFamily="18" charset="0"/>
              </a:rPr>
              <a:t>2019 год  -  1718,0 тыс.руб. (0,8 %</a:t>
            </a:r>
            <a:r>
              <a:rPr lang="ru-RU" altLang="ru-RU" sz="1800" b="1" i="1">
                <a:latin typeface="Times New Roman" pitchFamily="18" charset="0"/>
              </a:rPr>
              <a:t> </a:t>
            </a:r>
            <a:r>
              <a:rPr lang="ru-RU" altLang="ru-RU" sz="1600" b="1" i="1">
                <a:latin typeface="Times New Roman" pitchFamily="18" charset="0"/>
              </a:rPr>
              <a:t>от общего объёма расхода бюджета</a:t>
            </a:r>
            <a:r>
              <a:rPr lang="ru-RU" altLang="ru-RU" sz="1800" b="1" i="1">
                <a:latin typeface="Times New Roman" pitchFamily="18" charset="0"/>
              </a:rPr>
              <a:t>);</a:t>
            </a:r>
          </a:p>
          <a:p>
            <a:pPr algn="ctr"/>
            <a:r>
              <a:rPr lang="ru-RU" altLang="ru-RU" sz="1800" b="1" i="1">
                <a:latin typeface="Times New Roman" pitchFamily="18" charset="0"/>
              </a:rPr>
              <a:t>2020 </a:t>
            </a:r>
            <a:r>
              <a:rPr lang="ru-RU" altLang="ru-RU" sz="1600" b="1" i="1">
                <a:latin typeface="Times New Roman" pitchFamily="18" charset="0"/>
              </a:rPr>
              <a:t>г</a:t>
            </a:r>
            <a:r>
              <a:rPr lang="ru-RU" altLang="ru-RU" sz="1800" b="1" i="1">
                <a:latin typeface="Times New Roman" pitchFamily="18" charset="0"/>
              </a:rPr>
              <a:t>. – 1561,8 </a:t>
            </a:r>
            <a:r>
              <a:rPr lang="ru-RU" altLang="ru-RU" sz="1600" b="1" i="1">
                <a:latin typeface="Times New Roman" pitchFamily="18" charset="0"/>
              </a:rPr>
              <a:t>тыс.руб.</a:t>
            </a:r>
          </a:p>
          <a:p>
            <a:pPr algn="ctr"/>
            <a:endParaRPr lang="ru-RU" altLang="ru-RU" sz="16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3188" name="Прямоугольник 1"/>
          <p:cNvSpPr>
            <a:spLocks noChangeArrowheads="1"/>
          </p:cNvSpPr>
          <p:nvPr/>
        </p:nvSpPr>
        <p:spPr bwMode="auto">
          <a:xfrm>
            <a:off x="827088" y="3284538"/>
            <a:ext cx="7488237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altLang="ru-RU" sz="1800" b="1" i="1">
                <a:latin typeface="Times New Roman" pitchFamily="18" charset="0"/>
              </a:rPr>
              <a:t>Экономическое развитие Тейковского муниципального района</a:t>
            </a:r>
          </a:p>
          <a:p>
            <a:pPr algn="ctr"/>
            <a:r>
              <a:rPr lang="ru-RU" altLang="ru-RU" sz="1800" b="1" i="1">
                <a:latin typeface="Times New Roman" pitchFamily="18" charset="0"/>
              </a:rPr>
              <a:t>2019 год  - 400,0 тыс.руб. (0,2 % от общего объёма расхода бюджета)</a:t>
            </a:r>
          </a:p>
        </p:txBody>
      </p:sp>
      <p:pic>
        <p:nvPicPr>
          <p:cNvPr id="8206" name="Скругленный прямоугольник 5"/>
          <p:cNvPicPr>
            <a:picLocks noChangeArrowheads="1"/>
          </p:cNvPicPr>
          <p:nvPr/>
        </p:nvPicPr>
        <p:blipFill>
          <a:blip r:embed="rId3">
            <a:grayscl/>
          </a:blip>
          <a:srcRect/>
          <a:stretch>
            <a:fillRect/>
          </a:stretch>
        </p:blipFill>
        <p:spPr bwMode="auto">
          <a:xfrm>
            <a:off x="2916238" y="4581525"/>
            <a:ext cx="3744912" cy="158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50800" dir="5400000" algn="ctr" rotWithShape="0">
              <a:schemeClr val="tx1"/>
            </a:outerShdw>
          </a:effectLst>
        </p:spPr>
      </p:pic>
      <p:sp>
        <p:nvSpPr>
          <p:cNvPr id="93190" name="Text Box 9"/>
          <p:cNvSpPr txBox="1">
            <a:spLocks noChangeArrowheads="1"/>
          </p:cNvSpPr>
          <p:nvPr/>
        </p:nvSpPr>
        <p:spPr bwMode="auto">
          <a:xfrm rot="10800000" flipV="1">
            <a:off x="468313" y="4724400"/>
            <a:ext cx="3851275" cy="4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altLang="ru-RU">
                <a:latin typeface="Times New Roman" pitchFamily="18" charset="0"/>
              </a:rPr>
              <a:t> </a:t>
            </a:r>
            <a:endParaRPr lang="ru-RU" altLang="ru-RU" sz="1600" b="1">
              <a:latin typeface="Times New Roman" pitchFamily="18" charset="0"/>
            </a:endParaRPr>
          </a:p>
        </p:txBody>
      </p:sp>
      <p:sp>
        <p:nvSpPr>
          <p:cNvPr id="93191" name="Text Box 9"/>
          <p:cNvSpPr txBox="1">
            <a:spLocks noChangeArrowheads="1"/>
          </p:cNvSpPr>
          <p:nvPr/>
        </p:nvSpPr>
        <p:spPr bwMode="auto">
          <a:xfrm rot="10800000" flipV="1">
            <a:off x="2916238" y="4581525"/>
            <a:ext cx="3684587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altLang="ru-RU" sz="1600">
                <a:latin typeface="Times New Roman" pitchFamily="18" charset="0"/>
              </a:rPr>
              <a:t>Подпрограмма «Развитие малого и среднего предпринимательства в Тейковском муниципальном районе»</a:t>
            </a:r>
          </a:p>
          <a:p>
            <a:pPr algn="ctr"/>
            <a:r>
              <a:rPr lang="ru-RU" altLang="ru-RU" sz="1600" b="1">
                <a:latin typeface="Times New Roman" pitchFamily="18" charset="0"/>
              </a:rPr>
              <a:t>2019 - 400,0 </a:t>
            </a:r>
            <a:r>
              <a:rPr lang="ru-RU" altLang="ru-RU" sz="1600">
                <a:latin typeface="Times New Roman" pitchFamily="18" charset="0"/>
              </a:rPr>
              <a:t>тыс.руб</a:t>
            </a:r>
            <a:r>
              <a:rPr lang="ru-RU" altLang="ru-RU" sz="1600" b="1">
                <a:latin typeface="Times New Roman" pitchFamily="18" charset="0"/>
              </a:rPr>
              <a:t>. </a:t>
            </a:r>
          </a:p>
        </p:txBody>
      </p:sp>
      <p:sp>
        <p:nvSpPr>
          <p:cNvPr id="93192" name="Text Box 9"/>
          <p:cNvSpPr txBox="1">
            <a:spLocks noChangeArrowheads="1"/>
          </p:cNvSpPr>
          <p:nvPr/>
        </p:nvSpPr>
        <p:spPr bwMode="auto">
          <a:xfrm rot="10800000" flipV="1">
            <a:off x="2843213" y="4797425"/>
            <a:ext cx="4395787" cy="1130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endParaRPr lang="ru-RU" altLang="ru-RU" sz="1600" b="1">
              <a:latin typeface="Times New Roman" pitchFamily="18" charset="0"/>
            </a:endParaRPr>
          </a:p>
          <a:p>
            <a:pPr algn="ctr"/>
            <a:endParaRPr lang="ru-RU" altLang="ru-RU">
              <a:latin typeface="Times New Roman" pitchFamily="18" charset="0"/>
            </a:endParaRPr>
          </a:p>
          <a:p>
            <a:pPr algn="ctr"/>
            <a:endParaRPr lang="ru-RU" altLang="ru-RU" b="1">
              <a:latin typeface="Times New Roman" pitchFamily="18" charset="0"/>
            </a:endParaRPr>
          </a:p>
        </p:txBody>
      </p:sp>
      <p:grpSp>
        <p:nvGrpSpPr>
          <p:cNvPr id="93193" name="Скругленный прямоугольник 6"/>
          <p:cNvGrpSpPr>
            <a:grpSpLocks/>
          </p:cNvGrpSpPr>
          <p:nvPr/>
        </p:nvGrpSpPr>
        <p:grpSpPr bwMode="auto">
          <a:xfrm>
            <a:off x="4716463" y="1557338"/>
            <a:ext cx="3816350" cy="1727200"/>
            <a:chOff x="2842" y="2452"/>
            <a:chExt cx="2707" cy="582"/>
          </a:xfrm>
        </p:grpSpPr>
        <p:pic>
          <p:nvPicPr>
            <p:cNvPr id="8217" name="Скругленный прямоугольник 6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2842" y="2454"/>
              <a:ext cx="2707" cy="5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blurRad="50800" dist="50800" dir="5400000" algn="ctr" rotWithShape="0">
                <a:schemeClr val="tx1"/>
              </a:outerShdw>
            </a:effectLst>
          </p:spPr>
        </p:pic>
        <p:sp>
          <p:nvSpPr>
            <p:cNvPr id="93195" name="Text Box 12"/>
            <p:cNvSpPr txBox="1">
              <a:spLocks noChangeArrowheads="1"/>
            </p:cNvSpPr>
            <p:nvPr/>
          </p:nvSpPr>
          <p:spPr bwMode="auto">
            <a:xfrm>
              <a:off x="2915" y="2452"/>
              <a:ext cx="2634" cy="4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b="1">
                  <a:latin typeface="Times New Roman" pitchFamily="18" charset="0"/>
                </a:rPr>
                <a:t>Подпрограмма «Планировка территории и проведение комплексных кадастровых работ на территории Тейковского муниципального района» 2019 - 550,0 </a:t>
              </a:r>
              <a:r>
                <a:rPr lang="ru-RU" altLang="ru-RU">
                  <a:latin typeface="Times New Roman" pitchFamily="18" charset="0"/>
                </a:rPr>
                <a:t>тыс.руб.;</a:t>
              </a:r>
            </a:p>
            <a:p>
              <a:pPr algn="ctr"/>
              <a:r>
                <a:rPr lang="ru-RU" altLang="ru-RU" b="1">
                  <a:latin typeface="Times New Roman" pitchFamily="18" charset="0"/>
                </a:rPr>
                <a:t>2020 – 623,8 тыс.руб.</a:t>
              </a:r>
            </a:p>
          </p:txBody>
        </p:sp>
      </p:grpSp>
    </p:spTree>
  </p:cSld>
  <p:clrMapOvr>
    <a:masterClrMapping/>
  </p:clrMapOvr>
  <p:transition spd="slow">
    <p:cover dir="ld"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09" name="Заголовок 1"/>
          <p:cNvSpPr txBox="1">
            <a:spLocks/>
          </p:cNvSpPr>
          <p:nvPr/>
        </p:nvSpPr>
        <p:spPr bwMode="auto">
          <a:xfrm>
            <a:off x="755650" y="484188"/>
            <a:ext cx="7954963" cy="1020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endParaRPr lang="ru-RU" altLang="ru-RU" sz="1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4210" name="Заголовок 1"/>
          <p:cNvSpPr txBox="1">
            <a:spLocks/>
          </p:cNvSpPr>
          <p:nvPr/>
        </p:nvSpPr>
        <p:spPr bwMode="auto">
          <a:xfrm>
            <a:off x="611188" y="188913"/>
            <a:ext cx="8251825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endParaRPr lang="ru-RU" altLang="ru-RU" sz="18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4211" name="Прямоугольник 1"/>
          <p:cNvSpPr>
            <a:spLocks noChangeArrowheads="1"/>
          </p:cNvSpPr>
          <p:nvPr/>
        </p:nvSpPr>
        <p:spPr bwMode="auto">
          <a:xfrm>
            <a:off x="827088" y="692150"/>
            <a:ext cx="7488237" cy="1465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altLang="ru-RU" sz="1800" b="1" i="1">
                <a:latin typeface="Times New Roman" pitchFamily="18" charset="0"/>
              </a:rPr>
              <a:t> Патриотическое воспитание детей и молодежи и подготовка молодежи Тейковского муниципального района к военной службе</a:t>
            </a:r>
          </a:p>
          <a:p>
            <a:pPr algn="ctr"/>
            <a:r>
              <a:rPr lang="ru-RU" altLang="ru-RU" sz="1800" b="1" i="1">
                <a:latin typeface="Times New Roman" pitchFamily="18" charset="0"/>
              </a:rPr>
              <a:t>2019 год  - 130,0 тыс.руб. (0,06 % от общего объёма расхода бюджета); 2020 г.- 130,0 тыс.руб.; 2021 г. – 150,0 тыс.руб.</a:t>
            </a:r>
          </a:p>
        </p:txBody>
      </p:sp>
      <p:pic>
        <p:nvPicPr>
          <p:cNvPr id="8206" name="Скругленный прямоугольник 5"/>
          <p:cNvPicPr>
            <a:picLocks noChangeArrowheads="1"/>
          </p:cNvPicPr>
          <p:nvPr/>
        </p:nvPicPr>
        <p:blipFill>
          <a:blip r:embed="rId2">
            <a:grayscl/>
          </a:blip>
          <a:srcRect/>
          <a:stretch>
            <a:fillRect/>
          </a:stretch>
        </p:blipFill>
        <p:spPr bwMode="auto">
          <a:xfrm>
            <a:off x="2771775" y="2565400"/>
            <a:ext cx="3744913" cy="2232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50800" dir="5400000" algn="ctr" rotWithShape="0">
              <a:schemeClr val="tx1"/>
            </a:outerShdw>
          </a:effectLst>
        </p:spPr>
      </p:pic>
      <p:sp>
        <p:nvSpPr>
          <p:cNvPr id="94213" name="Text Box 9"/>
          <p:cNvSpPr txBox="1">
            <a:spLocks noChangeArrowheads="1"/>
          </p:cNvSpPr>
          <p:nvPr/>
        </p:nvSpPr>
        <p:spPr bwMode="auto">
          <a:xfrm rot="10800000" flipV="1">
            <a:off x="468313" y="4724400"/>
            <a:ext cx="3851275" cy="4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altLang="ru-RU">
                <a:latin typeface="Times New Roman" pitchFamily="18" charset="0"/>
              </a:rPr>
              <a:t> </a:t>
            </a:r>
            <a:endParaRPr lang="ru-RU" altLang="ru-RU" sz="1600" b="1">
              <a:latin typeface="Times New Roman" pitchFamily="18" charset="0"/>
            </a:endParaRPr>
          </a:p>
        </p:txBody>
      </p:sp>
      <p:sp>
        <p:nvSpPr>
          <p:cNvPr id="94214" name="Text Box 9"/>
          <p:cNvSpPr txBox="1">
            <a:spLocks noChangeArrowheads="1"/>
          </p:cNvSpPr>
          <p:nvPr/>
        </p:nvSpPr>
        <p:spPr bwMode="auto">
          <a:xfrm rot="10800000" flipV="1">
            <a:off x="2987675" y="2781300"/>
            <a:ext cx="3527425" cy="1871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altLang="ru-RU" sz="1600">
                <a:latin typeface="Times New Roman" pitchFamily="18" charset="0"/>
              </a:rPr>
              <a:t>Подпрограмма «Патриотическое воспитание детей и молодежи и подготовка молодежи Тейковского муниципального района к военной службе»</a:t>
            </a:r>
          </a:p>
          <a:p>
            <a:pPr algn="ctr"/>
            <a:r>
              <a:rPr lang="ru-RU" altLang="ru-RU" sz="1600" b="1">
                <a:latin typeface="Times New Roman" pitchFamily="18" charset="0"/>
              </a:rPr>
              <a:t>2019 - 130,0 </a:t>
            </a:r>
            <a:r>
              <a:rPr lang="ru-RU" altLang="ru-RU" sz="1600">
                <a:latin typeface="Times New Roman" pitchFamily="18" charset="0"/>
              </a:rPr>
              <a:t>тыс.руб.;</a:t>
            </a:r>
          </a:p>
          <a:p>
            <a:pPr algn="ctr"/>
            <a:r>
              <a:rPr lang="ru-RU" altLang="ru-RU" sz="1600" b="1">
                <a:latin typeface="Times New Roman" pitchFamily="18" charset="0"/>
              </a:rPr>
              <a:t>2020 – 130,0 т.р.; 2021- 150,0 т.р.</a:t>
            </a:r>
          </a:p>
        </p:txBody>
      </p:sp>
      <p:sp>
        <p:nvSpPr>
          <p:cNvPr id="94215" name="Text Box 9"/>
          <p:cNvSpPr txBox="1">
            <a:spLocks noChangeArrowheads="1"/>
          </p:cNvSpPr>
          <p:nvPr/>
        </p:nvSpPr>
        <p:spPr bwMode="auto">
          <a:xfrm rot="10800000" flipV="1">
            <a:off x="2916238" y="4652963"/>
            <a:ext cx="3527425" cy="2016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endParaRPr lang="ru-RU" altLang="ru-RU" sz="1600" b="1">
              <a:latin typeface="Times New Roman" pitchFamily="18" charset="0"/>
            </a:endParaRPr>
          </a:p>
          <a:p>
            <a:pPr algn="ctr"/>
            <a:endParaRPr lang="ru-RU" altLang="ru-RU">
              <a:latin typeface="Times New Roman" pitchFamily="18" charset="0"/>
            </a:endParaRPr>
          </a:p>
          <a:p>
            <a:pPr algn="ctr"/>
            <a:endParaRPr lang="ru-RU" altLang="ru-RU" b="1">
              <a:latin typeface="Times New Roman" pitchFamily="18" charset="0"/>
            </a:endParaRPr>
          </a:p>
        </p:txBody>
      </p:sp>
    </p:spTree>
  </p:cSld>
  <p:clrMapOvr>
    <a:masterClrMapping/>
  </p:clrMapOvr>
  <p:transition spd="slow">
    <p:cover dir="ld"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3" name="Заголовок 1"/>
          <p:cNvSpPr txBox="1">
            <a:spLocks/>
          </p:cNvSpPr>
          <p:nvPr/>
        </p:nvSpPr>
        <p:spPr bwMode="auto">
          <a:xfrm>
            <a:off x="755650" y="484188"/>
            <a:ext cx="7954963" cy="1020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endParaRPr lang="ru-RU" altLang="ru-RU" sz="180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95234" name="Скругленный прямоугольник 6"/>
          <p:cNvGrpSpPr>
            <a:grpSpLocks/>
          </p:cNvGrpSpPr>
          <p:nvPr/>
        </p:nvGrpSpPr>
        <p:grpSpPr bwMode="auto">
          <a:xfrm>
            <a:off x="1476375" y="1268413"/>
            <a:ext cx="5688013" cy="1800225"/>
            <a:chOff x="2842" y="2452"/>
            <a:chExt cx="2707" cy="582"/>
          </a:xfrm>
        </p:grpSpPr>
        <p:pic>
          <p:nvPicPr>
            <p:cNvPr id="2" name="Скругленный прямоугольник 6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2842" y="2454"/>
              <a:ext cx="2707" cy="5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blurRad="50800" dist="50800" dir="5400000" algn="ctr" rotWithShape="0">
                <a:schemeClr val="tx1"/>
              </a:outerShdw>
            </a:effectLst>
          </p:spPr>
        </p:pic>
        <p:sp>
          <p:nvSpPr>
            <p:cNvPr id="95242" name="Text Box 12"/>
            <p:cNvSpPr txBox="1">
              <a:spLocks noChangeArrowheads="1"/>
            </p:cNvSpPr>
            <p:nvPr/>
          </p:nvSpPr>
          <p:spPr bwMode="auto">
            <a:xfrm>
              <a:off x="2915" y="2452"/>
              <a:ext cx="2634" cy="4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latin typeface="Times New Roman" pitchFamily="18" charset="0"/>
                </a:rPr>
                <a:t>Подпрограмма «Улучшение условий и охраны труда в администрации Тейковского муниципального района, структурных подразделениях администрации и муниципальных учреждениях Тейковского муниципального района» 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2019 – 50,0 тыс.руб.; 2020 - 50,0 </a:t>
              </a:r>
              <a:r>
                <a:rPr lang="ru-RU" altLang="ru-RU" sz="1600">
                  <a:latin typeface="Times New Roman" pitchFamily="18" charset="0"/>
                </a:rPr>
                <a:t>тыс.руб.</a:t>
              </a:r>
            </a:p>
            <a:p>
              <a:pPr algn="ctr"/>
              <a:endParaRPr lang="ru-RU" altLang="ru-RU" sz="1600">
                <a:latin typeface="Times New Roman" pitchFamily="18" charset="0"/>
              </a:endParaRPr>
            </a:p>
          </p:txBody>
        </p:sp>
      </p:grpSp>
      <p:sp>
        <p:nvSpPr>
          <p:cNvPr id="95235" name="Заголовок 1"/>
          <p:cNvSpPr txBox="1">
            <a:spLocks/>
          </p:cNvSpPr>
          <p:nvPr/>
        </p:nvSpPr>
        <p:spPr bwMode="auto">
          <a:xfrm>
            <a:off x="611188" y="188913"/>
            <a:ext cx="8251825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altLang="ru-RU" sz="1800" b="1" i="1">
                <a:latin typeface="Times New Roman" pitchFamily="18" charset="0"/>
                <a:cs typeface="Times New Roman" pitchFamily="18" charset="0"/>
              </a:rPr>
              <a:t>Улучшение условий и охраны труда в Тейковском муниципальном районе </a:t>
            </a:r>
          </a:p>
          <a:p>
            <a:pPr algn="ctr"/>
            <a:r>
              <a:rPr lang="ru-RU" altLang="ru-RU" sz="1800" b="1" i="1">
                <a:latin typeface="Times New Roman" pitchFamily="18" charset="0"/>
                <a:cs typeface="Times New Roman" pitchFamily="18" charset="0"/>
              </a:rPr>
              <a:t>2019 год  -  50,0 тыс.руб. (0,2 %</a:t>
            </a:r>
            <a:r>
              <a:rPr lang="ru-RU" altLang="ru-RU" sz="1800" b="1" i="1">
                <a:latin typeface="Times New Roman" pitchFamily="18" charset="0"/>
              </a:rPr>
              <a:t> </a:t>
            </a:r>
            <a:r>
              <a:rPr lang="ru-RU" altLang="ru-RU" sz="1600" b="1" i="1">
                <a:latin typeface="Times New Roman" pitchFamily="18" charset="0"/>
              </a:rPr>
              <a:t>от общего объёма расхода бюджета</a:t>
            </a:r>
            <a:r>
              <a:rPr lang="ru-RU" altLang="ru-RU" sz="1800" b="1" i="1">
                <a:latin typeface="Times New Roman" pitchFamily="18" charset="0"/>
              </a:rPr>
              <a:t>);</a:t>
            </a:r>
          </a:p>
          <a:p>
            <a:pPr algn="ctr"/>
            <a:r>
              <a:rPr lang="ru-RU" altLang="ru-RU" sz="1800" b="1" i="1">
                <a:latin typeface="Times New Roman" pitchFamily="18" charset="0"/>
              </a:rPr>
              <a:t>2020 - 50,0 </a:t>
            </a:r>
            <a:r>
              <a:rPr lang="ru-RU" altLang="ru-RU" sz="1600" b="1" i="1">
                <a:latin typeface="Times New Roman" pitchFamily="18" charset="0"/>
              </a:rPr>
              <a:t>тыс.руб.</a:t>
            </a:r>
          </a:p>
          <a:p>
            <a:pPr algn="ctr"/>
            <a:endParaRPr lang="ru-RU" altLang="ru-RU" sz="16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5236" name="Прямоугольник 1"/>
          <p:cNvSpPr>
            <a:spLocks noChangeArrowheads="1"/>
          </p:cNvSpPr>
          <p:nvPr/>
        </p:nvSpPr>
        <p:spPr bwMode="auto">
          <a:xfrm>
            <a:off x="827088" y="3284538"/>
            <a:ext cx="7488237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altLang="ru-RU" sz="1800" b="1" i="1">
                <a:latin typeface="Times New Roman" pitchFamily="18" charset="0"/>
              </a:rPr>
              <a:t>Повышение безопасности дорожного движения на территории Тейковского муниципального района </a:t>
            </a:r>
          </a:p>
          <a:p>
            <a:pPr algn="ctr"/>
            <a:r>
              <a:rPr lang="ru-RU" altLang="ru-RU" sz="1800" b="1" i="1">
                <a:latin typeface="Times New Roman" pitchFamily="18" charset="0"/>
              </a:rPr>
              <a:t>2019 год  - 250,0 </a:t>
            </a:r>
            <a:r>
              <a:rPr lang="ru-RU" altLang="ru-RU" sz="1600" b="1" i="1">
                <a:latin typeface="Times New Roman" pitchFamily="18" charset="0"/>
              </a:rPr>
              <a:t>тыс.руб.</a:t>
            </a:r>
            <a:r>
              <a:rPr lang="ru-RU" altLang="ru-RU" sz="1800" b="1" i="1">
                <a:latin typeface="Times New Roman" pitchFamily="18" charset="0"/>
              </a:rPr>
              <a:t> (0,12 % </a:t>
            </a:r>
            <a:r>
              <a:rPr lang="ru-RU" altLang="ru-RU" sz="1600" b="1" i="1">
                <a:latin typeface="Times New Roman" pitchFamily="18" charset="0"/>
              </a:rPr>
              <a:t>от общего объёма расхода бюджета</a:t>
            </a:r>
            <a:r>
              <a:rPr lang="ru-RU" altLang="ru-RU" sz="1800" b="1" i="1">
                <a:latin typeface="Times New Roman" pitchFamily="18" charset="0"/>
              </a:rPr>
              <a:t>); 2020 – 2021 по 250,0 </a:t>
            </a:r>
            <a:r>
              <a:rPr lang="ru-RU" altLang="ru-RU" sz="1600" b="1" i="1">
                <a:latin typeface="Times New Roman" pitchFamily="18" charset="0"/>
              </a:rPr>
              <a:t>тыс.руб.</a:t>
            </a:r>
          </a:p>
        </p:txBody>
      </p:sp>
      <p:pic>
        <p:nvPicPr>
          <p:cNvPr id="8206" name="Скругленный прямоугольник 5"/>
          <p:cNvPicPr>
            <a:picLocks noChangeArrowheads="1"/>
          </p:cNvPicPr>
          <p:nvPr/>
        </p:nvPicPr>
        <p:blipFill>
          <a:blip r:embed="rId3">
            <a:grayscl/>
          </a:blip>
          <a:srcRect/>
          <a:stretch>
            <a:fillRect/>
          </a:stretch>
        </p:blipFill>
        <p:spPr bwMode="auto">
          <a:xfrm>
            <a:off x="2051050" y="4797425"/>
            <a:ext cx="5618163" cy="1944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50800" dir="5400000" algn="ctr" rotWithShape="0">
              <a:schemeClr val="tx1"/>
            </a:outerShdw>
          </a:effectLst>
        </p:spPr>
      </p:pic>
      <p:sp>
        <p:nvSpPr>
          <p:cNvPr id="95238" name="Text Box 9"/>
          <p:cNvSpPr txBox="1">
            <a:spLocks noChangeArrowheads="1"/>
          </p:cNvSpPr>
          <p:nvPr/>
        </p:nvSpPr>
        <p:spPr bwMode="auto">
          <a:xfrm rot="10800000" flipV="1">
            <a:off x="468313" y="4724400"/>
            <a:ext cx="3851275" cy="4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altLang="ru-RU">
                <a:latin typeface="Times New Roman" pitchFamily="18" charset="0"/>
              </a:rPr>
              <a:t> </a:t>
            </a:r>
            <a:endParaRPr lang="ru-RU" altLang="ru-RU" sz="1600" b="1">
              <a:latin typeface="Times New Roman" pitchFamily="18" charset="0"/>
            </a:endParaRPr>
          </a:p>
        </p:txBody>
      </p:sp>
      <p:sp>
        <p:nvSpPr>
          <p:cNvPr id="95239" name="Text Box 9"/>
          <p:cNvSpPr txBox="1">
            <a:spLocks noChangeArrowheads="1"/>
          </p:cNvSpPr>
          <p:nvPr/>
        </p:nvSpPr>
        <p:spPr bwMode="auto">
          <a:xfrm rot="10800000" flipV="1">
            <a:off x="2268538" y="4941888"/>
            <a:ext cx="5111750" cy="1439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altLang="ru-RU" sz="1600">
                <a:latin typeface="Times New Roman" pitchFamily="18" charset="0"/>
              </a:rPr>
              <a:t>Подпрограмма «Развитие системы организации движения транспортных средств и пешеходов, повышение безопасности дорожных условий»</a:t>
            </a:r>
          </a:p>
          <a:p>
            <a:pPr algn="ctr"/>
            <a:r>
              <a:rPr lang="ru-RU" altLang="ru-RU" sz="1600" b="1">
                <a:latin typeface="Times New Roman" pitchFamily="18" charset="0"/>
              </a:rPr>
              <a:t>ежегодно по 250,0 </a:t>
            </a:r>
            <a:r>
              <a:rPr lang="ru-RU" altLang="ru-RU" sz="1600">
                <a:latin typeface="Times New Roman" pitchFamily="18" charset="0"/>
              </a:rPr>
              <a:t>тыс.руб.</a:t>
            </a:r>
            <a:r>
              <a:rPr lang="ru-RU" altLang="ru-RU" sz="1600" b="1">
                <a:latin typeface="Times New Roman" pitchFamily="18" charset="0"/>
              </a:rPr>
              <a:t> </a:t>
            </a:r>
          </a:p>
        </p:txBody>
      </p:sp>
      <p:sp>
        <p:nvSpPr>
          <p:cNvPr id="95240" name="Text Box 9"/>
          <p:cNvSpPr txBox="1">
            <a:spLocks noChangeArrowheads="1"/>
          </p:cNvSpPr>
          <p:nvPr/>
        </p:nvSpPr>
        <p:spPr bwMode="auto">
          <a:xfrm rot="10800000" flipV="1">
            <a:off x="2411413" y="4797425"/>
            <a:ext cx="4824412" cy="180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endParaRPr lang="ru-RU" altLang="ru-RU" sz="1600" b="1">
              <a:latin typeface="Times New Roman" pitchFamily="18" charset="0"/>
            </a:endParaRPr>
          </a:p>
          <a:p>
            <a:pPr algn="ctr"/>
            <a:endParaRPr lang="ru-RU" altLang="ru-RU">
              <a:latin typeface="Times New Roman" pitchFamily="18" charset="0"/>
            </a:endParaRPr>
          </a:p>
          <a:p>
            <a:pPr algn="ctr"/>
            <a:endParaRPr lang="ru-RU" altLang="ru-RU" b="1">
              <a:latin typeface="Times New Roman" pitchFamily="18" charset="0"/>
            </a:endParaRPr>
          </a:p>
        </p:txBody>
      </p:sp>
    </p:spTree>
  </p:cSld>
  <p:clrMapOvr>
    <a:masterClrMapping/>
  </p:clrMapOvr>
  <p:transition spd="slow">
    <p:cover dir="ld"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7" name="Заголовок 1"/>
          <p:cNvSpPr txBox="1">
            <a:spLocks/>
          </p:cNvSpPr>
          <p:nvPr/>
        </p:nvSpPr>
        <p:spPr bwMode="auto">
          <a:xfrm>
            <a:off x="755650" y="484188"/>
            <a:ext cx="7954963" cy="1020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endParaRPr lang="ru-RU" altLang="ru-RU" sz="180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96258" name="Скругленный прямоугольник 6"/>
          <p:cNvGrpSpPr>
            <a:grpSpLocks/>
          </p:cNvGrpSpPr>
          <p:nvPr/>
        </p:nvGrpSpPr>
        <p:grpSpPr bwMode="auto">
          <a:xfrm>
            <a:off x="323850" y="2060575"/>
            <a:ext cx="4105275" cy="2016125"/>
            <a:chOff x="2842" y="2452"/>
            <a:chExt cx="2707" cy="582"/>
          </a:xfrm>
        </p:grpSpPr>
        <p:pic>
          <p:nvPicPr>
            <p:cNvPr id="2" name="Скругленный прямоугольник 6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2842" y="2454"/>
              <a:ext cx="2707" cy="5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blurRad="50800" dist="50800" dir="5400000" algn="ctr" rotWithShape="0">
                <a:schemeClr val="tx1"/>
              </a:outerShdw>
            </a:effectLst>
          </p:spPr>
        </p:pic>
        <p:sp>
          <p:nvSpPr>
            <p:cNvPr id="96266" name="Text Box 12"/>
            <p:cNvSpPr txBox="1">
              <a:spLocks noChangeArrowheads="1"/>
            </p:cNvSpPr>
            <p:nvPr/>
          </p:nvSpPr>
          <p:spPr bwMode="auto">
            <a:xfrm>
              <a:off x="2915" y="2452"/>
              <a:ext cx="2634" cy="4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latin typeface="Times New Roman" pitchFamily="18" charset="0"/>
                </a:rPr>
                <a:t>Подпрограмма «Содержание сети муниципальных автомобильных дорог общего пользования местного значения Тейковского муниципального района и дорог внутри населенных пунктов» 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ежегодно по 2303,0 тыс.руб</a:t>
              </a:r>
              <a:r>
                <a:rPr lang="ru-RU" altLang="ru-RU" sz="1600">
                  <a:latin typeface="Times New Roman" pitchFamily="18" charset="0"/>
                </a:rPr>
                <a:t>.</a:t>
              </a:r>
            </a:p>
          </p:txBody>
        </p:sp>
      </p:grpSp>
      <p:sp>
        <p:nvSpPr>
          <p:cNvPr id="96259" name="Заголовок 1"/>
          <p:cNvSpPr txBox="1">
            <a:spLocks/>
          </p:cNvSpPr>
          <p:nvPr/>
        </p:nvSpPr>
        <p:spPr bwMode="auto">
          <a:xfrm>
            <a:off x="611188" y="188913"/>
            <a:ext cx="8251825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altLang="ru-RU" sz="1800" b="1" i="1">
                <a:latin typeface="Times New Roman" pitchFamily="18" charset="0"/>
                <a:cs typeface="Times New Roman" pitchFamily="18" charset="0"/>
              </a:rPr>
              <a:t>Развитие сети муниципальных автомобильных дорог общего пользования местного значения Тейковского муниципального района и дорог внутри населенных пунктов</a:t>
            </a:r>
          </a:p>
          <a:p>
            <a:pPr algn="ctr"/>
            <a:r>
              <a:rPr lang="ru-RU" altLang="ru-RU" sz="1800" b="1" i="1">
                <a:latin typeface="Times New Roman" pitchFamily="18" charset="0"/>
                <a:cs typeface="Times New Roman" pitchFamily="18" charset="0"/>
              </a:rPr>
              <a:t>2019 год  -  5390,7 тыс.руб. (2,6 %</a:t>
            </a:r>
            <a:r>
              <a:rPr lang="ru-RU" altLang="ru-RU" sz="1800" b="1" i="1">
                <a:latin typeface="Times New Roman" pitchFamily="18" charset="0"/>
              </a:rPr>
              <a:t> </a:t>
            </a:r>
            <a:r>
              <a:rPr lang="ru-RU" altLang="ru-RU" sz="1600" b="1" i="1">
                <a:latin typeface="Times New Roman" pitchFamily="18" charset="0"/>
              </a:rPr>
              <a:t>от общего объёма расхода бюджета</a:t>
            </a:r>
            <a:r>
              <a:rPr lang="ru-RU" altLang="ru-RU" sz="1800" b="1" i="1">
                <a:latin typeface="Times New Roman" pitchFamily="18" charset="0"/>
              </a:rPr>
              <a:t>);</a:t>
            </a:r>
          </a:p>
          <a:p>
            <a:pPr algn="ctr"/>
            <a:r>
              <a:rPr lang="ru-RU" altLang="ru-RU" sz="1800" b="1" i="1">
                <a:latin typeface="Times New Roman" pitchFamily="18" charset="0"/>
              </a:rPr>
              <a:t>2020 – 2021 по 5735,4 </a:t>
            </a:r>
            <a:r>
              <a:rPr lang="ru-RU" altLang="ru-RU" sz="1600" b="1" i="1">
                <a:latin typeface="Times New Roman" pitchFamily="18" charset="0"/>
              </a:rPr>
              <a:t>тыс.руб.</a:t>
            </a:r>
          </a:p>
          <a:p>
            <a:pPr algn="ctr"/>
            <a:endParaRPr lang="ru-RU" altLang="ru-RU" sz="16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6260" name="Text Box 9"/>
          <p:cNvSpPr txBox="1">
            <a:spLocks noChangeArrowheads="1"/>
          </p:cNvSpPr>
          <p:nvPr/>
        </p:nvSpPr>
        <p:spPr bwMode="auto">
          <a:xfrm rot="10800000" flipV="1">
            <a:off x="468313" y="4724400"/>
            <a:ext cx="3851275" cy="4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altLang="ru-RU">
                <a:latin typeface="Times New Roman" pitchFamily="18" charset="0"/>
              </a:rPr>
              <a:t> </a:t>
            </a:r>
            <a:endParaRPr lang="ru-RU" altLang="ru-RU" sz="1600" b="1">
              <a:latin typeface="Times New Roman" pitchFamily="18" charset="0"/>
            </a:endParaRPr>
          </a:p>
        </p:txBody>
      </p:sp>
      <p:sp>
        <p:nvSpPr>
          <p:cNvPr id="96261" name="Text Box 9"/>
          <p:cNvSpPr txBox="1">
            <a:spLocks noChangeArrowheads="1"/>
          </p:cNvSpPr>
          <p:nvPr/>
        </p:nvSpPr>
        <p:spPr bwMode="auto">
          <a:xfrm rot="10800000" flipV="1">
            <a:off x="4500563" y="4797425"/>
            <a:ext cx="4395787" cy="1130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endParaRPr lang="ru-RU" altLang="ru-RU" sz="1600" b="1">
              <a:latin typeface="Times New Roman" pitchFamily="18" charset="0"/>
            </a:endParaRPr>
          </a:p>
          <a:p>
            <a:pPr algn="ctr"/>
            <a:endParaRPr lang="ru-RU" altLang="ru-RU">
              <a:latin typeface="Times New Roman" pitchFamily="18" charset="0"/>
            </a:endParaRPr>
          </a:p>
          <a:p>
            <a:pPr algn="ctr"/>
            <a:endParaRPr lang="ru-RU" altLang="ru-RU" b="1">
              <a:latin typeface="Times New Roman" pitchFamily="18" charset="0"/>
            </a:endParaRPr>
          </a:p>
        </p:txBody>
      </p:sp>
      <p:grpSp>
        <p:nvGrpSpPr>
          <p:cNvPr id="96262" name="Скругленный прямоугольник 6"/>
          <p:cNvGrpSpPr>
            <a:grpSpLocks/>
          </p:cNvGrpSpPr>
          <p:nvPr/>
        </p:nvGrpSpPr>
        <p:grpSpPr bwMode="auto">
          <a:xfrm>
            <a:off x="4859338" y="3500438"/>
            <a:ext cx="3959225" cy="2449512"/>
            <a:chOff x="2842" y="2452"/>
            <a:chExt cx="2707" cy="582"/>
          </a:xfrm>
        </p:grpSpPr>
        <p:pic>
          <p:nvPicPr>
            <p:cNvPr id="8217" name="Скругленный прямоугольник 6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2842" y="2454"/>
              <a:ext cx="2707" cy="5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blurRad="50800" dist="50800" dir="5400000" algn="ctr" rotWithShape="0">
                <a:schemeClr val="tx1"/>
              </a:outerShdw>
            </a:effectLst>
          </p:spPr>
        </p:pic>
        <p:sp>
          <p:nvSpPr>
            <p:cNvPr id="96264" name="Text Box 12"/>
            <p:cNvSpPr txBox="1">
              <a:spLocks noChangeArrowheads="1"/>
            </p:cNvSpPr>
            <p:nvPr/>
          </p:nvSpPr>
          <p:spPr bwMode="auto">
            <a:xfrm>
              <a:off x="2915" y="2452"/>
              <a:ext cx="2634" cy="4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latin typeface="Times New Roman" pitchFamily="18" charset="0"/>
                </a:rPr>
                <a:t>Подпрограмма « Текущий и капитальный ремонт сети муниципальных автомобильных дорог общего пользования местного значения Тейковского муниципального района и дорог внутри населенных пунктов» 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2019 – 3087,7 тыс.руб.;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2020 - 2021 по 3432,4 тыс.руб</a:t>
              </a:r>
              <a:r>
                <a:rPr lang="ru-RU" altLang="ru-RU" sz="1600">
                  <a:latin typeface="Times New Roman" pitchFamily="18" charset="0"/>
                </a:rPr>
                <a:t>.</a:t>
              </a:r>
            </a:p>
          </p:txBody>
        </p:sp>
      </p:grpSp>
    </p:spTree>
  </p:cSld>
  <p:clrMapOvr>
    <a:masterClrMapping/>
  </p:clrMapOvr>
  <p:transition spd="slow">
    <p:cover dir="ld"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1" name="Заголовок 1"/>
          <p:cNvSpPr txBox="1">
            <a:spLocks/>
          </p:cNvSpPr>
          <p:nvPr/>
        </p:nvSpPr>
        <p:spPr bwMode="auto">
          <a:xfrm>
            <a:off x="755650" y="463550"/>
            <a:ext cx="7954963" cy="1020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altLang="ru-RU" sz="1800" b="1" i="1">
                <a:latin typeface="Times New Roman" pitchFamily="18" charset="0"/>
              </a:rPr>
              <a:t>Информатизация и информационная безопасность  Тейковского муниципального района</a:t>
            </a:r>
          </a:p>
          <a:p>
            <a:pPr algn="ctr"/>
            <a:r>
              <a:rPr lang="ru-RU" altLang="ru-RU" sz="1800" b="1" i="1">
                <a:latin typeface="Times New Roman" pitchFamily="18" charset="0"/>
              </a:rPr>
              <a:t>2019 год - 1330,0 тыс.руб. (0,6 % от общего объёма расхода бюджета); 2020 - 1330,0 тыс.руб.</a:t>
            </a:r>
          </a:p>
          <a:p>
            <a:pPr algn="ctr"/>
            <a:endParaRPr lang="ru-RU" altLang="ru-RU" sz="1800" b="1">
              <a:latin typeface="Times New Roman" pitchFamily="18" charset="0"/>
            </a:endParaRPr>
          </a:p>
        </p:txBody>
      </p:sp>
      <p:grpSp>
        <p:nvGrpSpPr>
          <p:cNvPr id="97282" name="Скругленный прямоугольник 3"/>
          <p:cNvGrpSpPr>
            <a:grpSpLocks/>
          </p:cNvGrpSpPr>
          <p:nvPr/>
        </p:nvGrpSpPr>
        <p:grpSpPr bwMode="auto">
          <a:xfrm>
            <a:off x="2627313" y="3500438"/>
            <a:ext cx="4392612" cy="1995487"/>
            <a:chOff x="-231" y="2482"/>
            <a:chExt cx="2891" cy="339"/>
          </a:xfrm>
        </p:grpSpPr>
        <p:pic>
          <p:nvPicPr>
            <p:cNvPr id="97286" name="Скругленный прямоугольник 3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-231" y="2491"/>
              <a:ext cx="2891" cy="3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7287" name="Text Box 6"/>
            <p:cNvSpPr txBox="1">
              <a:spLocks noChangeArrowheads="1"/>
            </p:cNvSpPr>
            <p:nvPr/>
          </p:nvSpPr>
          <p:spPr bwMode="auto">
            <a:xfrm>
              <a:off x="-142" y="2482"/>
              <a:ext cx="2802" cy="3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endParaRPr lang="ru-RU" altLang="ru-RU" sz="1600">
                <a:latin typeface="Times New Roman" pitchFamily="18" charset="0"/>
              </a:endParaRPr>
            </a:p>
            <a:p>
              <a:pPr algn="ctr"/>
              <a:r>
                <a:rPr lang="ru-RU" altLang="ru-RU" sz="1600">
                  <a:latin typeface="Times New Roman" pitchFamily="18" charset="0"/>
                </a:rPr>
                <a:t>Подпрограмма «Информирование населения о деятельности органов местного самоуправления  Тейковского муниципального района»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2019-2020</a:t>
              </a:r>
              <a:r>
                <a:rPr lang="ru-RU" altLang="ru-RU" sz="1600">
                  <a:latin typeface="Times New Roman" pitchFamily="18" charset="0"/>
                </a:rPr>
                <a:t> </a:t>
              </a:r>
              <a:r>
                <a:rPr lang="ru-RU" altLang="ru-RU" sz="1600" b="1">
                  <a:latin typeface="Times New Roman" pitchFamily="18" charset="0"/>
                </a:rPr>
                <a:t>по 500,0 тыс.руб. </a:t>
              </a:r>
              <a:endParaRPr lang="ru-RU" altLang="ru-RU">
                <a:solidFill>
                  <a:schemeClr val="bg1"/>
                </a:solidFill>
                <a:latin typeface="Times New Roman" pitchFamily="18" charset="0"/>
              </a:endParaRPr>
            </a:p>
          </p:txBody>
        </p:sp>
      </p:grpSp>
      <p:grpSp>
        <p:nvGrpSpPr>
          <p:cNvPr id="97283" name="Скругленный прямоугольник 5"/>
          <p:cNvGrpSpPr>
            <a:grpSpLocks/>
          </p:cNvGrpSpPr>
          <p:nvPr/>
        </p:nvGrpSpPr>
        <p:grpSpPr bwMode="auto">
          <a:xfrm>
            <a:off x="2555875" y="1916113"/>
            <a:ext cx="4465638" cy="1441450"/>
            <a:chOff x="84" y="1318"/>
            <a:chExt cx="2565" cy="390"/>
          </a:xfrm>
        </p:grpSpPr>
        <p:pic>
          <p:nvPicPr>
            <p:cNvPr id="97284" name="Скругленный прямоугольник 5"/>
            <p:cNvPicPr>
              <a:picLocks noChangeArrowheads="1"/>
            </p:cNvPicPr>
            <p:nvPr/>
          </p:nvPicPr>
          <p:blipFill>
            <a:blip r:embed="rId3">
              <a:grayscl/>
            </a:blip>
            <a:srcRect/>
            <a:stretch>
              <a:fillRect/>
            </a:stretch>
          </p:blipFill>
          <p:spPr bwMode="auto">
            <a:xfrm>
              <a:off x="165" y="1318"/>
              <a:ext cx="2484" cy="3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7285" name="Text Box 9"/>
            <p:cNvSpPr txBox="1">
              <a:spLocks noChangeArrowheads="1"/>
            </p:cNvSpPr>
            <p:nvPr/>
          </p:nvSpPr>
          <p:spPr bwMode="auto">
            <a:xfrm>
              <a:off x="84" y="1351"/>
              <a:ext cx="2396" cy="2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latin typeface="Times New Roman" pitchFamily="18" charset="0"/>
                </a:rPr>
                <a:t>Подпрограмма «Обслуживание     информационной системы Тейковского муниципального района»  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2019-2020 по 830,0 тыс.руб. </a:t>
              </a:r>
            </a:p>
            <a:p>
              <a:pPr algn="ctr">
                <a:buFont typeface="Wingdings" pitchFamily="2" charset="2"/>
                <a:buNone/>
              </a:pPr>
              <a:endParaRPr lang="ru-RU" altLang="ru-RU" sz="1600" b="1">
                <a:latin typeface="Times New Roman" pitchFamily="18" charset="0"/>
              </a:endParaRPr>
            </a:p>
          </p:txBody>
        </p:sp>
      </p:grpSp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3"/>
          <p:cNvSpPr>
            <a:spLocks noChangeArrowheads="1"/>
          </p:cNvSpPr>
          <p:nvPr/>
        </p:nvSpPr>
        <p:spPr bwMode="auto">
          <a:xfrm>
            <a:off x="0" y="82581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 altLang="ru-RU" sz="1800">
              <a:latin typeface="Calibri" pitchFamily="34" charset="0"/>
            </a:endParaRPr>
          </a:p>
        </p:txBody>
      </p:sp>
      <p:sp>
        <p:nvSpPr>
          <p:cNvPr id="17410" name="Rectangle 4"/>
          <p:cNvSpPr>
            <a:spLocks noChangeArrowheads="1"/>
          </p:cNvSpPr>
          <p:nvPr/>
        </p:nvSpPr>
        <p:spPr bwMode="auto">
          <a:xfrm>
            <a:off x="0" y="82581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 altLang="ru-RU" sz="1800">
              <a:latin typeface="Calibri" pitchFamily="34" charset="0"/>
            </a:endParaRPr>
          </a:p>
        </p:txBody>
      </p:sp>
      <p:sp>
        <p:nvSpPr>
          <p:cNvPr id="17411" name="Rectangle 2"/>
          <p:cNvSpPr>
            <a:spLocks noChangeArrowheads="1"/>
          </p:cNvSpPr>
          <p:nvPr/>
        </p:nvSpPr>
        <p:spPr bwMode="auto">
          <a:xfrm>
            <a:off x="0" y="0"/>
            <a:ext cx="9144000" cy="1052513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6699FF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altLang="ru-RU" sz="2000" b="1">
                <a:latin typeface="Calibri" pitchFamily="34" charset="0"/>
              </a:rPr>
              <a:t> </a:t>
            </a:r>
            <a:r>
              <a:rPr lang="ru-RU" altLang="ru-RU" sz="2000" b="1">
                <a:latin typeface="Times New Roman" pitchFamily="18" charset="0"/>
              </a:rPr>
              <a:t>Основные показатели прогноза социально-экономического развития Тейковского муниципального  района  в 2019 год и плановый период 2020 и 2021  годов</a:t>
            </a:r>
          </a:p>
        </p:txBody>
      </p:sp>
      <p:graphicFrame>
        <p:nvGraphicFramePr>
          <p:cNvPr id="109843" name="Group 275"/>
          <p:cNvGraphicFramePr>
            <a:graphicFrameLocks noGrp="1"/>
          </p:cNvGraphicFramePr>
          <p:nvPr/>
        </p:nvGraphicFramePr>
        <p:xfrm>
          <a:off x="107950" y="1268413"/>
          <a:ext cx="8928100" cy="5140325"/>
        </p:xfrm>
        <a:graphic>
          <a:graphicData uri="http://schemas.openxmlformats.org/drawingml/2006/table">
            <a:tbl>
              <a:tblPr/>
              <a:tblGrid>
                <a:gridCol w="2239963"/>
                <a:gridCol w="852487"/>
                <a:gridCol w="925513"/>
                <a:gridCol w="925512"/>
                <a:gridCol w="996950"/>
                <a:gridCol w="995363"/>
                <a:gridCol w="996950"/>
                <a:gridCol w="995362"/>
              </a:tblGrid>
              <a:tr h="7461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Наименование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Ед-ца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Измер.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2016 год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(отчет)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2017 год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(отчет)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2018 год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(оценка)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2019 год (прогноз)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2020 год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(прогноз)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2021 год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(прогноз)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4621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Объем отгруженных товаров  собственного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производства, выполненных работ и услуг собственными силами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млн.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543,860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443,308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739,650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773,680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809,030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848,020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308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Продукция сельского хозяйства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млн.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749,200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733,500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726,100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748,000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769,100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798,600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46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Оборот розничной торговли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млн.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694,600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592,080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600,960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630,490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655,190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684,805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652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Количество малых и средних предприятий (по состоянию на конец года)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Единиц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350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Ввод в эксплуатацию жилых домов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Тыс.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кв.м.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общ.пл.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1,275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2,485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2,500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2,500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2,500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2,500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pull dir="ld"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Заголовок 1"/>
          <p:cNvSpPr txBox="1">
            <a:spLocks/>
          </p:cNvSpPr>
          <p:nvPr/>
        </p:nvSpPr>
        <p:spPr bwMode="auto">
          <a:xfrm>
            <a:off x="755650" y="463550"/>
            <a:ext cx="7954963" cy="1020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altLang="ru-RU" sz="1800" b="1" i="1">
                <a:latin typeface="Times New Roman" pitchFamily="18" charset="0"/>
              </a:rPr>
              <a:t>Обеспечение безопасности граждан и профилактика правонарушений в Тейковском муниципальном районе</a:t>
            </a:r>
          </a:p>
          <a:p>
            <a:pPr algn="ctr"/>
            <a:r>
              <a:rPr lang="ru-RU" altLang="ru-RU" sz="1800" b="1" i="1">
                <a:latin typeface="Times New Roman" pitchFamily="18" charset="0"/>
              </a:rPr>
              <a:t>2019 год – 524,4 тыс.руб. (0,3 % от общего объёма расхода бюджета); 2020 г.- 532,7 тыс.руб.; 2021- 542,7 тыс.руб.</a:t>
            </a:r>
          </a:p>
          <a:p>
            <a:pPr algn="ctr"/>
            <a:endParaRPr lang="ru-RU" altLang="ru-RU" sz="1800" b="1">
              <a:latin typeface="Times New Roman" pitchFamily="18" charset="0"/>
            </a:endParaRPr>
          </a:p>
        </p:txBody>
      </p:sp>
      <p:grpSp>
        <p:nvGrpSpPr>
          <p:cNvPr id="108547" name="Скругленный прямоугольник 3"/>
          <p:cNvGrpSpPr>
            <a:grpSpLocks/>
          </p:cNvGrpSpPr>
          <p:nvPr/>
        </p:nvGrpSpPr>
        <p:grpSpPr bwMode="auto">
          <a:xfrm>
            <a:off x="2555875" y="2636838"/>
            <a:ext cx="4392613" cy="1995487"/>
            <a:chOff x="-231" y="2482"/>
            <a:chExt cx="2891" cy="339"/>
          </a:xfrm>
        </p:grpSpPr>
        <p:pic>
          <p:nvPicPr>
            <p:cNvPr id="108548" name="Скругленный прямоугольник 3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-231" y="2491"/>
              <a:ext cx="2891" cy="3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8549" name="Text Box 6"/>
            <p:cNvSpPr txBox="1">
              <a:spLocks noChangeArrowheads="1"/>
            </p:cNvSpPr>
            <p:nvPr/>
          </p:nvSpPr>
          <p:spPr bwMode="auto">
            <a:xfrm>
              <a:off x="-142" y="2482"/>
              <a:ext cx="2802" cy="3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endParaRPr lang="ru-RU" altLang="ru-RU" sz="1600">
                <a:latin typeface="Times New Roman" pitchFamily="18" charset="0"/>
              </a:endParaRPr>
            </a:p>
            <a:p>
              <a:pPr algn="ctr"/>
              <a:r>
                <a:rPr lang="ru-RU" altLang="ru-RU" sz="1600">
                  <a:latin typeface="Times New Roman" pitchFamily="18" charset="0"/>
                </a:rPr>
                <a:t>Подпрограмма «Профилактика правонарушений, борьба с преступностью и обеспечение безопасности граждан»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2019- 524,4 тыс.руб.;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2020 г.- 532,7 тыс.руб.; 2021 г. – 542,7 тыс.руб. </a:t>
              </a:r>
              <a:endParaRPr lang="ru-RU" altLang="ru-RU">
                <a:solidFill>
                  <a:schemeClr val="bg1"/>
                </a:solidFill>
                <a:latin typeface="Times New Roman" pitchFamily="18" charset="0"/>
              </a:endParaRPr>
            </a:p>
          </p:txBody>
        </p:sp>
      </p:grpSp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5" name="Заголовок 1"/>
          <p:cNvSpPr txBox="1">
            <a:spLocks/>
          </p:cNvSpPr>
          <p:nvPr/>
        </p:nvSpPr>
        <p:spPr bwMode="auto">
          <a:xfrm>
            <a:off x="0" y="115888"/>
            <a:ext cx="9144000" cy="79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altLang="ru-RU" sz="1800" b="1" i="1">
                <a:latin typeface="Times New Roman" pitchFamily="18" charset="0"/>
                <a:cs typeface="Times New Roman" pitchFamily="18" charset="0"/>
              </a:rPr>
              <a:t>Непрограммные направления деятельности</a:t>
            </a:r>
          </a:p>
          <a:p>
            <a:pPr algn="ctr"/>
            <a:r>
              <a:rPr lang="ru-RU" sz="1800" b="1" i="1">
                <a:latin typeface="Times New Roman" pitchFamily="18" charset="0"/>
                <a:cs typeface="Times New Roman" pitchFamily="18" charset="0"/>
              </a:rPr>
              <a:t>2019 год – 43597,6 тыс.руб.</a:t>
            </a:r>
          </a:p>
          <a:p>
            <a:pPr algn="ctr"/>
            <a:r>
              <a:rPr lang="ru-RU" sz="1800" b="1" i="1">
                <a:latin typeface="Times New Roman" pitchFamily="18" charset="0"/>
                <a:cs typeface="Times New Roman" pitchFamily="18" charset="0"/>
              </a:rPr>
              <a:t>2020 год – 41948,0 тыс.руб.         2021 год – 42417,7 тыс.руб.</a:t>
            </a:r>
            <a:endParaRPr lang="ru-RU" altLang="ru-RU" sz="1800" b="1" i="1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98306" name="Скругленный прямоугольник 3"/>
          <p:cNvGrpSpPr>
            <a:grpSpLocks/>
          </p:cNvGrpSpPr>
          <p:nvPr/>
        </p:nvGrpSpPr>
        <p:grpSpPr bwMode="auto">
          <a:xfrm>
            <a:off x="323850" y="2781300"/>
            <a:ext cx="4105275" cy="1871663"/>
            <a:chOff x="42" y="2454"/>
            <a:chExt cx="2681" cy="378"/>
          </a:xfrm>
        </p:grpSpPr>
        <p:pic>
          <p:nvPicPr>
            <p:cNvPr id="98322" name="Скругленный прямоугольник 3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42" y="2454"/>
              <a:ext cx="2681" cy="3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8323" name="Text Box 6"/>
            <p:cNvSpPr txBox="1">
              <a:spLocks noChangeArrowheads="1"/>
            </p:cNvSpPr>
            <p:nvPr/>
          </p:nvSpPr>
          <p:spPr bwMode="auto">
            <a:xfrm>
              <a:off x="118" y="2482"/>
              <a:ext cx="2412" cy="2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latin typeface="Times New Roman" pitchFamily="18" charset="0"/>
                </a:rPr>
                <a:t>Обеспечение функций администрации Тейковского муниципального района</a:t>
              </a:r>
            </a:p>
            <a:p>
              <a:pPr algn="ctr"/>
              <a:r>
                <a:rPr lang="ru-RU" altLang="ru-RU" sz="1600">
                  <a:latin typeface="Times New Roman" pitchFamily="18" charset="0"/>
                </a:rPr>
                <a:t>ежегодно по </a:t>
              </a:r>
              <a:r>
                <a:rPr lang="ru-RU" altLang="ru-RU" sz="1600" b="1">
                  <a:latin typeface="Times New Roman" pitchFamily="18" charset="0"/>
                </a:rPr>
                <a:t>14723,4 тыс.руб. </a:t>
              </a:r>
            </a:p>
            <a:p>
              <a:pPr algn="ctr"/>
              <a:endParaRPr lang="ru-RU" altLang="ru-RU">
                <a:latin typeface="Times New Roman" pitchFamily="18" charset="0"/>
              </a:endParaRPr>
            </a:p>
          </p:txBody>
        </p:sp>
      </p:grpSp>
      <p:grpSp>
        <p:nvGrpSpPr>
          <p:cNvPr id="98307" name="Скругленный прямоугольник 9"/>
          <p:cNvGrpSpPr>
            <a:grpSpLocks/>
          </p:cNvGrpSpPr>
          <p:nvPr/>
        </p:nvGrpSpPr>
        <p:grpSpPr bwMode="auto">
          <a:xfrm>
            <a:off x="323850" y="4941888"/>
            <a:ext cx="4148138" cy="1727200"/>
            <a:chOff x="84" y="2880"/>
            <a:chExt cx="2581" cy="389"/>
          </a:xfrm>
        </p:grpSpPr>
        <p:pic>
          <p:nvPicPr>
            <p:cNvPr id="98320" name="Скругленный прямоугольник 9"/>
            <p:cNvPicPr>
              <a:picLocks noChangeArrowheads="1"/>
            </p:cNvPicPr>
            <p:nvPr/>
          </p:nvPicPr>
          <p:blipFill>
            <a:blip r:embed="rId3">
              <a:grayscl/>
            </a:blip>
            <a:srcRect/>
            <a:stretch>
              <a:fillRect/>
            </a:stretch>
          </p:blipFill>
          <p:spPr bwMode="auto">
            <a:xfrm>
              <a:off x="84" y="2880"/>
              <a:ext cx="2581" cy="38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8321" name="Text Box 18"/>
            <p:cNvSpPr txBox="1">
              <a:spLocks noChangeArrowheads="1"/>
            </p:cNvSpPr>
            <p:nvPr/>
          </p:nvSpPr>
          <p:spPr bwMode="auto">
            <a:xfrm>
              <a:off x="84" y="2903"/>
              <a:ext cx="2520" cy="3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latin typeface="Times New Roman" pitchFamily="18" charset="0"/>
                  <a:cs typeface="Times New Roman" pitchFamily="18" charset="0"/>
                </a:rPr>
                <a:t>Обеспечение функций финансового органа администрации Тейковского муниципального района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  <a:cs typeface="Times New Roman" pitchFamily="18" charset="0"/>
                </a:rPr>
                <a:t>ежегодно по 3964,7 тыс.руб. </a:t>
              </a:r>
            </a:p>
            <a:p>
              <a:pPr algn="ctr"/>
              <a:endParaRPr lang="ru-RU" altLang="ru-RU" sz="1200">
                <a:latin typeface="Times New Roman" pitchFamily="18" charset="0"/>
                <a:cs typeface="Times New Roman" pitchFamily="18" charset="0"/>
              </a:endParaRPr>
            </a:p>
            <a:p>
              <a:pPr algn="ctr"/>
              <a:endParaRPr lang="ru-RU" altLang="ru-RU" b="1">
                <a:latin typeface="Times New Roman" pitchFamily="18" charset="0"/>
                <a:cs typeface="Times New Roman" pitchFamily="18" charset="0"/>
              </a:endParaRPr>
            </a:p>
            <a:p>
              <a:pPr algn="ctr"/>
              <a:endParaRPr lang="ru-RU" altLang="ru-RU" sz="1200">
                <a:latin typeface="Times New Roman" pitchFamily="18" charset="0"/>
                <a:cs typeface="Times New Roman" pitchFamily="18" charset="0"/>
              </a:endParaRPr>
            </a:p>
            <a:p>
              <a:pPr algn="ctr"/>
              <a:endParaRPr lang="ru-RU" altLang="ru-RU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98308" name="Скругленный прямоугольник 11"/>
          <p:cNvGrpSpPr>
            <a:grpSpLocks/>
          </p:cNvGrpSpPr>
          <p:nvPr/>
        </p:nvGrpSpPr>
        <p:grpSpPr bwMode="auto">
          <a:xfrm>
            <a:off x="4643438" y="1125538"/>
            <a:ext cx="4324350" cy="1366837"/>
            <a:chOff x="2842" y="1632"/>
            <a:chExt cx="2707" cy="746"/>
          </a:xfrm>
        </p:grpSpPr>
        <p:pic>
          <p:nvPicPr>
            <p:cNvPr id="10257" name="Скругленный прямоугольник 11"/>
            <p:cNvPicPr>
              <a:picLocks noChangeArrowheads="1"/>
            </p:cNvPicPr>
            <p:nvPr/>
          </p:nvPicPr>
          <p:blipFill>
            <a:blip r:embed="rId4">
              <a:grayscl/>
            </a:blip>
            <a:srcRect/>
            <a:stretch>
              <a:fillRect/>
            </a:stretch>
          </p:blipFill>
          <p:spPr bwMode="auto">
            <a:xfrm>
              <a:off x="2842" y="1632"/>
              <a:ext cx="2707" cy="6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blurRad="50800" dist="50800" dir="5400000" algn="ctr" rotWithShape="0">
                <a:schemeClr val="tx1">
                  <a:lumMod val="50000"/>
                  <a:lumOff val="50000"/>
                </a:schemeClr>
              </a:outerShdw>
            </a:effectLst>
          </p:spPr>
        </p:pic>
        <p:sp>
          <p:nvSpPr>
            <p:cNvPr id="98319" name="Text Box 21"/>
            <p:cNvSpPr txBox="1">
              <a:spLocks noChangeArrowheads="1"/>
            </p:cNvSpPr>
            <p:nvPr/>
          </p:nvSpPr>
          <p:spPr bwMode="auto">
            <a:xfrm>
              <a:off x="2881" y="1671"/>
              <a:ext cx="2626" cy="7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latin typeface="Calibri" pitchFamily="34" charset="0"/>
                </a:rPr>
                <a:t>Резервный фонд администрации Тейковского муниципального района </a:t>
              </a:r>
            </a:p>
            <a:p>
              <a:pPr algn="ctr"/>
              <a:r>
                <a:rPr lang="ru-RU" altLang="ru-RU" sz="1600">
                  <a:latin typeface="Calibri" pitchFamily="34" charset="0"/>
                </a:rPr>
                <a:t> </a:t>
              </a:r>
              <a:r>
                <a:rPr lang="ru-RU" altLang="ru-RU" sz="1600" b="1">
                  <a:latin typeface="Calibri" pitchFamily="34" charset="0"/>
                </a:rPr>
                <a:t>2019 – 10255,9 т.р.; 2020 – 10250,2 т.р.;</a:t>
              </a:r>
            </a:p>
            <a:p>
              <a:pPr algn="ctr"/>
              <a:r>
                <a:rPr lang="ru-RU" altLang="ru-RU" sz="1600" b="1">
                  <a:latin typeface="Calibri" pitchFamily="34" charset="0"/>
                </a:rPr>
                <a:t>2021 –</a:t>
              </a:r>
              <a:r>
                <a:rPr lang="ru-RU" altLang="ru-RU" sz="1600">
                  <a:latin typeface="Calibri" pitchFamily="34" charset="0"/>
                </a:rPr>
                <a:t> </a:t>
              </a:r>
              <a:r>
                <a:rPr lang="ru-RU" altLang="ru-RU" sz="1600" b="1">
                  <a:latin typeface="Calibri" pitchFamily="34" charset="0"/>
                </a:rPr>
                <a:t>10308,7  тыс.руб. </a:t>
              </a:r>
            </a:p>
          </p:txBody>
        </p:sp>
      </p:grpSp>
      <p:grpSp>
        <p:nvGrpSpPr>
          <p:cNvPr id="98309" name="Скругленный прямоугольник 4"/>
          <p:cNvGrpSpPr>
            <a:grpSpLocks/>
          </p:cNvGrpSpPr>
          <p:nvPr/>
        </p:nvGrpSpPr>
        <p:grpSpPr bwMode="auto">
          <a:xfrm>
            <a:off x="250825" y="1125538"/>
            <a:ext cx="4103688" cy="1295400"/>
            <a:chOff x="40" y="1966"/>
            <a:chExt cx="2663" cy="380"/>
          </a:xfrm>
        </p:grpSpPr>
        <p:pic>
          <p:nvPicPr>
            <p:cNvPr id="98316" name="Скругленный прямоугольник 4"/>
            <p:cNvPicPr>
              <a:picLocks noChangeArrowheads="1"/>
            </p:cNvPicPr>
            <p:nvPr/>
          </p:nvPicPr>
          <p:blipFill>
            <a:blip r:embed="rId5">
              <a:grayscl/>
            </a:blip>
            <a:srcRect/>
            <a:stretch>
              <a:fillRect/>
            </a:stretch>
          </p:blipFill>
          <p:spPr bwMode="auto">
            <a:xfrm>
              <a:off x="40" y="1966"/>
              <a:ext cx="2663" cy="3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8317" name="Text Box 30"/>
            <p:cNvSpPr txBox="1">
              <a:spLocks noChangeArrowheads="1"/>
            </p:cNvSpPr>
            <p:nvPr/>
          </p:nvSpPr>
          <p:spPr bwMode="auto">
            <a:xfrm>
              <a:off x="119" y="1995"/>
              <a:ext cx="2419" cy="2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latin typeface="Times New Roman" pitchFamily="18" charset="0"/>
                </a:rPr>
                <a:t>Функционирование высшего должностного лица Тейковского муниципального района    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ежегодно по  1417,8 тыс.руб. </a:t>
              </a:r>
            </a:p>
          </p:txBody>
        </p:sp>
      </p:grpSp>
      <p:grpSp>
        <p:nvGrpSpPr>
          <p:cNvPr id="98310" name="Скругленный прямоугольник 3"/>
          <p:cNvGrpSpPr>
            <a:grpSpLocks/>
          </p:cNvGrpSpPr>
          <p:nvPr/>
        </p:nvGrpSpPr>
        <p:grpSpPr bwMode="auto">
          <a:xfrm>
            <a:off x="4716463" y="2565400"/>
            <a:ext cx="4141787" cy="1943100"/>
            <a:chOff x="42" y="2454"/>
            <a:chExt cx="2681" cy="378"/>
          </a:xfrm>
        </p:grpSpPr>
        <p:pic>
          <p:nvPicPr>
            <p:cNvPr id="98314" name="Скругленный прямоугольник 3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42" y="2454"/>
              <a:ext cx="2681" cy="3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8315" name="Text Box 6"/>
            <p:cNvSpPr txBox="1">
              <a:spLocks noChangeArrowheads="1"/>
            </p:cNvSpPr>
            <p:nvPr/>
          </p:nvSpPr>
          <p:spPr bwMode="auto">
            <a:xfrm>
              <a:off x="118" y="2525"/>
              <a:ext cx="2412" cy="2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latin typeface="Times New Roman" pitchFamily="18" charset="0"/>
                </a:rPr>
                <a:t>Оценка недвижимости, признание прав и регулирование отношений по муниципальной собственности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ежегодно по  500,0 т.руб. </a:t>
              </a:r>
            </a:p>
            <a:p>
              <a:pPr algn="ctr"/>
              <a:endParaRPr lang="ru-RU" altLang="ru-RU">
                <a:latin typeface="Times New Roman" pitchFamily="18" charset="0"/>
              </a:endParaRPr>
            </a:p>
          </p:txBody>
        </p:sp>
      </p:grpSp>
      <p:grpSp>
        <p:nvGrpSpPr>
          <p:cNvPr id="98311" name="Скругленный прямоугольник 9"/>
          <p:cNvGrpSpPr>
            <a:grpSpLocks/>
          </p:cNvGrpSpPr>
          <p:nvPr/>
        </p:nvGrpSpPr>
        <p:grpSpPr bwMode="auto">
          <a:xfrm>
            <a:off x="4716463" y="4797425"/>
            <a:ext cx="4103687" cy="1655763"/>
            <a:chOff x="84" y="2880"/>
            <a:chExt cx="2581" cy="389"/>
          </a:xfrm>
        </p:grpSpPr>
        <p:pic>
          <p:nvPicPr>
            <p:cNvPr id="98312" name="Скругленный прямоугольник 9"/>
            <p:cNvPicPr>
              <a:picLocks noChangeArrowheads="1"/>
            </p:cNvPicPr>
            <p:nvPr/>
          </p:nvPicPr>
          <p:blipFill>
            <a:blip r:embed="rId3">
              <a:grayscl/>
            </a:blip>
            <a:srcRect/>
            <a:stretch>
              <a:fillRect/>
            </a:stretch>
          </p:blipFill>
          <p:spPr bwMode="auto">
            <a:xfrm>
              <a:off x="84" y="2880"/>
              <a:ext cx="2581" cy="38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8313" name="Text Box 18"/>
            <p:cNvSpPr txBox="1">
              <a:spLocks noChangeArrowheads="1"/>
            </p:cNvSpPr>
            <p:nvPr/>
          </p:nvSpPr>
          <p:spPr bwMode="auto">
            <a:xfrm>
              <a:off x="84" y="2903"/>
              <a:ext cx="2520" cy="3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latin typeface="Times New Roman" pitchFamily="18" charset="0"/>
                  <a:cs typeface="Times New Roman" pitchFamily="18" charset="0"/>
                </a:rPr>
                <a:t>Обеспечение функций отделов администрации Тейковского муниципального района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  <a:cs typeface="Times New Roman" pitchFamily="18" charset="0"/>
                </a:rPr>
                <a:t>ежегодно по 1511,5 тыс.руб. </a:t>
              </a:r>
            </a:p>
            <a:p>
              <a:pPr algn="ctr"/>
              <a:endParaRPr lang="ru-RU" altLang="ru-RU" sz="1200">
                <a:latin typeface="Times New Roman" pitchFamily="18" charset="0"/>
                <a:cs typeface="Times New Roman" pitchFamily="18" charset="0"/>
              </a:endParaRPr>
            </a:p>
            <a:p>
              <a:pPr algn="ctr"/>
              <a:endParaRPr lang="ru-RU" altLang="ru-RU" b="1">
                <a:latin typeface="Times New Roman" pitchFamily="18" charset="0"/>
                <a:cs typeface="Times New Roman" pitchFamily="18" charset="0"/>
              </a:endParaRPr>
            </a:p>
            <a:p>
              <a:pPr algn="ctr"/>
              <a:endParaRPr lang="ru-RU" altLang="ru-RU" sz="1200">
                <a:latin typeface="Times New Roman" pitchFamily="18" charset="0"/>
                <a:cs typeface="Times New Roman" pitchFamily="18" charset="0"/>
              </a:endParaRPr>
            </a:p>
            <a:p>
              <a:pPr algn="ctr"/>
              <a:endParaRPr lang="ru-RU" altLang="ru-RU">
                <a:latin typeface="Times New Roman" pitchFamily="18" charset="0"/>
                <a:cs typeface="Times New Roman" pitchFamily="18" charset="0"/>
              </a:endParaRPr>
            </a:p>
          </p:txBody>
        </p:sp>
      </p:grp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29" name="Заголовок 1"/>
          <p:cNvSpPr txBox="1">
            <a:spLocks/>
          </p:cNvSpPr>
          <p:nvPr/>
        </p:nvSpPr>
        <p:spPr bwMode="auto">
          <a:xfrm>
            <a:off x="0" y="115888"/>
            <a:ext cx="9144000" cy="79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endParaRPr lang="ru-RU" altLang="ru-RU" sz="1800" b="1" i="1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99330" name="Скругленный прямоугольник 3"/>
          <p:cNvGrpSpPr>
            <a:grpSpLocks/>
          </p:cNvGrpSpPr>
          <p:nvPr/>
        </p:nvGrpSpPr>
        <p:grpSpPr bwMode="auto">
          <a:xfrm>
            <a:off x="539750" y="404813"/>
            <a:ext cx="3965575" cy="1944687"/>
            <a:chOff x="118" y="2459"/>
            <a:chExt cx="2590" cy="324"/>
          </a:xfrm>
        </p:grpSpPr>
        <p:pic>
          <p:nvPicPr>
            <p:cNvPr id="99346" name="Скругленный прямоугольник 3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236" y="2459"/>
              <a:ext cx="2472" cy="3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9347" name="Text Box 6"/>
            <p:cNvSpPr txBox="1">
              <a:spLocks noChangeArrowheads="1"/>
            </p:cNvSpPr>
            <p:nvPr/>
          </p:nvSpPr>
          <p:spPr bwMode="auto">
            <a:xfrm>
              <a:off x="118" y="2482"/>
              <a:ext cx="2412" cy="2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latin typeface="Times New Roman" pitchFamily="18" charset="0"/>
                </a:rPr>
                <a:t>Средства, переданные бюджетам поселений для компенсации дополнительных расходов, возникших в результате решений, принятых органами власти муниципального района 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2019 – 704,2</a:t>
              </a:r>
              <a:r>
                <a:rPr lang="ru-RU" altLang="ru-RU" sz="1600">
                  <a:latin typeface="Times New Roman" pitchFamily="18" charset="0"/>
                </a:rPr>
                <a:t> </a:t>
              </a:r>
              <a:r>
                <a:rPr lang="ru-RU" altLang="ru-RU" sz="1600" b="1">
                  <a:latin typeface="Times New Roman" pitchFamily="18" charset="0"/>
                </a:rPr>
                <a:t> </a:t>
              </a:r>
              <a:r>
                <a:rPr lang="ru-RU" altLang="ru-RU" sz="1600">
                  <a:latin typeface="Times New Roman" pitchFamily="18" charset="0"/>
                </a:rPr>
                <a:t>тыс.руб.;</a:t>
              </a:r>
            </a:p>
            <a:p>
              <a:pPr algn="ctr"/>
              <a:endParaRPr lang="ru-RU" altLang="ru-RU" sz="1600">
                <a:latin typeface="Times New Roman" pitchFamily="18" charset="0"/>
              </a:endParaRPr>
            </a:p>
            <a:p>
              <a:pPr algn="ctr"/>
              <a:endParaRPr lang="ru-RU" altLang="ru-RU">
                <a:latin typeface="Times New Roman" pitchFamily="18" charset="0"/>
              </a:endParaRPr>
            </a:p>
          </p:txBody>
        </p:sp>
      </p:grpSp>
      <p:grpSp>
        <p:nvGrpSpPr>
          <p:cNvPr id="99331" name="Скругленный прямоугольник 3"/>
          <p:cNvGrpSpPr>
            <a:grpSpLocks/>
          </p:cNvGrpSpPr>
          <p:nvPr/>
        </p:nvGrpSpPr>
        <p:grpSpPr bwMode="auto">
          <a:xfrm>
            <a:off x="4787900" y="549275"/>
            <a:ext cx="4032250" cy="1366838"/>
            <a:chOff x="118" y="2459"/>
            <a:chExt cx="2590" cy="324"/>
          </a:xfrm>
        </p:grpSpPr>
        <p:pic>
          <p:nvPicPr>
            <p:cNvPr id="99344" name="Скругленный прямоугольник 3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236" y="2459"/>
              <a:ext cx="2472" cy="3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9345" name="Text Box 6"/>
            <p:cNvSpPr txBox="1">
              <a:spLocks noChangeArrowheads="1"/>
            </p:cNvSpPr>
            <p:nvPr/>
          </p:nvSpPr>
          <p:spPr bwMode="auto">
            <a:xfrm>
              <a:off x="118" y="2482"/>
              <a:ext cx="2412" cy="2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latin typeface="Times New Roman" pitchFamily="18" charset="0"/>
                </a:rPr>
                <a:t>Расходы на уплату членских </a:t>
              </a:r>
            </a:p>
            <a:p>
              <a:pPr algn="ctr"/>
              <a:r>
                <a:rPr lang="ru-RU" altLang="ru-RU" sz="1600">
                  <a:latin typeface="Times New Roman" pitchFamily="18" charset="0"/>
                </a:rPr>
                <a:t>взносов в Ассоциацию «Совет</a:t>
              </a:r>
            </a:p>
            <a:p>
              <a:pPr algn="ctr"/>
              <a:r>
                <a:rPr lang="ru-RU" altLang="ru-RU" sz="1600">
                  <a:latin typeface="Times New Roman" pitchFamily="18" charset="0"/>
                </a:rPr>
                <a:t>муниципальных образований»</a:t>
              </a:r>
            </a:p>
            <a:p>
              <a:pPr algn="ctr"/>
              <a:r>
                <a:rPr lang="ru-RU" altLang="ru-RU" sz="1600">
                  <a:latin typeface="Times New Roman" pitchFamily="18" charset="0"/>
                </a:rPr>
                <a:t>ежегодно по </a:t>
              </a:r>
              <a:r>
                <a:rPr lang="ru-RU" altLang="ru-RU" sz="1600" b="1">
                  <a:latin typeface="Times New Roman" pitchFamily="18" charset="0"/>
                </a:rPr>
                <a:t>28,5 </a:t>
              </a:r>
              <a:r>
                <a:rPr lang="ru-RU" altLang="ru-RU" sz="1600">
                  <a:latin typeface="Times New Roman" pitchFamily="18" charset="0"/>
                </a:rPr>
                <a:t>тыс.руб.</a:t>
              </a:r>
              <a:r>
                <a:rPr lang="ru-RU" altLang="ru-RU" sz="1600" b="1">
                  <a:latin typeface="Times New Roman" pitchFamily="18" charset="0"/>
                </a:rPr>
                <a:t> </a:t>
              </a:r>
            </a:p>
            <a:p>
              <a:pPr algn="ctr"/>
              <a:endParaRPr lang="ru-RU" altLang="ru-RU">
                <a:latin typeface="Times New Roman" pitchFamily="18" charset="0"/>
              </a:endParaRPr>
            </a:p>
          </p:txBody>
        </p:sp>
      </p:grpSp>
      <p:grpSp>
        <p:nvGrpSpPr>
          <p:cNvPr id="99332" name="Скругленный прямоугольник 3"/>
          <p:cNvGrpSpPr>
            <a:grpSpLocks/>
          </p:cNvGrpSpPr>
          <p:nvPr/>
        </p:nvGrpSpPr>
        <p:grpSpPr bwMode="auto">
          <a:xfrm>
            <a:off x="4932363" y="5157788"/>
            <a:ext cx="3816350" cy="1366837"/>
            <a:chOff x="118" y="2459"/>
            <a:chExt cx="2590" cy="324"/>
          </a:xfrm>
        </p:grpSpPr>
        <p:pic>
          <p:nvPicPr>
            <p:cNvPr id="99342" name="Скругленный прямоугольник 3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236" y="2459"/>
              <a:ext cx="2472" cy="3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9343" name="Text Box 6"/>
            <p:cNvSpPr txBox="1">
              <a:spLocks noChangeArrowheads="1"/>
            </p:cNvSpPr>
            <p:nvPr/>
          </p:nvSpPr>
          <p:spPr bwMode="auto">
            <a:xfrm>
              <a:off x="118" y="2482"/>
              <a:ext cx="2412" cy="2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latin typeface="Times New Roman" pitchFamily="18" charset="0"/>
                </a:rPr>
                <a:t>Мероприятия в области строительства, архитектуры и градостроительства</a:t>
              </a:r>
            </a:p>
            <a:p>
              <a:pPr algn="ctr"/>
              <a:r>
                <a:rPr lang="ru-RU" altLang="ru-RU" sz="1600">
                  <a:latin typeface="Times New Roman" pitchFamily="18" charset="0"/>
                </a:rPr>
                <a:t>ежегодно по </a:t>
              </a:r>
              <a:r>
                <a:rPr lang="ru-RU" altLang="ru-RU" sz="1600" b="1">
                  <a:latin typeface="Times New Roman" pitchFamily="18" charset="0"/>
                </a:rPr>
                <a:t>400,0 </a:t>
              </a:r>
              <a:r>
                <a:rPr lang="ru-RU" altLang="ru-RU" sz="1600">
                  <a:latin typeface="Times New Roman" pitchFamily="18" charset="0"/>
                </a:rPr>
                <a:t>тыс.руб.</a:t>
              </a:r>
              <a:r>
                <a:rPr lang="ru-RU" altLang="ru-RU" sz="1600" b="1">
                  <a:latin typeface="Times New Roman" pitchFamily="18" charset="0"/>
                </a:rPr>
                <a:t> </a:t>
              </a:r>
            </a:p>
            <a:p>
              <a:pPr algn="ctr"/>
              <a:endParaRPr lang="ru-RU" altLang="ru-RU">
                <a:latin typeface="Times New Roman" pitchFamily="18" charset="0"/>
              </a:endParaRPr>
            </a:p>
          </p:txBody>
        </p:sp>
      </p:grpSp>
      <p:grpSp>
        <p:nvGrpSpPr>
          <p:cNvPr id="99333" name="Скругленный прямоугольник 3"/>
          <p:cNvGrpSpPr>
            <a:grpSpLocks/>
          </p:cNvGrpSpPr>
          <p:nvPr/>
        </p:nvGrpSpPr>
        <p:grpSpPr bwMode="auto">
          <a:xfrm>
            <a:off x="4787900" y="2276475"/>
            <a:ext cx="3960813" cy="2520950"/>
            <a:chOff x="118" y="2459"/>
            <a:chExt cx="2590" cy="324"/>
          </a:xfrm>
        </p:grpSpPr>
        <p:pic>
          <p:nvPicPr>
            <p:cNvPr id="99340" name="Скругленный прямоугольник 3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236" y="2459"/>
              <a:ext cx="2472" cy="3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9341" name="Text Box 6"/>
            <p:cNvSpPr txBox="1">
              <a:spLocks noChangeArrowheads="1"/>
            </p:cNvSpPr>
            <p:nvPr/>
          </p:nvSpPr>
          <p:spPr bwMode="auto">
            <a:xfrm>
              <a:off x="118" y="2482"/>
              <a:ext cx="2412" cy="2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latin typeface="Times New Roman" pitchFamily="18" charset="0"/>
                </a:rPr>
                <a:t>Проведение комплекса работ по        межеванию земель для постановки на кадастровый учет земельных участков, на которые возникает право собственности Тейковского муниципального района</a:t>
              </a:r>
            </a:p>
            <a:p>
              <a:pPr algn="ctr"/>
              <a:r>
                <a:rPr lang="ru-RU" altLang="ru-RU" sz="1600">
                  <a:latin typeface="Times New Roman" pitchFamily="18" charset="0"/>
                </a:rPr>
                <a:t> </a:t>
              </a:r>
              <a:r>
                <a:rPr lang="ru-RU" altLang="ru-RU" sz="1600" b="1">
                  <a:latin typeface="Times New Roman" pitchFamily="18" charset="0"/>
                </a:rPr>
                <a:t>2019 –</a:t>
              </a:r>
              <a:r>
                <a:rPr lang="ru-RU" altLang="ru-RU" sz="1600">
                  <a:latin typeface="Times New Roman" pitchFamily="18" charset="0"/>
                </a:rPr>
                <a:t> </a:t>
              </a:r>
              <a:r>
                <a:rPr lang="ru-RU" altLang="ru-RU" sz="1600" b="1">
                  <a:latin typeface="Times New Roman" pitchFamily="18" charset="0"/>
                </a:rPr>
                <a:t>628,6 </a:t>
              </a:r>
              <a:r>
                <a:rPr lang="ru-RU" altLang="ru-RU" sz="1600">
                  <a:latin typeface="Times New Roman" pitchFamily="18" charset="0"/>
                </a:rPr>
                <a:t>тыс.руб.;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  2020 – 852,9 т.руб.;2021 – 1064,0 т.руб. </a:t>
              </a:r>
            </a:p>
            <a:p>
              <a:pPr algn="ctr"/>
              <a:endParaRPr lang="ru-RU" altLang="ru-RU" b="1">
                <a:latin typeface="Times New Roman" pitchFamily="18" charset="0"/>
              </a:endParaRPr>
            </a:p>
          </p:txBody>
        </p:sp>
      </p:grpSp>
      <p:grpSp>
        <p:nvGrpSpPr>
          <p:cNvPr id="99334" name="Скругленный прямоугольник 3"/>
          <p:cNvGrpSpPr>
            <a:grpSpLocks/>
          </p:cNvGrpSpPr>
          <p:nvPr/>
        </p:nvGrpSpPr>
        <p:grpSpPr bwMode="auto">
          <a:xfrm>
            <a:off x="539750" y="2492375"/>
            <a:ext cx="4032250" cy="2160588"/>
            <a:chOff x="118" y="2459"/>
            <a:chExt cx="2590" cy="324"/>
          </a:xfrm>
        </p:grpSpPr>
        <p:pic>
          <p:nvPicPr>
            <p:cNvPr id="99338" name="Скругленный прямоугольник 3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236" y="2459"/>
              <a:ext cx="2472" cy="3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9339" name="Text Box 6"/>
            <p:cNvSpPr txBox="1">
              <a:spLocks noChangeArrowheads="1"/>
            </p:cNvSpPr>
            <p:nvPr/>
          </p:nvSpPr>
          <p:spPr bwMode="auto">
            <a:xfrm>
              <a:off x="118" y="2482"/>
              <a:ext cx="2412" cy="2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latin typeface="Times New Roman" pitchFamily="18" charset="0"/>
                </a:rPr>
                <a:t>Обеспечение деятельности муниципального казенного учреждения  «Единая дежурно-диспетчерская служба Тейковского муниципального района</a:t>
              </a:r>
            </a:p>
            <a:p>
              <a:pPr algn="ctr"/>
              <a:r>
                <a:rPr lang="ru-RU" altLang="ru-RU" sz="1600">
                  <a:latin typeface="Times New Roman" pitchFamily="18" charset="0"/>
                </a:rPr>
                <a:t> </a:t>
              </a:r>
              <a:r>
                <a:rPr lang="ru-RU" altLang="ru-RU" sz="1600" b="1">
                  <a:latin typeface="Times New Roman" pitchFamily="18" charset="0"/>
                </a:rPr>
                <a:t>2019 </a:t>
              </a:r>
              <a:r>
                <a:rPr lang="ru-RU" altLang="ru-RU" sz="1600">
                  <a:latin typeface="Times New Roman" pitchFamily="18" charset="0"/>
                </a:rPr>
                <a:t>– </a:t>
              </a:r>
              <a:r>
                <a:rPr lang="ru-RU" altLang="ru-RU" sz="1600" b="1">
                  <a:latin typeface="Times New Roman" pitchFamily="18" charset="0"/>
                </a:rPr>
                <a:t>4566,3 </a:t>
              </a:r>
              <a:r>
                <a:rPr lang="ru-RU" altLang="ru-RU" sz="1600">
                  <a:latin typeface="Times New Roman" pitchFamily="18" charset="0"/>
                </a:rPr>
                <a:t>тыс.руб.; </a:t>
              </a:r>
              <a:r>
                <a:rPr lang="ru-RU" altLang="ru-RU" sz="1600" b="1">
                  <a:latin typeface="Times New Roman" pitchFamily="18" charset="0"/>
                </a:rPr>
                <a:t>2020 – 2021</a:t>
              </a:r>
            </a:p>
            <a:p>
              <a:pPr algn="ctr"/>
              <a:r>
                <a:rPr lang="ru-RU" altLang="ru-RU" sz="1600">
                  <a:latin typeface="Times New Roman" pitchFamily="18" charset="0"/>
                </a:rPr>
                <a:t> по </a:t>
              </a:r>
              <a:r>
                <a:rPr lang="ru-RU" altLang="ru-RU" sz="1600" b="1">
                  <a:latin typeface="Times New Roman" pitchFamily="18" charset="0"/>
                </a:rPr>
                <a:t>3962,1 тыс.руб</a:t>
              </a:r>
              <a:r>
                <a:rPr lang="ru-RU" altLang="ru-RU" sz="1600">
                  <a:latin typeface="Times New Roman" pitchFamily="18" charset="0"/>
                </a:rPr>
                <a:t>.</a:t>
              </a:r>
              <a:r>
                <a:rPr lang="ru-RU" altLang="ru-RU" sz="1600" b="1">
                  <a:latin typeface="Times New Roman" pitchFamily="18" charset="0"/>
                </a:rPr>
                <a:t> </a:t>
              </a:r>
            </a:p>
            <a:p>
              <a:pPr algn="ctr"/>
              <a:endParaRPr lang="ru-RU" altLang="ru-RU">
                <a:latin typeface="Times New Roman" pitchFamily="18" charset="0"/>
              </a:endParaRPr>
            </a:p>
          </p:txBody>
        </p:sp>
      </p:grpSp>
      <p:grpSp>
        <p:nvGrpSpPr>
          <p:cNvPr id="99335" name="Скругленный прямоугольник 3"/>
          <p:cNvGrpSpPr>
            <a:grpSpLocks/>
          </p:cNvGrpSpPr>
          <p:nvPr/>
        </p:nvGrpSpPr>
        <p:grpSpPr bwMode="auto">
          <a:xfrm>
            <a:off x="539750" y="4724400"/>
            <a:ext cx="3965575" cy="1873250"/>
            <a:chOff x="118" y="2459"/>
            <a:chExt cx="2590" cy="324"/>
          </a:xfrm>
        </p:grpSpPr>
        <p:pic>
          <p:nvPicPr>
            <p:cNvPr id="99336" name="Скругленный прямоугольник 3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236" y="2459"/>
              <a:ext cx="2472" cy="3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9337" name="Text Box 6"/>
            <p:cNvSpPr txBox="1">
              <a:spLocks noChangeArrowheads="1"/>
            </p:cNvSpPr>
            <p:nvPr/>
          </p:nvSpPr>
          <p:spPr bwMode="auto">
            <a:xfrm>
              <a:off x="118" y="2482"/>
              <a:ext cx="2412" cy="2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latin typeface="Times New Roman" pitchFamily="18" charset="0"/>
                </a:rPr>
                <a:t>Предупреждение и ликвидация </a:t>
              </a:r>
            </a:p>
            <a:p>
              <a:pPr algn="ctr"/>
              <a:r>
                <a:rPr lang="ru-RU" altLang="ru-RU" sz="1600">
                  <a:latin typeface="Times New Roman" pitchFamily="18" charset="0"/>
                </a:rPr>
                <a:t>последствий чрезвычайных ситуаций и стихийных бедствий природного и техногенного характера</a:t>
              </a:r>
            </a:p>
            <a:p>
              <a:pPr algn="ctr"/>
              <a:r>
                <a:rPr lang="ru-RU" altLang="ru-RU" sz="1600">
                  <a:latin typeface="Times New Roman" pitchFamily="18" charset="0"/>
                </a:rPr>
                <a:t>ежегодно по </a:t>
              </a:r>
              <a:r>
                <a:rPr lang="ru-RU" altLang="ru-RU" sz="1600" b="1">
                  <a:latin typeface="Times New Roman" pitchFamily="18" charset="0"/>
                </a:rPr>
                <a:t>1296,3 </a:t>
              </a:r>
              <a:r>
                <a:rPr lang="ru-RU" altLang="ru-RU" sz="1600">
                  <a:latin typeface="Times New Roman" pitchFamily="18" charset="0"/>
                </a:rPr>
                <a:t>тыс.руб. </a:t>
              </a:r>
            </a:p>
            <a:p>
              <a:pPr algn="ctr"/>
              <a:endParaRPr lang="ru-RU" altLang="ru-RU">
                <a:latin typeface="Times New Roman" pitchFamily="18" charset="0"/>
              </a:endParaRPr>
            </a:p>
          </p:txBody>
        </p:sp>
      </p:grp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3" name="Заголовок 1"/>
          <p:cNvSpPr txBox="1">
            <a:spLocks/>
          </p:cNvSpPr>
          <p:nvPr/>
        </p:nvSpPr>
        <p:spPr bwMode="auto">
          <a:xfrm>
            <a:off x="0" y="115888"/>
            <a:ext cx="9144000" cy="79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endParaRPr lang="ru-RU" altLang="ru-RU" sz="1800" b="1" i="1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00354" name="Скругленный прямоугольник 3"/>
          <p:cNvGrpSpPr>
            <a:grpSpLocks/>
          </p:cNvGrpSpPr>
          <p:nvPr/>
        </p:nvGrpSpPr>
        <p:grpSpPr bwMode="auto">
          <a:xfrm>
            <a:off x="539750" y="476250"/>
            <a:ext cx="3965575" cy="1439863"/>
            <a:chOff x="118" y="2459"/>
            <a:chExt cx="2590" cy="324"/>
          </a:xfrm>
        </p:grpSpPr>
        <p:pic>
          <p:nvPicPr>
            <p:cNvPr id="100374" name="Скругленный прямоугольник 3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236" y="2459"/>
              <a:ext cx="2472" cy="3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0375" name="Text Box 6"/>
            <p:cNvSpPr txBox="1">
              <a:spLocks noChangeArrowheads="1"/>
            </p:cNvSpPr>
            <p:nvPr/>
          </p:nvSpPr>
          <p:spPr bwMode="auto">
            <a:xfrm>
              <a:off x="118" y="2482"/>
              <a:ext cx="2412" cy="2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latin typeface="Times New Roman" pitchFamily="18" charset="0"/>
                </a:rPr>
                <a:t>Организация дополнительного пенсионного обеспечения отдельных категорий граждан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2019-2020 по 1316,4 </a:t>
              </a:r>
              <a:r>
                <a:rPr lang="ru-RU" altLang="ru-RU" sz="1600">
                  <a:latin typeface="Times New Roman" pitchFamily="18" charset="0"/>
                </a:rPr>
                <a:t>тыс.руб.;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2021 г.-1516,4 тыс.руб.</a:t>
              </a:r>
            </a:p>
            <a:p>
              <a:pPr algn="ctr"/>
              <a:endParaRPr lang="ru-RU" altLang="ru-RU" b="1">
                <a:latin typeface="Times New Roman" pitchFamily="18" charset="0"/>
              </a:endParaRPr>
            </a:p>
          </p:txBody>
        </p:sp>
      </p:grpSp>
      <p:grpSp>
        <p:nvGrpSpPr>
          <p:cNvPr id="100355" name="Скругленный прямоугольник 3"/>
          <p:cNvGrpSpPr>
            <a:grpSpLocks/>
          </p:cNvGrpSpPr>
          <p:nvPr/>
        </p:nvGrpSpPr>
        <p:grpSpPr bwMode="auto">
          <a:xfrm>
            <a:off x="468313" y="2205038"/>
            <a:ext cx="3965575" cy="1366837"/>
            <a:chOff x="118" y="2459"/>
            <a:chExt cx="2590" cy="324"/>
          </a:xfrm>
        </p:grpSpPr>
        <p:pic>
          <p:nvPicPr>
            <p:cNvPr id="100372" name="Скругленный прямоугольник 3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236" y="2459"/>
              <a:ext cx="2472" cy="3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0373" name="Text Box 6"/>
            <p:cNvSpPr txBox="1">
              <a:spLocks noChangeArrowheads="1"/>
            </p:cNvSpPr>
            <p:nvPr/>
          </p:nvSpPr>
          <p:spPr bwMode="auto">
            <a:xfrm>
              <a:off x="118" y="2482"/>
              <a:ext cx="2412" cy="2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latin typeface="Times New Roman" pitchFamily="18" charset="0"/>
                </a:rPr>
                <a:t>Обеспечение функций отделов администрации Тейковского муниципального района</a:t>
              </a:r>
            </a:p>
            <a:p>
              <a:pPr algn="ctr"/>
              <a:r>
                <a:rPr lang="ru-RU" altLang="ru-RU" sz="1600">
                  <a:latin typeface="Times New Roman" pitchFamily="18" charset="0"/>
                </a:rPr>
                <a:t>ежегодно по </a:t>
              </a:r>
              <a:r>
                <a:rPr lang="ru-RU" altLang="ru-RU" sz="1600" b="1">
                  <a:latin typeface="Times New Roman" pitchFamily="18" charset="0"/>
                </a:rPr>
                <a:t>1257,7 тыс.руб. </a:t>
              </a:r>
            </a:p>
            <a:p>
              <a:pPr algn="ctr"/>
              <a:endParaRPr lang="ru-RU" altLang="ru-RU">
                <a:latin typeface="Times New Roman" pitchFamily="18" charset="0"/>
              </a:endParaRPr>
            </a:p>
          </p:txBody>
        </p:sp>
      </p:grpSp>
      <p:grpSp>
        <p:nvGrpSpPr>
          <p:cNvPr id="100356" name="Скругленный прямоугольник 3"/>
          <p:cNvGrpSpPr>
            <a:grpSpLocks/>
          </p:cNvGrpSpPr>
          <p:nvPr/>
        </p:nvGrpSpPr>
        <p:grpSpPr bwMode="auto">
          <a:xfrm>
            <a:off x="4716463" y="1341438"/>
            <a:ext cx="3965575" cy="1800225"/>
            <a:chOff x="118" y="2459"/>
            <a:chExt cx="2590" cy="324"/>
          </a:xfrm>
        </p:grpSpPr>
        <p:pic>
          <p:nvPicPr>
            <p:cNvPr id="100370" name="Скругленный прямоугольник 3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236" y="2459"/>
              <a:ext cx="2472" cy="3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0371" name="Text Box 6"/>
            <p:cNvSpPr txBox="1">
              <a:spLocks noChangeArrowheads="1"/>
            </p:cNvSpPr>
            <p:nvPr/>
          </p:nvSpPr>
          <p:spPr bwMode="auto">
            <a:xfrm>
              <a:off x="118" y="2482"/>
              <a:ext cx="2412" cy="2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endParaRPr lang="ru-RU" altLang="ru-RU" sz="1600">
                <a:latin typeface="Times New Roman" pitchFamily="18" charset="0"/>
              </a:endParaRPr>
            </a:p>
            <a:p>
              <a:pPr algn="ctr"/>
              <a:r>
                <a:rPr lang="ru-RU" altLang="ru-RU" sz="1600">
                  <a:latin typeface="Times New Roman" pitchFamily="18" charset="0"/>
                </a:rPr>
                <a:t>.</a:t>
              </a:r>
              <a:r>
                <a:rPr lang="ru-RU" altLang="ru-RU" sz="1600" b="1">
                  <a:latin typeface="Times New Roman" pitchFamily="18" charset="0"/>
                </a:rPr>
                <a:t> </a:t>
              </a:r>
            </a:p>
            <a:p>
              <a:pPr algn="ctr"/>
              <a:endParaRPr lang="ru-RU" altLang="ru-RU">
                <a:latin typeface="Times New Roman" pitchFamily="18" charset="0"/>
              </a:endParaRPr>
            </a:p>
          </p:txBody>
        </p:sp>
      </p:grpSp>
      <p:grpSp>
        <p:nvGrpSpPr>
          <p:cNvPr id="100357" name="Скругленный прямоугольник 3"/>
          <p:cNvGrpSpPr>
            <a:grpSpLocks/>
          </p:cNvGrpSpPr>
          <p:nvPr/>
        </p:nvGrpSpPr>
        <p:grpSpPr bwMode="auto">
          <a:xfrm>
            <a:off x="468313" y="2060575"/>
            <a:ext cx="3965575" cy="2881313"/>
            <a:chOff x="118" y="2459"/>
            <a:chExt cx="2590" cy="324"/>
          </a:xfrm>
        </p:grpSpPr>
        <p:pic>
          <p:nvPicPr>
            <p:cNvPr id="100368" name="Скругленный прямоугольник 3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236" y="2459"/>
              <a:ext cx="2472" cy="3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0369" name="Text Box 6"/>
            <p:cNvSpPr txBox="1">
              <a:spLocks noChangeArrowheads="1"/>
            </p:cNvSpPr>
            <p:nvPr/>
          </p:nvSpPr>
          <p:spPr bwMode="auto">
            <a:xfrm>
              <a:off x="118" y="2482"/>
              <a:ext cx="2412" cy="2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latin typeface="Times New Roman" pitchFamily="18" charset="0"/>
                </a:rPr>
                <a:t>Выплата вознаграждений к наградам администрации Тейковского муниципального района, премий к Почетным грамотам и других премий в рамках иных непрограммных мероприятий по непрограммным направлениям деятельности исполнительных органов местного самоуправления 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2019 г.-</a:t>
              </a:r>
              <a:r>
                <a:rPr lang="ru-RU" altLang="ru-RU" sz="1600">
                  <a:latin typeface="Times New Roman" pitchFamily="18" charset="0"/>
                </a:rPr>
                <a:t> </a:t>
              </a:r>
              <a:r>
                <a:rPr lang="ru-RU" altLang="ru-RU" sz="1600" b="1">
                  <a:latin typeface="Times New Roman" pitchFamily="18" charset="0"/>
                </a:rPr>
                <a:t>10,0 </a:t>
              </a:r>
              <a:r>
                <a:rPr lang="ru-RU" altLang="ru-RU" sz="1600">
                  <a:latin typeface="Times New Roman" pitchFamily="18" charset="0"/>
                </a:rPr>
                <a:t>тыс.руб.</a:t>
              </a:r>
              <a:r>
                <a:rPr lang="ru-RU" altLang="ru-RU" sz="1600" b="1">
                  <a:latin typeface="Times New Roman" pitchFamily="18" charset="0"/>
                </a:rPr>
                <a:t> </a:t>
              </a:r>
            </a:p>
            <a:p>
              <a:pPr algn="ctr"/>
              <a:endParaRPr lang="ru-RU" altLang="ru-RU">
                <a:latin typeface="Times New Roman" pitchFamily="18" charset="0"/>
              </a:endParaRPr>
            </a:p>
          </p:txBody>
        </p:sp>
      </p:grpSp>
      <p:grpSp>
        <p:nvGrpSpPr>
          <p:cNvPr id="100358" name="Скругленный прямоугольник 3"/>
          <p:cNvGrpSpPr>
            <a:grpSpLocks/>
          </p:cNvGrpSpPr>
          <p:nvPr/>
        </p:nvGrpSpPr>
        <p:grpSpPr bwMode="auto">
          <a:xfrm>
            <a:off x="539750" y="5157788"/>
            <a:ext cx="3965575" cy="1438275"/>
            <a:chOff x="118" y="2459"/>
            <a:chExt cx="2590" cy="324"/>
          </a:xfrm>
        </p:grpSpPr>
        <p:pic>
          <p:nvPicPr>
            <p:cNvPr id="100366" name="Скругленный прямоугольник 3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236" y="2459"/>
              <a:ext cx="2472" cy="3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0367" name="Text Box 6"/>
            <p:cNvSpPr txBox="1">
              <a:spLocks noChangeArrowheads="1"/>
            </p:cNvSpPr>
            <p:nvPr/>
          </p:nvSpPr>
          <p:spPr bwMode="auto">
            <a:xfrm>
              <a:off x="118" y="2482"/>
              <a:ext cx="2412" cy="2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latin typeface="Times New Roman" pitchFamily="18" charset="0"/>
                </a:rPr>
                <a:t>Реализация мероприятий по созданию системы – 112 для обеспечения вызова экстренных оперативных служб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2019</a:t>
              </a:r>
              <a:r>
                <a:rPr lang="ru-RU" altLang="ru-RU" sz="1600">
                  <a:latin typeface="Times New Roman" pitchFamily="18" charset="0"/>
                </a:rPr>
                <a:t> - </a:t>
              </a:r>
              <a:r>
                <a:rPr lang="ru-RU" altLang="ru-RU" sz="1600" b="1">
                  <a:latin typeface="Times New Roman" pitchFamily="18" charset="0"/>
                </a:rPr>
                <a:t>549,8 </a:t>
              </a:r>
              <a:r>
                <a:rPr lang="ru-RU" altLang="ru-RU" sz="1600">
                  <a:latin typeface="Times New Roman" pitchFamily="18" charset="0"/>
                </a:rPr>
                <a:t>тыс.руб.</a:t>
              </a:r>
              <a:r>
                <a:rPr lang="ru-RU" altLang="ru-RU" sz="1600" b="1">
                  <a:latin typeface="Times New Roman" pitchFamily="18" charset="0"/>
                </a:rPr>
                <a:t> </a:t>
              </a:r>
            </a:p>
            <a:p>
              <a:pPr algn="ctr"/>
              <a:endParaRPr lang="ru-RU" altLang="ru-RU">
                <a:latin typeface="Times New Roman" pitchFamily="18" charset="0"/>
              </a:endParaRPr>
            </a:p>
          </p:txBody>
        </p:sp>
      </p:grpSp>
      <p:sp>
        <p:nvSpPr>
          <p:cNvPr id="100359" name="Text Box 25"/>
          <p:cNvSpPr txBox="1">
            <a:spLocks noChangeArrowheads="1"/>
          </p:cNvSpPr>
          <p:nvPr/>
        </p:nvSpPr>
        <p:spPr bwMode="auto">
          <a:xfrm>
            <a:off x="4859338" y="1484313"/>
            <a:ext cx="3673475" cy="942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Обеспечение функций отдела образования администрации Тейковского </a:t>
            </a:r>
          </a:p>
          <a:p>
            <a:r>
              <a:rPr lang="ru-RU"/>
              <a:t>муниципального района</a:t>
            </a:r>
          </a:p>
          <a:p>
            <a:r>
              <a:rPr lang="ru-RU"/>
              <a:t>        ежегодно по </a:t>
            </a:r>
            <a:r>
              <a:rPr lang="ru-RU" b="1"/>
              <a:t>1417,7 тыс.руб</a:t>
            </a:r>
            <a:r>
              <a:rPr lang="ru-RU"/>
              <a:t>.</a:t>
            </a:r>
          </a:p>
        </p:txBody>
      </p:sp>
      <p:grpSp>
        <p:nvGrpSpPr>
          <p:cNvPr id="100360" name="Скругленный прямоугольник 3"/>
          <p:cNvGrpSpPr>
            <a:grpSpLocks/>
          </p:cNvGrpSpPr>
          <p:nvPr/>
        </p:nvGrpSpPr>
        <p:grpSpPr bwMode="auto">
          <a:xfrm>
            <a:off x="539750" y="5157788"/>
            <a:ext cx="3965575" cy="1438275"/>
            <a:chOff x="118" y="2459"/>
            <a:chExt cx="2590" cy="324"/>
          </a:xfrm>
        </p:grpSpPr>
        <p:pic>
          <p:nvPicPr>
            <p:cNvPr id="100364" name="Скругленный прямоугольник 3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236" y="2459"/>
              <a:ext cx="2472" cy="3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0365" name="Text Box 6"/>
            <p:cNvSpPr txBox="1">
              <a:spLocks noChangeArrowheads="1"/>
            </p:cNvSpPr>
            <p:nvPr/>
          </p:nvSpPr>
          <p:spPr bwMode="auto">
            <a:xfrm>
              <a:off x="118" y="2482"/>
              <a:ext cx="2412" cy="2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latin typeface="Times New Roman" pitchFamily="18" charset="0"/>
                </a:rPr>
                <a:t>Реализация мероприятий по созданию системы – 112 для обеспечения вызова экстренных оперативных служб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2019</a:t>
              </a:r>
              <a:r>
                <a:rPr lang="ru-RU" altLang="ru-RU" sz="1600">
                  <a:latin typeface="Times New Roman" pitchFamily="18" charset="0"/>
                </a:rPr>
                <a:t> - </a:t>
              </a:r>
              <a:r>
                <a:rPr lang="ru-RU" altLang="ru-RU" sz="1600" b="1">
                  <a:latin typeface="Times New Roman" pitchFamily="18" charset="0"/>
                </a:rPr>
                <a:t>549,8 </a:t>
              </a:r>
              <a:r>
                <a:rPr lang="ru-RU" altLang="ru-RU" sz="1600">
                  <a:latin typeface="Times New Roman" pitchFamily="18" charset="0"/>
                </a:rPr>
                <a:t>тыс.руб.</a:t>
              </a:r>
              <a:r>
                <a:rPr lang="ru-RU" altLang="ru-RU" sz="1600" b="1">
                  <a:latin typeface="Times New Roman" pitchFamily="18" charset="0"/>
                </a:rPr>
                <a:t> </a:t>
              </a:r>
            </a:p>
            <a:p>
              <a:pPr algn="ctr"/>
              <a:endParaRPr lang="ru-RU" altLang="ru-RU">
                <a:latin typeface="Times New Roman" pitchFamily="18" charset="0"/>
              </a:endParaRPr>
            </a:p>
          </p:txBody>
        </p:sp>
      </p:grpSp>
      <p:grpSp>
        <p:nvGrpSpPr>
          <p:cNvPr id="100361" name="Скругленный прямоугольник 3"/>
          <p:cNvGrpSpPr>
            <a:grpSpLocks/>
          </p:cNvGrpSpPr>
          <p:nvPr/>
        </p:nvGrpSpPr>
        <p:grpSpPr bwMode="auto">
          <a:xfrm>
            <a:off x="4716463" y="3716338"/>
            <a:ext cx="4176712" cy="1727200"/>
            <a:chOff x="118" y="2459"/>
            <a:chExt cx="2590" cy="324"/>
          </a:xfrm>
        </p:grpSpPr>
        <p:pic>
          <p:nvPicPr>
            <p:cNvPr id="100362" name="Скругленный прямоугольник 3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236" y="2459"/>
              <a:ext cx="2472" cy="3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0363" name="Text Box 6"/>
            <p:cNvSpPr txBox="1">
              <a:spLocks noChangeArrowheads="1"/>
            </p:cNvSpPr>
            <p:nvPr/>
          </p:nvSpPr>
          <p:spPr bwMode="auto">
            <a:xfrm>
              <a:off x="118" y="2482"/>
              <a:ext cx="2412" cy="2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>
                  <a:latin typeface="Times New Roman" pitchFamily="18" charset="0"/>
                </a:rPr>
                <a:t>Расходы на организацию и проведение</a:t>
              </a:r>
            </a:p>
            <a:p>
              <a:pPr algn="ctr"/>
              <a:r>
                <a:rPr lang="ru-RU" altLang="ru-RU">
                  <a:latin typeface="Times New Roman" pitchFamily="18" charset="0"/>
                </a:rPr>
                <a:t>мероприятий, связанных с праздничными, </a:t>
              </a:r>
            </a:p>
            <a:p>
              <a:pPr algn="ctr"/>
              <a:r>
                <a:rPr lang="ru-RU" altLang="ru-RU">
                  <a:latin typeface="Times New Roman" pitchFamily="18" charset="0"/>
                </a:rPr>
                <a:t>юбилейными и памятными датами,</a:t>
              </a:r>
            </a:p>
            <a:p>
              <a:pPr algn="ctr"/>
              <a:r>
                <a:rPr lang="ru-RU" altLang="ru-RU">
                  <a:latin typeface="Times New Roman" pitchFamily="18" charset="0"/>
                </a:rPr>
                <a:t>совещания, семинары.</a:t>
              </a:r>
              <a:endParaRPr lang="ru-RU" altLang="ru-RU" b="1">
                <a:latin typeface="Times New Roman" pitchFamily="18" charset="0"/>
              </a:endParaRP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ежегодно</a:t>
              </a:r>
              <a:r>
                <a:rPr lang="ru-RU" altLang="ru-RU" b="1">
                  <a:latin typeface="Times New Roman" pitchFamily="18" charset="0"/>
                </a:rPr>
                <a:t> </a:t>
              </a:r>
              <a:r>
                <a:rPr lang="ru-RU" altLang="ru-RU" sz="1600" b="1">
                  <a:latin typeface="Times New Roman" pitchFamily="18" charset="0"/>
                </a:rPr>
                <a:t>по</a:t>
              </a:r>
              <a:r>
                <a:rPr lang="ru-RU" altLang="ru-RU" sz="1600">
                  <a:latin typeface="Times New Roman" pitchFamily="18" charset="0"/>
                </a:rPr>
                <a:t> </a:t>
              </a:r>
              <a:r>
                <a:rPr lang="ru-RU" altLang="ru-RU" sz="1600" b="1">
                  <a:latin typeface="Times New Roman" pitchFamily="18" charset="0"/>
                </a:rPr>
                <a:t>306,5 </a:t>
              </a:r>
              <a:r>
                <a:rPr lang="ru-RU" altLang="ru-RU" b="1">
                  <a:latin typeface="Times New Roman" pitchFamily="18" charset="0"/>
                </a:rPr>
                <a:t>тыс.руб</a:t>
              </a:r>
              <a:r>
                <a:rPr lang="ru-RU" altLang="ru-RU">
                  <a:latin typeface="Times New Roman" pitchFamily="18" charset="0"/>
                </a:rPr>
                <a:t>.</a:t>
              </a:r>
              <a:r>
                <a:rPr lang="ru-RU" altLang="ru-RU" sz="1600" b="1">
                  <a:latin typeface="Times New Roman" pitchFamily="18" charset="0"/>
                </a:rPr>
                <a:t> </a:t>
              </a:r>
            </a:p>
            <a:p>
              <a:pPr algn="ctr"/>
              <a:endParaRPr lang="ru-RU" altLang="ru-RU">
                <a:latin typeface="Times New Roman" pitchFamily="18" charset="0"/>
              </a:endParaRPr>
            </a:p>
          </p:txBody>
        </p:sp>
      </p:grp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7" name="Заголовок 1"/>
          <p:cNvSpPr txBox="1">
            <a:spLocks/>
          </p:cNvSpPr>
          <p:nvPr/>
        </p:nvSpPr>
        <p:spPr bwMode="auto">
          <a:xfrm>
            <a:off x="0" y="115888"/>
            <a:ext cx="9144000" cy="79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altLang="ru-RU" sz="1800" b="1" i="1">
                <a:latin typeface="Times New Roman" pitchFamily="18" charset="0"/>
                <a:cs typeface="Times New Roman" pitchFamily="18" charset="0"/>
              </a:rPr>
              <a:t>Непрограммные направления деятельности представительного органа Тейковского муниципального района</a:t>
            </a:r>
          </a:p>
          <a:p>
            <a:pPr algn="ctr"/>
            <a:endParaRPr lang="ru-RU" altLang="ru-RU" sz="1800" b="1" i="1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800" b="1" i="1">
                <a:latin typeface="Times New Roman" pitchFamily="18" charset="0"/>
                <a:cs typeface="Times New Roman" pitchFamily="18" charset="0"/>
              </a:rPr>
              <a:t>2019 год – 1171,0 тыс.руб.</a:t>
            </a:r>
          </a:p>
          <a:p>
            <a:pPr algn="ctr"/>
            <a:r>
              <a:rPr lang="ru-RU" sz="1800" b="1" i="1">
                <a:latin typeface="Times New Roman" pitchFamily="18" charset="0"/>
                <a:cs typeface="Times New Roman" pitchFamily="18" charset="0"/>
              </a:rPr>
              <a:t>2020 год – 1171,0 тыс.руб.         2021 год – 1171,0 тыс.руб.</a:t>
            </a:r>
            <a:endParaRPr lang="ru-RU" altLang="ru-RU" sz="1800" b="1" i="1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01378" name="Скругленный прямоугольник 3"/>
          <p:cNvGrpSpPr>
            <a:grpSpLocks/>
          </p:cNvGrpSpPr>
          <p:nvPr/>
        </p:nvGrpSpPr>
        <p:grpSpPr bwMode="auto">
          <a:xfrm>
            <a:off x="2339975" y="1989138"/>
            <a:ext cx="4105275" cy="1150937"/>
            <a:chOff x="42" y="2454"/>
            <a:chExt cx="2681" cy="378"/>
          </a:xfrm>
        </p:grpSpPr>
        <p:pic>
          <p:nvPicPr>
            <p:cNvPr id="101379" name="Скругленный прямоугольник 3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42" y="2454"/>
              <a:ext cx="2681" cy="3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1380" name="Text Box 6"/>
            <p:cNvSpPr txBox="1">
              <a:spLocks noChangeArrowheads="1"/>
            </p:cNvSpPr>
            <p:nvPr/>
          </p:nvSpPr>
          <p:spPr bwMode="auto">
            <a:xfrm>
              <a:off x="118" y="2482"/>
              <a:ext cx="2412" cy="2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latin typeface="Times New Roman" pitchFamily="18" charset="0"/>
                </a:rPr>
                <a:t>Обеспечение функций Совета   Тейковского муниципального района</a:t>
              </a:r>
            </a:p>
            <a:p>
              <a:pPr algn="ctr"/>
              <a:r>
                <a:rPr lang="ru-RU" altLang="ru-RU" sz="1600">
                  <a:latin typeface="Times New Roman" pitchFamily="18" charset="0"/>
                </a:rPr>
                <a:t>ежегодно по </a:t>
              </a:r>
              <a:r>
                <a:rPr lang="ru-RU" altLang="ru-RU" sz="1600" b="1">
                  <a:latin typeface="Times New Roman" pitchFamily="18" charset="0"/>
                </a:rPr>
                <a:t>1171 тыс.руб. </a:t>
              </a:r>
            </a:p>
            <a:p>
              <a:pPr algn="ctr"/>
              <a:endParaRPr lang="ru-RU" altLang="ru-RU">
                <a:latin typeface="Times New Roman" pitchFamily="18" charset="0"/>
              </a:endParaRPr>
            </a:p>
          </p:txBody>
        </p:sp>
      </p:grp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Заголовок 1"/>
          <p:cNvSpPr txBox="1">
            <a:spLocks/>
          </p:cNvSpPr>
          <p:nvPr/>
        </p:nvSpPr>
        <p:spPr bwMode="auto">
          <a:xfrm>
            <a:off x="0" y="115888"/>
            <a:ext cx="9144000" cy="79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altLang="ru-RU" sz="1800" b="1" i="1">
                <a:latin typeface="Times New Roman" pitchFamily="18" charset="0"/>
                <a:cs typeface="Times New Roman" pitchFamily="18" charset="0"/>
              </a:rPr>
              <a:t>Реализация полномочий Ивановской области на осуществление переданных органам местного самоуправления государственных полномочий Ивановской области</a:t>
            </a:r>
          </a:p>
          <a:p>
            <a:pPr algn="ctr"/>
            <a:r>
              <a:rPr lang="ru-RU" sz="1800" b="1" i="1">
                <a:latin typeface="Times New Roman" pitchFamily="18" charset="0"/>
                <a:cs typeface="Times New Roman" pitchFamily="18" charset="0"/>
              </a:rPr>
              <a:t>2019 год – 240,7 тыс.руб.</a:t>
            </a:r>
          </a:p>
          <a:p>
            <a:pPr algn="ctr"/>
            <a:r>
              <a:rPr lang="ru-RU" sz="1800" b="1" i="1">
                <a:latin typeface="Times New Roman" pitchFamily="18" charset="0"/>
                <a:cs typeface="Times New Roman" pitchFamily="18" charset="0"/>
              </a:rPr>
              <a:t>2020 год – 9,6 тыс.руб.         2021 год – 9,6 тыс.руб.</a:t>
            </a:r>
            <a:endParaRPr lang="ru-RU" altLang="ru-RU" sz="1800" b="1" i="1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02402" name="Скругленный прямоугольник 3"/>
          <p:cNvGrpSpPr>
            <a:grpSpLocks/>
          </p:cNvGrpSpPr>
          <p:nvPr/>
        </p:nvGrpSpPr>
        <p:grpSpPr bwMode="auto">
          <a:xfrm>
            <a:off x="323850" y="2781300"/>
            <a:ext cx="4105275" cy="3095625"/>
            <a:chOff x="42" y="2454"/>
            <a:chExt cx="2681" cy="378"/>
          </a:xfrm>
        </p:grpSpPr>
        <p:pic>
          <p:nvPicPr>
            <p:cNvPr id="102409" name="Скругленный прямоугольник 3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42" y="2454"/>
              <a:ext cx="2681" cy="3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2410" name="Text Box 6"/>
            <p:cNvSpPr txBox="1">
              <a:spLocks noChangeArrowheads="1"/>
            </p:cNvSpPr>
            <p:nvPr/>
          </p:nvSpPr>
          <p:spPr bwMode="auto">
            <a:xfrm>
              <a:off x="118" y="2482"/>
              <a:ext cx="2412" cy="2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>
                  <a:latin typeface="Times New Roman" pitchFamily="18" charset="0"/>
                </a:rPr>
                <a:t>Осуществление отдельных государственных полномочий по организации проведения на территории Ивановской области мероприятий по предупреждению и ликвидации болезней животных, их лечению, защите населения от болезней, общих для человека и животных, в части организации проведения мероприятий по отлову и содержанию безнадзорных животных</a:t>
              </a:r>
            </a:p>
            <a:p>
              <a:pPr algn="ctr"/>
              <a:r>
                <a:rPr lang="ru-RU" altLang="ru-RU" b="1">
                  <a:latin typeface="Times New Roman" pitchFamily="18" charset="0"/>
                </a:rPr>
                <a:t>2019 </a:t>
              </a:r>
              <a:r>
                <a:rPr lang="ru-RU" altLang="ru-RU">
                  <a:latin typeface="Times New Roman" pitchFamily="18" charset="0"/>
                </a:rPr>
                <a:t>-  </a:t>
              </a:r>
              <a:r>
                <a:rPr lang="ru-RU" altLang="ru-RU" b="1">
                  <a:latin typeface="Times New Roman" pitchFamily="18" charset="0"/>
                </a:rPr>
                <a:t>6,0 тыс.руб.</a:t>
              </a:r>
              <a:r>
                <a:rPr lang="ru-RU" altLang="ru-RU" sz="1600" b="1">
                  <a:latin typeface="Times New Roman" pitchFamily="18" charset="0"/>
                </a:rPr>
                <a:t>; </a:t>
              </a:r>
              <a:r>
                <a:rPr lang="ru-RU" altLang="ru-RU" b="1">
                  <a:latin typeface="Times New Roman" pitchFamily="18" charset="0"/>
                </a:rPr>
                <a:t>2020-2021 по 3,0 тыс.руб.</a:t>
              </a:r>
            </a:p>
            <a:p>
              <a:pPr algn="ctr"/>
              <a:endParaRPr lang="ru-RU" altLang="ru-RU">
                <a:latin typeface="Times New Roman" pitchFamily="18" charset="0"/>
              </a:endParaRPr>
            </a:p>
          </p:txBody>
        </p:sp>
      </p:grpSp>
      <p:grpSp>
        <p:nvGrpSpPr>
          <p:cNvPr id="102403" name="Скругленный прямоугольник 11"/>
          <p:cNvGrpSpPr>
            <a:grpSpLocks/>
          </p:cNvGrpSpPr>
          <p:nvPr/>
        </p:nvGrpSpPr>
        <p:grpSpPr bwMode="auto">
          <a:xfrm>
            <a:off x="4643438" y="1484313"/>
            <a:ext cx="4324350" cy="2736850"/>
            <a:chOff x="2842" y="1632"/>
            <a:chExt cx="2707" cy="746"/>
          </a:xfrm>
        </p:grpSpPr>
        <p:pic>
          <p:nvPicPr>
            <p:cNvPr id="2" name="Скругленный прямоугольник 11"/>
            <p:cNvPicPr>
              <a:picLocks noChangeArrowheads="1"/>
            </p:cNvPicPr>
            <p:nvPr/>
          </p:nvPicPr>
          <p:blipFill>
            <a:blip r:embed="rId3">
              <a:grayscl/>
            </a:blip>
            <a:srcRect/>
            <a:stretch>
              <a:fillRect/>
            </a:stretch>
          </p:blipFill>
          <p:spPr bwMode="auto">
            <a:xfrm>
              <a:off x="2842" y="1632"/>
              <a:ext cx="2707" cy="6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blurRad="50800" dist="50800" dir="5400000" algn="ctr" rotWithShape="0">
                <a:schemeClr val="tx1">
                  <a:lumMod val="50000"/>
                  <a:lumOff val="50000"/>
                </a:schemeClr>
              </a:outerShdw>
            </a:effectLst>
          </p:spPr>
        </p:pic>
        <p:sp>
          <p:nvSpPr>
            <p:cNvPr id="102408" name="Text Box 21"/>
            <p:cNvSpPr txBox="1">
              <a:spLocks noChangeArrowheads="1"/>
            </p:cNvSpPr>
            <p:nvPr/>
          </p:nvSpPr>
          <p:spPr bwMode="auto">
            <a:xfrm>
              <a:off x="2881" y="1671"/>
              <a:ext cx="2626" cy="7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/>
                <a:t>Осуществление отдельных государственных полномочий по организации проведения на территории Ивановской области мероприятий по предупреждению и ликвидации болезней животных, их лечению, защите населения от болезней, общих для человека и животных, в части организации проведения мероприятий по содержанию сибиреязвенных скотомогильников</a:t>
              </a:r>
            </a:p>
            <a:p>
              <a:pPr algn="ctr"/>
              <a:r>
                <a:rPr lang="ru-RU" altLang="ru-RU" sz="1600">
                  <a:latin typeface="Calibri" pitchFamily="34" charset="0"/>
                </a:rPr>
                <a:t>  </a:t>
              </a:r>
              <a:r>
                <a:rPr lang="ru-RU" altLang="ru-RU" sz="1600" b="1">
                  <a:latin typeface="Calibri" pitchFamily="34" charset="0"/>
                </a:rPr>
                <a:t>2019 – 228,1 тыс.руб.</a:t>
              </a:r>
            </a:p>
          </p:txBody>
        </p:sp>
      </p:grpSp>
      <p:grpSp>
        <p:nvGrpSpPr>
          <p:cNvPr id="102404" name="Скругленный прямоугольник 4"/>
          <p:cNvGrpSpPr>
            <a:grpSpLocks/>
          </p:cNvGrpSpPr>
          <p:nvPr/>
        </p:nvGrpSpPr>
        <p:grpSpPr bwMode="auto">
          <a:xfrm>
            <a:off x="250825" y="1341438"/>
            <a:ext cx="4103688" cy="1295400"/>
            <a:chOff x="40" y="1966"/>
            <a:chExt cx="2663" cy="380"/>
          </a:xfrm>
        </p:grpSpPr>
        <p:pic>
          <p:nvPicPr>
            <p:cNvPr id="102405" name="Скругленный прямоугольник 4"/>
            <p:cNvPicPr>
              <a:picLocks noChangeArrowheads="1"/>
            </p:cNvPicPr>
            <p:nvPr/>
          </p:nvPicPr>
          <p:blipFill>
            <a:blip r:embed="rId4">
              <a:grayscl/>
            </a:blip>
            <a:srcRect/>
            <a:stretch>
              <a:fillRect/>
            </a:stretch>
          </p:blipFill>
          <p:spPr bwMode="auto">
            <a:xfrm>
              <a:off x="40" y="1966"/>
              <a:ext cx="2663" cy="3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2406" name="Text Box 30"/>
            <p:cNvSpPr txBox="1">
              <a:spLocks noChangeArrowheads="1"/>
            </p:cNvSpPr>
            <p:nvPr/>
          </p:nvSpPr>
          <p:spPr bwMode="auto">
            <a:xfrm>
              <a:off x="119" y="1995"/>
              <a:ext cx="2419" cy="2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latin typeface="Times New Roman" pitchFamily="18" charset="0"/>
                </a:rPr>
                <a:t>В сфере административных правонарушений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ежегодно по  6,6 тыс.руб. </a:t>
              </a:r>
            </a:p>
          </p:txBody>
        </p:sp>
      </p:grp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Заголовок 1"/>
          <p:cNvSpPr txBox="1">
            <a:spLocks/>
          </p:cNvSpPr>
          <p:nvPr/>
        </p:nvSpPr>
        <p:spPr bwMode="auto">
          <a:xfrm>
            <a:off x="755650" y="463550"/>
            <a:ext cx="7954963" cy="1020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altLang="ru-RU" sz="1800" b="1" i="1">
                <a:latin typeface="Times New Roman" pitchFamily="18" charset="0"/>
              </a:rPr>
              <a:t>Реализация полномочий Российской Федерации</a:t>
            </a:r>
          </a:p>
          <a:p>
            <a:pPr algn="ctr"/>
            <a:endParaRPr lang="ru-RU" altLang="ru-RU" sz="1800" b="1" i="1">
              <a:latin typeface="Times New Roman" pitchFamily="18" charset="0"/>
            </a:endParaRPr>
          </a:p>
          <a:p>
            <a:pPr algn="ctr"/>
            <a:r>
              <a:rPr lang="ru-RU" altLang="ru-RU" sz="1800" b="1" i="1">
                <a:latin typeface="Times New Roman" pitchFamily="18" charset="0"/>
              </a:rPr>
              <a:t>2019 год – 1075,4 тыс.руб.; 2020 – 3222,4 тыс.руб.; 2021 – 2149,0 тыс.руб.</a:t>
            </a:r>
          </a:p>
          <a:p>
            <a:pPr algn="ctr"/>
            <a:endParaRPr lang="ru-RU" altLang="ru-RU" sz="1800" b="1">
              <a:latin typeface="Times New Roman" pitchFamily="18" charset="0"/>
            </a:endParaRPr>
          </a:p>
        </p:txBody>
      </p:sp>
      <p:grpSp>
        <p:nvGrpSpPr>
          <p:cNvPr id="103426" name="Скругленный прямоугольник 3"/>
          <p:cNvGrpSpPr>
            <a:grpSpLocks/>
          </p:cNvGrpSpPr>
          <p:nvPr/>
        </p:nvGrpSpPr>
        <p:grpSpPr bwMode="auto">
          <a:xfrm>
            <a:off x="1979613" y="3500438"/>
            <a:ext cx="5545137" cy="1995487"/>
            <a:chOff x="-231" y="2482"/>
            <a:chExt cx="2891" cy="339"/>
          </a:xfrm>
        </p:grpSpPr>
        <p:pic>
          <p:nvPicPr>
            <p:cNvPr id="103430" name="Скругленный прямоугольник 3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-231" y="2491"/>
              <a:ext cx="2891" cy="3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3431" name="Text Box 6"/>
            <p:cNvSpPr txBox="1">
              <a:spLocks noChangeArrowheads="1"/>
            </p:cNvSpPr>
            <p:nvPr/>
          </p:nvSpPr>
          <p:spPr bwMode="auto">
            <a:xfrm>
              <a:off x="-142" y="2482"/>
              <a:ext cx="2802" cy="3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endParaRPr lang="ru-RU" altLang="ru-RU" sz="1600">
                <a:latin typeface="Times New Roman" pitchFamily="18" charset="0"/>
              </a:endParaRPr>
            </a:p>
            <a:p>
              <a:pPr algn="ctr"/>
              <a:r>
                <a:rPr lang="ru-RU" altLang="ru-RU" sz="1600">
                  <a:latin typeface="Times New Roman" pitchFamily="18" charset="0"/>
                </a:rPr>
                <a:t>Расходы на предоставление жилых помещений детям-сиротам и детям, оставшимся без попечения родителей, лицам из их числа по договорам найма специализированных жилых помещений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2019 -1073,5 тыс.руб.; 2020 -3220,4 тыс.руб.;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2021- 2146,9 тыс.руб. </a:t>
              </a:r>
              <a:endParaRPr lang="ru-RU" altLang="ru-RU">
                <a:solidFill>
                  <a:schemeClr val="bg1"/>
                </a:solidFill>
                <a:latin typeface="Times New Roman" pitchFamily="18" charset="0"/>
              </a:endParaRPr>
            </a:p>
          </p:txBody>
        </p:sp>
      </p:grpSp>
      <p:grpSp>
        <p:nvGrpSpPr>
          <p:cNvPr id="103427" name="Скругленный прямоугольник 5"/>
          <p:cNvGrpSpPr>
            <a:grpSpLocks/>
          </p:cNvGrpSpPr>
          <p:nvPr/>
        </p:nvGrpSpPr>
        <p:grpSpPr bwMode="auto">
          <a:xfrm>
            <a:off x="1331913" y="2060575"/>
            <a:ext cx="6769100" cy="1441450"/>
            <a:chOff x="84" y="1318"/>
            <a:chExt cx="2565" cy="390"/>
          </a:xfrm>
        </p:grpSpPr>
        <p:pic>
          <p:nvPicPr>
            <p:cNvPr id="103428" name="Скругленный прямоугольник 5"/>
            <p:cNvPicPr>
              <a:picLocks noChangeArrowheads="1"/>
            </p:cNvPicPr>
            <p:nvPr/>
          </p:nvPicPr>
          <p:blipFill>
            <a:blip r:embed="rId3">
              <a:grayscl/>
            </a:blip>
            <a:srcRect/>
            <a:stretch>
              <a:fillRect/>
            </a:stretch>
          </p:blipFill>
          <p:spPr bwMode="auto">
            <a:xfrm>
              <a:off x="165" y="1318"/>
              <a:ext cx="2484" cy="3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3429" name="Text Box 9"/>
            <p:cNvSpPr txBox="1">
              <a:spLocks noChangeArrowheads="1"/>
            </p:cNvSpPr>
            <p:nvPr/>
          </p:nvSpPr>
          <p:spPr bwMode="auto">
            <a:xfrm>
              <a:off x="84" y="1351"/>
              <a:ext cx="2396" cy="2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latin typeface="Times New Roman" pitchFamily="18" charset="0"/>
                </a:rPr>
                <a:t>Осуществление полномочий по составлению (изменению) списков кандидатов в присяжные заседатели федеральных судов общей юрисдикции в Российской Федерации</a:t>
              </a:r>
            </a:p>
            <a:p>
              <a:pPr algn="ctr"/>
              <a:r>
                <a:rPr lang="ru-RU" altLang="ru-RU" sz="1600">
                  <a:latin typeface="Times New Roman" pitchFamily="18" charset="0"/>
                </a:rPr>
                <a:t>2019 г. – 1,9 тыс.руб.;2020 г. – 2,0тыс.руб.; 2021 г. -2,1 тыс.руб.</a:t>
              </a:r>
            </a:p>
            <a:p>
              <a:pPr algn="ctr">
                <a:buFont typeface="Wingdings" pitchFamily="2" charset="2"/>
                <a:buNone/>
              </a:pPr>
              <a:endParaRPr lang="ru-RU" altLang="ru-RU" sz="1600" b="1">
                <a:latin typeface="Times New Roman" pitchFamily="18" charset="0"/>
              </a:endParaRPr>
            </a:p>
          </p:txBody>
        </p:sp>
      </p:grpSp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49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1412875"/>
            <a:ext cx="7273925" cy="4751388"/>
          </a:xfrm>
        </p:spPr>
        <p:txBody>
          <a:bodyPr/>
          <a:lstStyle/>
          <a:p>
            <a:pPr eaLnBrk="1" hangingPunct="1"/>
            <a:r>
              <a:rPr lang="ru-RU" altLang="ru-RU" sz="1800" b="1" smtClean="0">
                <a:latin typeface="Times New Roman" pitchFamily="18" charset="0"/>
              </a:rPr>
              <a:t>Муниципальный долг Тейковского муниципального района</a:t>
            </a:r>
            <a:br>
              <a:rPr lang="ru-RU" altLang="ru-RU" sz="1800" b="1" smtClean="0">
                <a:latin typeface="Times New Roman" pitchFamily="18" charset="0"/>
              </a:rPr>
            </a:br>
            <a:r>
              <a:rPr lang="ru-RU" altLang="ru-RU" sz="1800" b="1" smtClean="0">
                <a:latin typeface="Times New Roman" pitchFamily="18" charset="0"/>
              </a:rPr>
              <a:t/>
            </a:r>
            <a:br>
              <a:rPr lang="ru-RU" altLang="ru-RU" sz="1800" b="1" smtClean="0">
                <a:latin typeface="Times New Roman" pitchFamily="18" charset="0"/>
              </a:rPr>
            </a:br>
            <a:r>
              <a:rPr lang="ru-RU" altLang="ru-RU" sz="1800" b="1" smtClean="0">
                <a:latin typeface="Times New Roman" pitchFamily="18" charset="0"/>
              </a:rPr>
              <a:t>Оценка на 01.01.2019 г. – 0,0 тыс.руб.</a:t>
            </a:r>
            <a:br>
              <a:rPr lang="ru-RU" altLang="ru-RU" sz="1800" b="1" smtClean="0">
                <a:latin typeface="Times New Roman" pitchFamily="18" charset="0"/>
              </a:rPr>
            </a:br>
            <a:r>
              <a:rPr lang="ru-RU" altLang="ru-RU" sz="1800" b="1" smtClean="0">
                <a:latin typeface="Times New Roman" pitchFamily="18" charset="0"/>
              </a:rPr>
              <a:t>Прогноз на 01.01.2020 г. – 0,0 тыс.руб.</a:t>
            </a:r>
            <a:br>
              <a:rPr lang="ru-RU" altLang="ru-RU" sz="1800" b="1" smtClean="0">
                <a:latin typeface="Times New Roman" pitchFamily="18" charset="0"/>
              </a:rPr>
            </a:br>
            <a:r>
              <a:rPr lang="ru-RU" altLang="ru-RU" sz="1800" b="1" smtClean="0">
                <a:latin typeface="Times New Roman" pitchFamily="18" charset="0"/>
              </a:rPr>
              <a:t>Прогноз на 01.01.2021г. – 0,0 тыс.руб.</a:t>
            </a:r>
            <a:br>
              <a:rPr lang="ru-RU" altLang="ru-RU" sz="1800" b="1" smtClean="0">
                <a:latin typeface="Times New Roman" pitchFamily="18" charset="0"/>
              </a:rPr>
            </a:br>
            <a:r>
              <a:rPr lang="ru-RU" altLang="ru-RU" sz="1800" b="1" smtClean="0">
                <a:latin typeface="Times New Roman" pitchFamily="18" charset="0"/>
              </a:rPr>
              <a:t>Прогноз на 01.01.2022 г. – 0,0 тыс.руб.</a:t>
            </a:r>
            <a:br>
              <a:rPr lang="ru-RU" altLang="ru-RU" sz="1800" b="1" smtClean="0">
                <a:latin typeface="Times New Roman" pitchFamily="18" charset="0"/>
              </a:rPr>
            </a:br>
            <a:endParaRPr lang="ru-RU" altLang="ru-RU" sz="1800" b="1" smtClean="0">
              <a:latin typeface="Times New Roman" pitchFamily="18" charset="0"/>
            </a:endParaRPr>
          </a:p>
        </p:txBody>
      </p:sp>
      <p:sp>
        <p:nvSpPr>
          <p:cNvPr id="104450" name="Text Box 24"/>
          <p:cNvSpPr txBox="1">
            <a:spLocks noChangeArrowheads="1"/>
          </p:cNvSpPr>
          <p:nvPr/>
        </p:nvSpPr>
        <p:spPr bwMode="auto">
          <a:xfrm>
            <a:off x="8710613" y="188913"/>
            <a:ext cx="433387" cy="3698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 sz="1800">
                <a:latin typeface="Times New Roman" pitchFamily="18" charset="0"/>
              </a:rPr>
              <a:t>14</a:t>
            </a:r>
          </a:p>
        </p:txBody>
      </p:sp>
      <p:sp>
        <p:nvSpPr>
          <p:cNvPr id="104451" name="Text Box 4"/>
          <p:cNvSpPr txBox="1">
            <a:spLocks noChangeArrowheads="1"/>
          </p:cNvSpPr>
          <p:nvPr/>
        </p:nvSpPr>
        <p:spPr bwMode="auto">
          <a:xfrm>
            <a:off x="4140200" y="333375"/>
            <a:ext cx="1841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3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684213" y="1412875"/>
            <a:ext cx="7273925" cy="4751388"/>
          </a:xfrm>
        </p:spPr>
        <p:txBody>
          <a:bodyPr/>
          <a:lstStyle/>
          <a:p>
            <a:pPr eaLnBrk="1" hangingPunct="1"/>
            <a:r>
              <a:rPr lang="ru-RU" altLang="ru-RU" sz="1800" b="1" smtClean="0">
                <a:latin typeface="Times New Roman" pitchFamily="18" charset="0"/>
              </a:rPr>
              <a:t>Контактная информация:</a:t>
            </a:r>
            <a:br>
              <a:rPr lang="ru-RU" altLang="ru-RU" sz="1800" b="1" smtClean="0">
                <a:latin typeface="Times New Roman" pitchFamily="18" charset="0"/>
              </a:rPr>
            </a:br>
            <a:r>
              <a:rPr lang="en-US" altLang="ru-RU" sz="1800" b="1" smtClean="0">
                <a:latin typeface="Times New Roman" pitchFamily="18" charset="0"/>
              </a:rPr>
              <a:t/>
            </a:r>
            <a:br>
              <a:rPr lang="en-US" altLang="ru-RU" sz="1800" b="1" smtClean="0">
                <a:latin typeface="Times New Roman" pitchFamily="18" charset="0"/>
              </a:rPr>
            </a:br>
            <a:r>
              <a:rPr lang="en-US" altLang="ru-RU" sz="1800" b="1" smtClean="0">
                <a:latin typeface="Times New Roman" pitchFamily="18" charset="0"/>
              </a:rPr>
              <a:t/>
            </a:r>
            <a:br>
              <a:rPr lang="en-US" altLang="ru-RU" sz="1800" b="1" smtClean="0">
                <a:latin typeface="Times New Roman" pitchFamily="18" charset="0"/>
              </a:rPr>
            </a:br>
            <a:r>
              <a:rPr lang="ru-RU" altLang="ru-RU" sz="1800" b="1" smtClean="0">
                <a:latin typeface="Times New Roman" pitchFamily="18" charset="0"/>
              </a:rPr>
              <a:t>1. Начальник финансового отдела – </a:t>
            </a:r>
            <a:br>
              <a:rPr lang="ru-RU" altLang="ru-RU" sz="1800" b="1" smtClean="0">
                <a:latin typeface="Times New Roman" pitchFamily="18" charset="0"/>
              </a:rPr>
            </a:br>
            <a:r>
              <a:rPr lang="ru-RU" altLang="ru-RU" sz="1800" b="1" smtClean="0">
                <a:latin typeface="Times New Roman" pitchFamily="18" charset="0"/>
              </a:rPr>
              <a:t>8(49343) 2-17-04</a:t>
            </a:r>
            <a:br>
              <a:rPr lang="ru-RU" altLang="ru-RU" sz="1800" b="1" smtClean="0">
                <a:latin typeface="Times New Roman" pitchFamily="18" charset="0"/>
              </a:rPr>
            </a:br>
            <a:r>
              <a:rPr lang="ru-RU" altLang="ru-RU" sz="1800" b="1" smtClean="0">
                <a:latin typeface="Times New Roman" pitchFamily="18" charset="0"/>
              </a:rPr>
              <a:t>2. Заместитель начальника финансового отдела –</a:t>
            </a:r>
            <a:br>
              <a:rPr lang="ru-RU" altLang="ru-RU" sz="1800" b="1" smtClean="0">
                <a:latin typeface="Times New Roman" pitchFamily="18" charset="0"/>
              </a:rPr>
            </a:br>
            <a:r>
              <a:rPr lang="ru-RU" altLang="ru-RU" sz="1800" b="1" smtClean="0">
                <a:latin typeface="Times New Roman" pitchFamily="18" charset="0"/>
              </a:rPr>
              <a:t>8(49343) 2-20-78</a:t>
            </a:r>
            <a:br>
              <a:rPr lang="ru-RU" altLang="ru-RU" sz="1800" b="1" smtClean="0">
                <a:latin typeface="Times New Roman" pitchFamily="18" charset="0"/>
              </a:rPr>
            </a:br>
            <a:r>
              <a:rPr lang="ru-RU" altLang="ru-RU" sz="1800" b="1" smtClean="0">
                <a:latin typeface="Times New Roman" pitchFamily="18" charset="0"/>
              </a:rPr>
              <a:t>3. Электронная почта: </a:t>
            </a:r>
            <a:r>
              <a:rPr lang="en-US" altLang="ru-RU" sz="1800" b="1" smtClean="0">
                <a:latin typeface="Times New Roman" pitchFamily="18" charset="0"/>
              </a:rPr>
              <a:t>raifoteik@mail</a:t>
            </a:r>
            <a:r>
              <a:rPr lang="ru-RU" altLang="ru-RU" sz="1800" b="1" smtClean="0">
                <a:latin typeface="Times New Roman" pitchFamily="18" charset="0"/>
              </a:rPr>
              <a:t>.</a:t>
            </a:r>
            <a:r>
              <a:rPr lang="en-US" altLang="ru-RU" sz="1800" b="1" smtClean="0">
                <a:latin typeface="Times New Roman" pitchFamily="18" charset="0"/>
              </a:rPr>
              <a:t>ru</a:t>
            </a:r>
            <a:endParaRPr lang="ru-RU" altLang="ru-RU" sz="1800" b="1" smtClean="0">
              <a:latin typeface="Times New Roman" pitchFamily="18" charset="0"/>
            </a:endParaRPr>
          </a:p>
        </p:txBody>
      </p:sp>
      <p:sp>
        <p:nvSpPr>
          <p:cNvPr id="105474" name="Text Box 24"/>
          <p:cNvSpPr txBox="1">
            <a:spLocks noChangeArrowheads="1"/>
          </p:cNvSpPr>
          <p:nvPr/>
        </p:nvSpPr>
        <p:spPr bwMode="auto">
          <a:xfrm>
            <a:off x="8710613" y="188913"/>
            <a:ext cx="433387" cy="3698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 sz="1800">
                <a:latin typeface="Times New Roman" pitchFamily="18" charset="0"/>
              </a:rPr>
              <a:t>14</a:t>
            </a:r>
          </a:p>
        </p:txBody>
      </p:sp>
      <p:sp>
        <p:nvSpPr>
          <p:cNvPr id="105475" name="Text Box 4"/>
          <p:cNvSpPr txBox="1">
            <a:spLocks noChangeArrowheads="1"/>
          </p:cNvSpPr>
          <p:nvPr/>
        </p:nvSpPr>
        <p:spPr bwMode="auto">
          <a:xfrm>
            <a:off x="4140200" y="333375"/>
            <a:ext cx="1841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7" name="Заголовок 1"/>
          <p:cNvSpPr>
            <a:spLocks noGrp="1"/>
          </p:cNvSpPr>
          <p:nvPr>
            <p:ph type="ctrTitle"/>
          </p:nvPr>
        </p:nvSpPr>
        <p:spPr>
          <a:xfrm>
            <a:off x="684213" y="2133600"/>
            <a:ext cx="7772400" cy="1470025"/>
          </a:xfrm>
        </p:spPr>
        <p:txBody>
          <a:bodyPr/>
          <a:lstStyle/>
          <a:p>
            <a:pPr eaLnBrk="1" hangingPunct="1"/>
            <a:r>
              <a:rPr lang="ru-RU" sz="3200" b="1" i="1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 i="1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b="1" i="1" smtClean="0">
                <a:latin typeface="Times New Roman" pitchFamily="18" charset="0"/>
                <a:cs typeface="Times New Roman" pitchFamily="18" charset="0"/>
              </a:rPr>
              <a:t>Благодарим за внимание!</a:t>
            </a:r>
          </a:p>
        </p:txBody>
      </p:sp>
      <p:sp>
        <p:nvSpPr>
          <p:cNvPr id="106498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03350" y="3860800"/>
            <a:ext cx="6400800" cy="17526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endParaRPr lang="ru-RU" sz="2000" b="1" i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80000"/>
              </a:lnSpc>
            </a:pPr>
            <a:endParaRPr lang="ru-RU" sz="2000" b="1" i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80000"/>
              </a:lnSpc>
            </a:pPr>
            <a:endParaRPr lang="ru-RU" sz="2000" b="1" i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ru-RU" sz="2000" b="1" i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Тейковский муниципальный район»</a:t>
            </a:r>
          </a:p>
          <a:p>
            <a:pPr eaLnBrk="1" hangingPunct="1">
              <a:lnSpc>
                <a:spcPct val="80000"/>
              </a:lnSpc>
            </a:pPr>
            <a:r>
              <a:rPr lang="ru-RU" sz="2000" b="1" i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2018 г .</a:t>
            </a:r>
          </a:p>
          <a:p>
            <a:pPr eaLnBrk="1" hangingPunct="1">
              <a:lnSpc>
                <a:spcPct val="80000"/>
              </a:lnSpc>
            </a:pPr>
            <a:endParaRPr lang="ru-RU" smtClean="0">
              <a:solidFill>
                <a:srgbClr val="898989"/>
              </a:solidFill>
            </a:endParaRPr>
          </a:p>
          <a:p>
            <a:pPr eaLnBrk="1" hangingPunct="1">
              <a:lnSpc>
                <a:spcPct val="80000"/>
              </a:lnSpc>
            </a:pPr>
            <a:endParaRPr lang="ru-RU" smtClean="0">
              <a:solidFill>
                <a:srgbClr val="898989"/>
              </a:solidFill>
            </a:endParaRPr>
          </a:p>
        </p:txBody>
      </p:sp>
    </p:spTree>
  </p:cSld>
  <p:clrMapOvr>
    <a:masterClrMapping/>
  </p:clrMapOvr>
  <p:transition spd="slow">
    <p:pull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3"/>
          <p:cNvSpPr>
            <a:spLocks noChangeArrowheads="1"/>
          </p:cNvSpPr>
          <p:nvPr/>
        </p:nvSpPr>
        <p:spPr bwMode="auto">
          <a:xfrm>
            <a:off x="0" y="82581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 altLang="ru-RU" sz="1800">
              <a:latin typeface="Calibri" pitchFamily="34" charset="0"/>
            </a:endParaRPr>
          </a:p>
        </p:txBody>
      </p:sp>
      <p:sp>
        <p:nvSpPr>
          <p:cNvPr id="18434" name="Rectangle 4"/>
          <p:cNvSpPr>
            <a:spLocks noChangeArrowheads="1"/>
          </p:cNvSpPr>
          <p:nvPr/>
        </p:nvSpPr>
        <p:spPr bwMode="auto">
          <a:xfrm>
            <a:off x="0" y="82581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 altLang="ru-RU" sz="1800">
              <a:latin typeface="Calibri" pitchFamily="34" charset="0"/>
            </a:endParaRPr>
          </a:p>
        </p:txBody>
      </p:sp>
      <p:sp>
        <p:nvSpPr>
          <p:cNvPr id="18435" name="Rectangle 2"/>
          <p:cNvSpPr>
            <a:spLocks noChangeArrowheads="1"/>
          </p:cNvSpPr>
          <p:nvPr/>
        </p:nvSpPr>
        <p:spPr bwMode="auto">
          <a:xfrm>
            <a:off x="0" y="0"/>
            <a:ext cx="9144000" cy="1052513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6699FF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altLang="ru-RU" sz="2000" b="1">
                <a:latin typeface="Calibri" pitchFamily="34" charset="0"/>
              </a:rPr>
              <a:t> </a:t>
            </a:r>
            <a:r>
              <a:rPr lang="ru-RU" altLang="ru-RU" sz="2000" b="1">
                <a:latin typeface="Times New Roman" pitchFamily="18" charset="0"/>
              </a:rPr>
              <a:t>Основные параметры бюджета Тейковского муниципального </a:t>
            </a:r>
          </a:p>
          <a:p>
            <a:pPr algn="ctr"/>
            <a:r>
              <a:rPr lang="ru-RU" altLang="ru-RU" sz="2000" b="1">
                <a:latin typeface="Times New Roman" pitchFamily="18" charset="0"/>
              </a:rPr>
              <a:t>  района  в 2019 год и плановый период 2020 и 2021  годов,      (тыс. руб.)</a:t>
            </a:r>
          </a:p>
        </p:txBody>
      </p:sp>
      <p:graphicFrame>
        <p:nvGraphicFramePr>
          <p:cNvPr id="16436" name="Group 52"/>
          <p:cNvGraphicFramePr>
            <a:graphicFrameLocks noGrp="1"/>
          </p:cNvGraphicFramePr>
          <p:nvPr>
            <p:ph idx="4294967295"/>
          </p:nvPr>
        </p:nvGraphicFramePr>
        <p:xfrm>
          <a:off x="179388" y="1196975"/>
          <a:ext cx="8785225" cy="5038725"/>
        </p:xfrm>
        <a:graphic>
          <a:graphicData uri="http://schemas.openxmlformats.org/drawingml/2006/table">
            <a:tbl>
              <a:tblPr/>
              <a:tblGrid>
                <a:gridCol w="3067050"/>
                <a:gridCol w="2008187"/>
                <a:gridCol w="2038350"/>
                <a:gridCol w="1671638"/>
              </a:tblGrid>
              <a:tr h="862013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Наименование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Проект 2019 год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Проект 2020 год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Проект 2021 год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6713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Всего доходов в  том числе: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207013,7</a:t>
                      </a:r>
                      <a:endParaRPr kumimoji="0" lang="ru-RU" alt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206722,0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204467,3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31838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налоговые и неналоговые доходы</a:t>
                      </a:r>
                      <a:endParaRPr kumimoji="0" lang="ru-RU" alt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55816,2</a:t>
                      </a:r>
                      <a:endParaRPr kumimoji="0" lang="ru-RU" alt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60249,8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58558,5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3563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безвозмездные перечисления</a:t>
                      </a:r>
                      <a:endParaRPr kumimoji="0" lang="ru-RU" alt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151197,5</a:t>
                      </a:r>
                      <a:endParaRPr kumimoji="0" lang="ru-RU" alt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146472,2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145908,8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28650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Всего расходов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207013,7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206722,0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204467,3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286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 том числе условно утвержденные расходы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-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9977,8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10367,8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28650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Сумма дефицита (профицита) -/(+)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0,0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0,0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0,0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28650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% дефицита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0,0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0,0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0,0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pull dir="l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95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07950" y="274638"/>
            <a:ext cx="8578850" cy="561975"/>
          </a:xfrm>
        </p:spPr>
        <p:txBody>
          <a:bodyPr lIns="91177" tIns="45589" rIns="91177" bIns="45589"/>
          <a:lstStyle/>
          <a:p>
            <a:pPr eaLnBrk="1" hangingPunct="1"/>
            <a:r>
              <a:rPr lang="ru-RU" altLang="ru-RU" sz="1800" b="1" smtClean="0">
                <a:latin typeface="Times New Roman" pitchFamily="18" charset="0"/>
              </a:rPr>
              <a:t>Структура  доходов бюджета Тейковского муниципального района </a:t>
            </a:r>
            <a:br>
              <a:rPr lang="ru-RU" altLang="ru-RU" sz="1800" b="1" smtClean="0">
                <a:latin typeface="Times New Roman" pitchFamily="18" charset="0"/>
              </a:rPr>
            </a:br>
            <a:r>
              <a:rPr lang="ru-RU" altLang="ru-RU" sz="1800" b="1" smtClean="0">
                <a:latin typeface="Times New Roman" pitchFamily="18" charset="0"/>
              </a:rPr>
              <a:t> за 2019-2021 г.г.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7667625" y="908050"/>
            <a:ext cx="1225550" cy="36036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800" b="1">
                <a:solidFill>
                  <a:schemeClr val="tx1"/>
                </a:solidFill>
                <a:latin typeface="Times New Roman" pitchFamily="18" charset="0"/>
              </a:rPr>
              <a:t>млн.руб.</a:t>
            </a:r>
            <a:endParaRPr lang="ru-RU" sz="1800" b="1">
              <a:solidFill>
                <a:srgbClr val="FFFFFF"/>
              </a:solidFill>
              <a:latin typeface="Times New Roman" pitchFamily="18" charset="0"/>
            </a:endParaRPr>
          </a:p>
        </p:txBody>
      </p:sp>
      <p:graphicFrame>
        <p:nvGraphicFramePr>
          <p:cNvPr id="36875" name="Object 11"/>
          <p:cNvGraphicFramePr>
            <a:graphicFrameLocks noChangeAspect="1"/>
          </p:cNvGraphicFramePr>
          <p:nvPr/>
        </p:nvGraphicFramePr>
        <p:xfrm>
          <a:off x="323850" y="981075"/>
          <a:ext cx="4176713" cy="4176713"/>
        </p:xfrm>
        <a:graphic>
          <a:graphicData uri="http://schemas.openxmlformats.org/presentationml/2006/ole">
            <p:oleObj spid="_x0000_s36875" name="Диаграмма" r:id="rId4" imgW="6096075" imgH="4067089" progId="MSGraph.Chart.8">
              <p:embed followColorScheme="full"/>
            </p:oleObj>
          </a:graphicData>
        </a:graphic>
      </p:graphicFrame>
      <p:sp>
        <p:nvSpPr>
          <p:cNvPr id="36897" name="Rectangle 13"/>
          <p:cNvSpPr>
            <a:spLocks noChangeArrowheads="1"/>
          </p:cNvSpPr>
          <p:nvPr/>
        </p:nvSpPr>
        <p:spPr bwMode="auto">
          <a:xfrm>
            <a:off x="755650" y="1196975"/>
            <a:ext cx="338455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600" b="1"/>
              <a:t>Проект 2019 г.</a:t>
            </a:r>
          </a:p>
          <a:p>
            <a:pPr algn="ctr"/>
            <a:r>
              <a:rPr lang="ru-RU" b="1"/>
              <a:t>Всего доходов – 207,0 млн.руб.</a:t>
            </a:r>
          </a:p>
        </p:txBody>
      </p:sp>
      <p:sp>
        <p:nvSpPr>
          <p:cNvPr id="36898" name="Text Box 14"/>
          <p:cNvSpPr txBox="1">
            <a:spLocks noChangeArrowheads="1"/>
          </p:cNvSpPr>
          <p:nvPr/>
        </p:nvSpPr>
        <p:spPr bwMode="auto">
          <a:xfrm>
            <a:off x="2411413" y="2565400"/>
            <a:ext cx="1703387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1">
                <a:solidFill>
                  <a:schemeClr val="bg1"/>
                </a:solidFill>
              </a:rPr>
              <a:t>151,2 млн. руб.</a:t>
            </a:r>
          </a:p>
          <a:p>
            <a:pPr algn="ctr"/>
            <a:r>
              <a:rPr lang="ru-RU" b="1">
                <a:solidFill>
                  <a:schemeClr val="bg1"/>
                </a:solidFill>
              </a:rPr>
              <a:t>73,0%</a:t>
            </a:r>
          </a:p>
        </p:txBody>
      </p:sp>
      <p:sp>
        <p:nvSpPr>
          <p:cNvPr id="36899" name="Text Box 15"/>
          <p:cNvSpPr txBox="1">
            <a:spLocks noChangeArrowheads="1"/>
          </p:cNvSpPr>
          <p:nvPr/>
        </p:nvSpPr>
        <p:spPr bwMode="auto">
          <a:xfrm>
            <a:off x="971550" y="2133600"/>
            <a:ext cx="1800225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b="1">
                <a:solidFill>
                  <a:schemeClr val="bg1"/>
                </a:solidFill>
              </a:rPr>
              <a:t>48,9 млн.руб. 23,6%</a:t>
            </a:r>
          </a:p>
        </p:txBody>
      </p:sp>
      <p:sp>
        <p:nvSpPr>
          <p:cNvPr id="36900" name="Text Box 16"/>
          <p:cNvSpPr txBox="1">
            <a:spLocks noChangeArrowheads="1"/>
          </p:cNvSpPr>
          <p:nvPr/>
        </p:nvSpPr>
        <p:spPr bwMode="auto">
          <a:xfrm>
            <a:off x="611188" y="2708275"/>
            <a:ext cx="1728787" cy="290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300" b="1">
                <a:solidFill>
                  <a:schemeClr val="bg1"/>
                </a:solidFill>
              </a:rPr>
              <a:t>6,9 млн. руб. 3,4%</a:t>
            </a:r>
          </a:p>
        </p:txBody>
      </p:sp>
      <p:graphicFrame>
        <p:nvGraphicFramePr>
          <p:cNvPr id="36881" name="Object 17"/>
          <p:cNvGraphicFramePr>
            <a:graphicFrameLocks noChangeAspect="1"/>
          </p:cNvGraphicFramePr>
          <p:nvPr/>
        </p:nvGraphicFramePr>
        <p:xfrm>
          <a:off x="5219700" y="981075"/>
          <a:ext cx="4140200" cy="4176713"/>
        </p:xfrm>
        <a:graphic>
          <a:graphicData uri="http://schemas.openxmlformats.org/presentationml/2006/ole">
            <p:oleObj spid="_x0000_s36881" name="Диаграмма" r:id="rId5" imgW="6096075" imgH="4067089" progId="MSGraph.Chart.8">
              <p:embed followColorScheme="full"/>
            </p:oleObj>
          </a:graphicData>
        </a:graphic>
      </p:graphicFrame>
      <p:sp>
        <p:nvSpPr>
          <p:cNvPr id="36901" name="Rectangle 19"/>
          <p:cNvSpPr>
            <a:spLocks noChangeArrowheads="1"/>
          </p:cNvSpPr>
          <p:nvPr/>
        </p:nvSpPr>
        <p:spPr bwMode="auto">
          <a:xfrm>
            <a:off x="5724525" y="1268413"/>
            <a:ext cx="3024188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600" b="1"/>
              <a:t>Проект 2020 г.</a:t>
            </a:r>
          </a:p>
          <a:p>
            <a:pPr algn="ctr"/>
            <a:r>
              <a:rPr lang="ru-RU" b="1"/>
              <a:t>Всего доходов – 206,7 млн.руб.</a:t>
            </a:r>
          </a:p>
        </p:txBody>
      </p:sp>
      <p:sp>
        <p:nvSpPr>
          <p:cNvPr id="36902" name="Rectangle 24"/>
          <p:cNvSpPr>
            <a:spLocks noChangeArrowheads="1"/>
          </p:cNvSpPr>
          <p:nvPr/>
        </p:nvSpPr>
        <p:spPr bwMode="auto">
          <a:xfrm>
            <a:off x="6011863" y="2133600"/>
            <a:ext cx="1511300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1">
                <a:solidFill>
                  <a:schemeClr val="bg1"/>
                </a:solidFill>
              </a:rPr>
              <a:t>53,0 млн.руб. </a:t>
            </a:r>
          </a:p>
          <a:p>
            <a:pPr algn="ctr"/>
            <a:r>
              <a:rPr lang="ru-RU" b="1">
                <a:solidFill>
                  <a:schemeClr val="bg1"/>
                </a:solidFill>
              </a:rPr>
              <a:t>25,6%</a:t>
            </a:r>
          </a:p>
        </p:txBody>
      </p:sp>
      <p:sp>
        <p:nvSpPr>
          <p:cNvPr id="36903" name="Rectangle 25"/>
          <p:cNvSpPr>
            <a:spLocks noChangeArrowheads="1"/>
          </p:cNvSpPr>
          <p:nvPr/>
        </p:nvSpPr>
        <p:spPr bwMode="auto">
          <a:xfrm>
            <a:off x="7308850" y="2492375"/>
            <a:ext cx="1638300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1">
                <a:solidFill>
                  <a:schemeClr val="bg1"/>
                </a:solidFill>
              </a:rPr>
              <a:t>146,5 млн. руб.</a:t>
            </a:r>
          </a:p>
          <a:p>
            <a:pPr algn="ctr"/>
            <a:r>
              <a:rPr lang="ru-RU" b="1">
                <a:solidFill>
                  <a:schemeClr val="bg1"/>
                </a:solidFill>
              </a:rPr>
              <a:t>70,9%</a:t>
            </a:r>
          </a:p>
        </p:txBody>
      </p:sp>
      <p:sp>
        <p:nvSpPr>
          <p:cNvPr id="36904" name="Rectangle 26"/>
          <p:cNvSpPr>
            <a:spLocks noChangeArrowheads="1"/>
          </p:cNvSpPr>
          <p:nvPr/>
        </p:nvSpPr>
        <p:spPr bwMode="auto">
          <a:xfrm>
            <a:off x="5508625" y="2636838"/>
            <a:ext cx="1843088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>
                <a:solidFill>
                  <a:schemeClr val="bg1"/>
                </a:solidFill>
              </a:rPr>
              <a:t>7,2млн. руб. 3,5%</a:t>
            </a:r>
          </a:p>
        </p:txBody>
      </p:sp>
      <p:sp>
        <p:nvSpPr>
          <p:cNvPr id="36905" name="Rectangle 28"/>
          <p:cNvSpPr>
            <a:spLocks noChangeArrowheads="1"/>
          </p:cNvSpPr>
          <p:nvPr/>
        </p:nvSpPr>
        <p:spPr bwMode="auto">
          <a:xfrm>
            <a:off x="684213" y="4149725"/>
            <a:ext cx="14414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1">
                <a:solidFill>
                  <a:schemeClr val="bg1"/>
                </a:solidFill>
              </a:rPr>
              <a:t>. </a:t>
            </a:r>
          </a:p>
        </p:txBody>
      </p:sp>
      <p:graphicFrame>
        <p:nvGraphicFramePr>
          <p:cNvPr id="36894" name="Object 30"/>
          <p:cNvGraphicFramePr>
            <a:graphicFrameLocks noChangeAspect="1"/>
          </p:cNvGraphicFramePr>
          <p:nvPr/>
        </p:nvGraphicFramePr>
        <p:xfrm>
          <a:off x="1835150" y="2852738"/>
          <a:ext cx="6553200" cy="5218112"/>
        </p:xfrm>
        <a:graphic>
          <a:graphicData uri="http://schemas.openxmlformats.org/presentationml/2006/ole">
            <p:oleObj spid="_x0000_s36894" name="Диаграмма" r:id="rId6" imgW="6096075" imgH="4067089" progId="MSGraph.Chart.8">
              <p:embed followColorScheme="full"/>
            </p:oleObj>
          </a:graphicData>
        </a:graphic>
      </p:graphicFrame>
      <p:sp>
        <p:nvSpPr>
          <p:cNvPr id="36906" name="Rectangle 31"/>
          <p:cNvSpPr>
            <a:spLocks noChangeArrowheads="1"/>
          </p:cNvSpPr>
          <p:nvPr/>
        </p:nvSpPr>
        <p:spPr bwMode="auto">
          <a:xfrm>
            <a:off x="2484438" y="4652963"/>
            <a:ext cx="1711325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1">
                <a:solidFill>
                  <a:schemeClr val="bg1"/>
                </a:solidFill>
              </a:rPr>
              <a:t>51,5 млн.руб. </a:t>
            </a:r>
          </a:p>
          <a:p>
            <a:pPr algn="ctr"/>
            <a:r>
              <a:rPr lang="ru-RU" b="1">
                <a:solidFill>
                  <a:schemeClr val="bg1"/>
                </a:solidFill>
              </a:rPr>
              <a:t>25,2%</a:t>
            </a:r>
          </a:p>
        </p:txBody>
      </p:sp>
      <p:sp>
        <p:nvSpPr>
          <p:cNvPr id="36907" name="Rectangle 32"/>
          <p:cNvSpPr>
            <a:spLocks noChangeArrowheads="1"/>
          </p:cNvSpPr>
          <p:nvPr/>
        </p:nvSpPr>
        <p:spPr bwMode="auto">
          <a:xfrm>
            <a:off x="3851275" y="5157788"/>
            <a:ext cx="1946275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1">
                <a:solidFill>
                  <a:schemeClr val="bg1"/>
                </a:solidFill>
              </a:rPr>
              <a:t>145,9 млн. руб.</a:t>
            </a:r>
          </a:p>
          <a:p>
            <a:pPr algn="ctr"/>
            <a:r>
              <a:rPr lang="ru-RU" b="1">
                <a:solidFill>
                  <a:schemeClr val="bg1"/>
                </a:solidFill>
              </a:rPr>
              <a:t>71,3%</a:t>
            </a:r>
          </a:p>
        </p:txBody>
      </p:sp>
      <p:sp>
        <p:nvSpPr>
          <p:cNvPr id="36908" name="Rectangle 34"/>
          <p:cNvSpPr>
            <a:spLocks noChangeArrowheads="1"/>
          </p:cNvSpPr>
          <p:nvPr/>
        </p:nvSpPr>
        <p:spPr bwMode="auto">
          <a:xfrm>
            <a:off x="2268538" y="5157788"/>
            <a:ext cx="1673225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>
                <a:solidFill>
                  <a:schemeClr val="bg1"/>
                </a:solidFill>
              </a:rPr>
              <a:t>7,1 млн. руб. 3,5%</a:t>
            </a:r>
          </a:p>
        </p:txBody>
      </p:sp>
      <p:sp>
        <p:nvSpPr>
          <p:cNvPr id="36909" name="Rectangle 35"/>
          <p:cNvSpPr>
            <a:spLocks noChangeArrowheads="1"/>
          </p:cNvSpPr>
          <p:nvPr/>
        </p:nvSpPr>
        <p:spPr bwMode="auto">
          <a:xfrm>
            <a:off x="2339975" y="3716338"/>
            <a:ext cx="457200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600" b="1"/>
              <a:t>Проект 2021 г.</a:t>
            </a:r>
          </a:p>
          <a:p>
            <a:pPr algn="ctr"/>
            <a:r>
              <a:rPr lang="ru-RU" b="1"/>
              <a:t>Всего доходов – 204,5 млн.руб.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1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07950" y="274638"/>
            <a:ext cx="8578850" cy="561975"/>
          </a:xfrm>
        </p:spPr>
        <p:txBody>
          <a:bodyPr lIns="91177" tIns="45589" rIns="91177" bIns="45589"/>
          <a:lstStyle/>
          <a:p>
            <a:pPr eaLnBrk="1" hangingPunct="1"/>
            <a:r>
              <a:rPr lang="ru-RU" altLang="ru-RU" sz="1800" b="1" smtClean="0">
                <a:latin typeface="Times New Roman" pitchFamily="18" charset="0"/>
              </a:rPr>
              <a:t>Структура  безвозмездных поступлений в бюджет</a:t>
            </a:r>
            <a:br>
              <a:rPr lang="ru-RU" altLang="ru-RU" sz="1800" b="1" smtClean="0">
                <a:latin typeface="Times New Roman" pitchFamily="18" charset="0"/>
              </a:rPr>
            </a:br>
            <a:r>
              <a:rPr lang="ru-RU" altLang="ru-RU" sz="1800" b="1" smtClean="0">
                <a:latin typeface="Times New Roman" pitchFamily="18" charset="0"/>
              </a:rPr>
              <a:t> Тейковского муниципального района </a:t>
            </a:r>
            <a:br>
              <a:rPr lang="ru-RU" altLang="ru-RU" sz="1800" b="1" smtClean="0">
                <a:latin typeface="Times New Roman" pitchFamily="18" charset="0"/>
              </a:rPr>
            </a:br>
            <a:r>
              <a:rPr lang="ru-RU" altLang="ru-RU" sz="1800" b="1" smtClean="0">
                <a:latin typeface="Times New Roman" pitchFamily="18" charset="0"/>
              </a:rPr>
              <a:t> на 2019-2021 г.г.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7667625" y="908050"/>
            <a:ext cx="1225550" cy="36036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800" b="1">
                <a:solidFill>
                  <a:schemeClr val="tx1"/>
                </a:solidFill>
                <a:latin typeface="Times New Roman" pitchFamily="18" charset="0"/>
              </a:rPr>
              <a:t>млн.руб.</a:t>
            </a:r>
            <a:endParaRPr lang="ru-RU" sz="1800" b="1">
              <a:solidFill>
                <a:srgbClr val="FFFFFF"/>
              </a:solidFill>
              <a:latin typeface="Times New Roman" pitchFamily="18" charset="0"/>
            </a:endParaRPr>
          </a:p>
        </p:txBody>
      </p:sp>
      <p:graphicFrame>
        <p:nvGraphicFramePr>
          <p:cNvPr id="71684" name="Object 4"/>
          <p:cNvGraphicFramePr>
            <a:graphicFrameLocks noChangeAspect="1"/>
          </p:cNvGraphicFramePr>
          <p:nvPr/>
        </p:nvGraphicFramePr>
        <p:xfrm>
          <a:off x="323850" y="981075"/>
          <a:ext cx="4176713" cy="4176713"/>
        </p:xfrm>
        <a:graphic>
          <a:graphicData uri="http://schemas.openxmlformats.org/presentationml/2006/ole">
            <p:oleObj spid="_x0000_s71684" name="Диаграмма" r:id="rId4" imgW="6096075" imgH="4067089" progId="MSGraph.Chart.8">
              <p:embed followColorScheme="full"/>
            </p:oleObj>
          </a:graphicData>
        </a:graphic>
      </p:graphicFrame>
      <p:sp>
        <p:nvSpPr>
          <p:cNvPr id="71703" name="Rectangle 5"/>
          <p:cNvSpPr>
            <a:spLocks noChangeArrowheads="1"/>
          </p:cNvSpPr>
          <p:nvPr/>
        </p:nvSpPr>
        <p:spPr bwMode="auto">
          <a:xfrm>
            <a:off x="755650" y="1196975"/>
            <a:ext cx="338455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600" b="1"/>
              <a:t>Проект 2019 г.</a:t>
            </a:r>
          </a:p>
          <a:p>
            <a:pPr algn="ctr"/>
            <a:r>
              <a:rPr lang="ru-RU" b="1"/>
              <a:t>Всего – 151,2 млн.руб.</a:t>
            </a:r>
          </a:p>
        </p:txBody>
      </p:sp>
      <p:sp>
        <p:nvSpPr>
          <p:cNvPr id="71704" name="Text Box 6"/>
          <p:cNvSpPr txBox="1">
            <a:spLocks noChangeArrowheads="1"/>
          </p:cNvSpPr>
          <p:nvPr/>
        </p:nvSpPr>
        <p:spPr bwMode="auto">
          <a:xfrm>
            <a:off x="2411413" y="2565400"/>
            <a:ext cx="1703387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1">
                <a:solidFill>
                  <a:schemeClr val="bg1"/>
                </a:solidFill>
              </a:rPr>
              <a:t>82,2 млн. руб.</a:t>
            </a:r>
          </a:p>
          <a:p>
            <a:pPr algn="ctr"/>
            <a:r>
              <a:rPr lang="ru-RU" b="1">
                <a:solidFill>
                  <a:schemeClr val="bg1"/>
                </a:solidFill>
              </a:rPr>
              <a:t>54,4%</a:t>
            </a:r>
          </a:p>
        </p:txBody>
      </p:sp>
      <p:sp>
        <p:nvSpPr>
          <p:cNvPr id="71705" name="Text Box 7"/>
          <p:cNvSpPr txBox="1">
            <a:spLocks noChangeArrowheads="1"/>
          </p:cNvSpPr>
          <p:nvPr/>
        </p:nvSpPr>
        <p:spPr bwMode="auto">
          <a:xfrm>
            <a:off x="971550" y="2133600"/>
            <a:ext cx="18002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b="1">
                <a:solidFill>
                  <a:schemeClr val="bg1"/>
                </a:solidFill>
              </a:rPr>
              <a:t>2,8 млн.руб. 1,8%</a:t>
            </a:r>
          </a:p>
        </p:txBody>
      </p:sp>
      <p:sp>
        <p:nvSpPr>
          <p:cNvPr id="71706" name="Text Box 8"/>
          <p:cNvSpPr txBox="1">
            <a:spLocks noChangeArrowheads="1"/>
          </p:cNvSpPr>
          <p:nvPr/>
        </p:nvSpPr>
        <p:spPr bwMode="auto">
          <a:xfrm>
            <a:off x="755650" y="2565400"/>
            <a:ext cx="1728788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300" b="1">
                <a:solidFill>
                  <a:schemeClr val="bg1"/>
                </a:solidFill>
              </a:rPr>
              <a:t>66,2 млн. руб. 43,8%</a:t>
            </a:r>
          </a:p>
        </p:txBody>
      </p:sp>
      <p:sp>
        <p:nvSpPr>
          <p:cNvPr id="71707" name="Rectangle 10"/>
          <p:cNvSpPr>
            <a:spLocks noChangeArrowheads="1"/>
          </p:cNvSpPr>
          <p:nvPr/>
        </p:nvSpPr>
        <p:spPr bwMode="auto">
          <a:xfrm>
            <a:off x="5795963" y="1268413"/>
            <a:ext cx="3024187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600" b="1"/>
              <a:t>Проект 2020 г.</a:t>
            </a:r>
          </a:p>
          <a:p>
            <a:pPr algn="ctr"/>
            <a:r>
              <a:rPr lang="ru-RU" b="1"/>
              <a:t>Всего – 145,9 млн.руб.</a:t>
            </a:r>
          </a:p>
        </p:txBody>
      </p:sp>
      <p:sp>
        <p:nvSpPr>
          <p:cNvPr id="71708" name="Rectangle 14"/>
          <p:cNvSpPr>
            <a:spLocks noChangeArrowheads="1"/>
          </p:cNvSpPr>
          <p:nvPr/>
        </p:nvSpPr>
        <p:spPr bwMode="auto">
          <a:xfrm>
            <a:off x="684213" y="4149725"/>
            <a:ext cx="14414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1">
                <a:solidFill>
                  <a:schemeClr val="bg1"/>
                </a:solidFill>
              </a:rPr>
              <a:t>. </a:t>
            </a:r>
          </a:p>
        </p:txBody>
      </p:sp>
      <p:graphicFrame>
        <p:nvGraphicFramePr>
          <p:cNvPr id="71695" name="Object 15"/>
          <p:cNvGraphicFramePr>
            <a:graphicFrameLocks noChangeAspect="1"/>
          </p:cNvGraphicFramePr>
          <p:nvPr/>
        </p:nvGraphicFramePr>
        <p:xfrm>
          <a:off x="1979613" y="2924175"/>
          <a:ext cx="6553200" cy="5218113"/>
        </p:xfrm>
        <a:graphic>
          <a:graphicData uri="http://schemas.openxmlformats.org/presentationml/2006/ole">
            <p:oleObj spid="_x0000_s71695" name="Диаграмма" r:id="rId5" imgW="6096075" imgH="4067089" progId="MSGraph.Chart.8">
              <p:embed followColorScheme="full"/>
            </p:oleObj>
          </a:graphicData>
        </a:graphic>
      </p:graphicFrame>
      <p:sp>
        <p:nvSpPr>
          <p:cNvPr id="71709" name="Rectangle 16"/>
          <p:cNvSpPr>
            <a:spLocks noChangeArrowheads="1"/>
          </p:cNvSpPr>
          <p:nvPr/>
        </p:nvSpPr>
        <p:spPr bwMode="auto">
          <a:xfrm>
            <a:off x="3851275" y="4652963"/>
            <a:ext cx="1711325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1">
                <a:solidFill>
                  <a:schemeClr val="bg1"/>
                </a:solidFill>
              </a:rPr>
              <a:t>0,2 млн.руб. </a:t>
            </a:r>
          </a:p>
          <a:p>
            <a:pPr algn="ctr"/>
            <a:r>
              <a:rPr lang="ru-RU" b="1">
                <a:solidFill>
                  <a:schemeClr val="bg1"/>
                </a:solidFill>
              </a:rPr>
              <a:t>0,2%</a:t>
            </a:r>
          </a:p>
        </p:txBody>
      </p:sp>
      <p:sp>
        <p:nvSpPr>
          <p:cNvPr id="71710" name="Rectangle 17"/>
          <p:cNvSpPr>
            <a:spLocks noChangeArrowheads="1"/>
          </p:cNvSpPr>
          <p:nvPr/>
        </p:nvSpPr>
        <p:spPr bwMode="auto">
          <a:xfrm>
            <a:off x="2268538" y="5013325"/>
            <a:ext cx="1728787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1">
                <a:solidFill>
                  <a:schemeClr val="bg1"/>
                </a:solidFill>
              </a:rPr>
              <a:t>72,8 млн. руб.</a:t>
            </a:r>
          </a:p>
          <a:p>
            <a:pPr algn="ctr"/>
            <a:r>
              <a:rPr lang="ru-RU" b="1">
                <a:solidFill>
                  <a:schemeClr val="bg1"/>
                </a:solidFill>
              </a:rPr>
              <a:t>49,9%</a:t>
            </a:r>
          </a:p>
        </p:txBody>
      </p:sp>
      <p:sp>
        <p:nvSpPr>
          <p:cNvPr id="71711" name="Rectangle 18"/>
          <p:cNvSpPr>
            <a:spLocks noChangeArrowheads="1"/>
          </p:cNvSpPr>
          <p:nvPr/>
        </p:nvSpPr>
        <p:spPr bwMode="auto">
          <a:xfrm>
            <a:off x="4356100" y="5157788"/>
            <a:ext cx="19462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>
                <a:solidFill>
                  <a:schemeClr val="bg1"/>
                </a:solidFill>
              </a:rPr>
              <a:t>72,8 млн. руб. 49,9%</a:t>
            </a:r>
          </a:p>
        </p:txBody>
      </p:sp>
      <p:sp>
        <p:nvSpPr>
          <p:cNvPr id="71712" name="Rectangle 19"/>
          <p:cNvSpPr>
            <a:spLocks noChangeArrowheads="1"/>
          </p:cNvSpPr>
          <p:nvPr/>
        </p:nvSpPr>
        <p:spPr bwMode="auto">
          <a:xfrm>
            <a:off x="2411413" y="3789363"/>
            <a:ext cx="457200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600" b="1"/>
              <a:t>Проект 2021 г.</a:t>
            </a:r>
          </a:p>
          <a:p>
            <a:pPr algn="ctr"/>
            <a:r>
              <a:rPr lang="ru-RU" b="1"/>
              <a:t>Всего доходов – 145,9 млн.руб.</a:t>
            </a:r>
          </a:p>
        </p:txBody>
      </p:sp>
      <p:graphicFrame>
        <p:nvGraphicFramePr>
          <p:cNvPr id="71700" name="Object 20"/>
          <p:cNvGraphicFramePr>
            <a:graphicFrameLocks noChangeAspect="1"/>
          </p:cNvGraphicFramePr>
          <p:nvPr/>
        </p:nvGraphicFramePr>
        <p:xfrm>
          <a:off x="4716463" y="981075"/>
          <a:ext cx="4427537" cy="4319588"/>
        </p:xfrm>
        <a:graphic>
          <a:graphicData uri="http://schemas.openxmlformats.org/presentationml/2006/ole">
            <p:oleObj spid="_x0000_s71700" name="Диаграмма" r:id="rId6" imgW="6096075" imgH="4067089" progId="MSGraph.Chart.8">
              <p:embed followColorScheme="full"/>
            </p:oleObj>
          </a:graphicData>
        </a:graphic>
      </p:graphicFrame>
      <p:sp>
        <p:nvSpPr>
          <p:cNvPr id="71713" name="Rectangle 22"/>
          <p:cNvSpPr>
            <a:spLocks noChangeArrowheads="1"/>
          </p:cNvSpPr>
          <p:nvPr/>
        </p:nvSpPr>
        <p:spPr bwMode="auto">
          <a:xfrm>
            <a:off x="7434263" y="2205038"/>
            <a:ext cx="1709737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1">
                <a:solidFill>
                  <a:schemeClr val="bg1"/>
                </a:solidFill>
              </a:rPr>
              <a:t>75,4 млн. руб.</a:t>
            </a:r>
          </a:p>
          <a:p>
            <a:pPr algn="ctr"/>
            <a:r>
              <a:rPr lang="ru-RU" b="1">
                <a:solidFill>
                  <a:schemeClr val="bg1"/>
                </a:solidFill>
              </a:rPr>
              <a:t>51,5%</a:t>
            </a:r>
          </a:p>
        </p:txBody>
      </p:sp>
      <p:sp>
        <p:nvSpPr>
          <p:cNvPr id="71714" name="Rectangle 23"/>
          <p:cNvSpPr>
            <a:spLocks noChangeArrowheads="1"/>
          </p:cNvSpPr>
          <p:nvPr/>
        </p:nvSpPr>
        <p:spPr bwMode="auto">
          <a:xfrm>
            <a:off x="5219700" y="2349500"/>
            <a:ext cx="1638300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1">
                <a:solidFill>
                  <a:schemeClr val="bg1"/>
                </a:solidFill>
              </a:rPr>
              <a:t>70,8 млн. руб.</a:t>
            </a:r>
          </a:p>
          <a:p>
            <a:pPr algn="ctr"/>
            <a:r>
              <a:rPr lang="ru-RU" b="1">
                <a:solidFill>
                  <a:schemeClr val="bg1"/>
                </a:solidFill>
              </a:rPr>
              <a:t>48,3%</a:t>
            </a:r>
          </a:p>
        </p:txBody>
      </p:sp>
      <p:sp>
        <p:nvSpPr>
          <p:cNvPr id="71715" name="Rectangle 24"/>
          <p:cNvSpPr>
            <a:spLocks noChangeArrowheads="1"/>
          </p:cNvSpPr>
          <p:nvPr/>
        </p:nvSpPr>
        <p:spPr bwMode="auto">
          <a:xfrm>
            <a:off x="6227763" y="1989138"/>
            <a:ext cx="16383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200" b="1">
                <a:solidFill>
                  <a:schemeClr val="bg1"/>
                </a:solidFill>
              </a:rPr>
              <a:t>0,3 млн. руб.</a:t>
            </a:r>
          </a:p>
          <a:p>
            <a:pPr algn="ctr"/>
            <a:r>
              <a:rPr lang="ru-RU" sz="1200" b="1">
                <a:solidFill>
                  <a:schemeClr val="bg1"/>
                </a:solidFill>
              </a:rPr>
              <a:t>0,2%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9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95288" y="0"/>
            <a:ext cx="8218487" cy="1301750"/>
          </a:xfrm>
        </p:spPr>
        <p:txBody>
          <a:bodyPr/>
          <a:lstStyle/>
          <a:p>
            <a:pPr eaLnBrk="1" hangingPunct="1"/>
            <a:r>
              <a:rPr lang="ru-RU" altLang="ru-RU" sz="1800" b="1" smtClean="0">
                <a:latin typeface="Times New Roman" pitchFamily="18" charset="0"/>
              </a:rPr>
              <a:t>Налоговые и неналоговые доходы  бюджета Тейковского муниципального района по видам доходов, тыс. рублей</a:t>
            </a:r>
          </a:p>
        </p:txBody>
      </p:sp>
      <p:graphicFrame>
        <p:nvGraphicFramePr>
          <p:cNvPr id="73823" name="Group 95"/>
          <p:cNvGraphicFramePr>
            <a:graphicFrameLocks noGrp="1"/>
          </p:cNvGraphicFramePr>
          <p:nvPr/>
        </p:nvGraphicFramePr>
        <p:xfrm>
          <a:off x="395288" y="1052513"/>
          <a:ext cx="8497887" cy="5405437"/>
        </p:xfrm>
        <a:graphic>
          <a:graphicData uri="http://schemas.openxmlformats.org/drawingml/2006/table">
            <a:tbl>
              <a:tblPr/>
              <a:tblGrid>
                <a:gridCol w="835025"/>
                <a:gridCol w="2738437"/>
                <a:gridCol w="1641475"/>
                <a:gridCol w="1641475"/>
                <a:gridCol w="1641475"/>
              </a:tblGrid>
              <a:tr h="2587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П/П</a:t>
                      </a: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Наименование показателя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Проект   201</a:t>
                      </a: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9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год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Проект    20</a:t>
                      </a: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20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год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Проект   20</a:t>
                      </a: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21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го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д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1.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Налоговые  доходы, всего  (тыс.руб.)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48881,8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  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53019,5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51469,5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05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1.1.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Налог на доходы физических лиц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40933,5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 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44676,5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44676,5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05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1.2.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Налоги на товары (работы, услуги), реализуемые на территории РФ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  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5640,7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   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5985,4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  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5985,4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89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1.3. 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Налоги на совокупный доход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  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2007,6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   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2057,6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  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 507,6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89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1.4.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Налоги, сборы и регулярные платежи за пользование природными ресурсами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    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300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,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     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300,0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    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300,0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686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2.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Неналоговые доходы, всего  (тыс.руб.)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   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6934,4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    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7230,3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  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7089,0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89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2.1.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Доходы от использования имущества, находящегося в государственной и муниципальной собственности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   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2952,0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    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2900,0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  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2846,0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05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2.2.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Платежи при пользовании природными ресурсами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     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133,6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      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140,3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     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147,4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89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2.3.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Доходы от оказания платных услуг (работ) и компенсация затрат государства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    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2412,2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    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2412,2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   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2412,2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05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2.4.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Доходы от продажи материальных и нематериальных активов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    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1260,6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    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1589,1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   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1486,7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05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2.5.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Штрафы, санкции, возмещение ущерба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      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51,6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       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45,1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     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45,8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89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2.6.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Прочие неналоговые доходы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      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124,4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       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143,6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     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150,8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89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3.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ВСЕГО: (тыс.руб.)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  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55816,2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   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60249,8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 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58558,5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5846" name="Group 70"/>
          <p:cNvGraphicFramePr>
            <a:graphicFrameLocks noGrp="1"/>
          </p:cNvGraphicFramePr>
          <p:nvPr>
            <p:ph idx="1"/>
          </p:nvPr>
        </p:nvGraphicFramePr>
        <p:xfrm>
          <a:off x="539750" y="1268413"/>
          <a:ext cx="8245475" cy="4195762"/>
        </p:xfrm>
        <a:graphic>
          <a:graphicData uri="http://schemas.openxmlformats.org/drawingml/2006/table">
            <a:tbl>
              <a:tblPr/>
              <a:tblGrid>
                <a:gridCol w="3282950"/>
                <a:gridCol w="1839913"/>
                <a:gridCol w="1681162"/>
                <a:gridCol w="1441450"/>
              </a:tblGrid>
              <a:tr h="431800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Наименование разделов КБК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Проект 2019 год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Проект 2020 год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Проект 2021 год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7813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2100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ВСЕГО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207013,7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206722,0</a:t>
                      </a: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204467,3</a:t>
                      </a: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845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0100 Общегосударственные вопросы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34240,6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34213,3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32892,0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466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0300 Национальная безопасность и правоохранительная   деятельность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6412,4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5258,4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5258,4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87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0400 Национальная экономика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9021,4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8803,1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7452,4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416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0500  ЖКХ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8546,1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7971,6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7971,6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416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0700 Образование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129608,9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126924,0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127814,8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416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0800 Культура и кинематография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15998,9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8166,2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8166,2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416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1000  Социальная политика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2887,6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5107,6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4214,1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941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1100   Физическая культура и спорт 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297,8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300,0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300,0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7338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Условно утвержденные расходы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9977,8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10367,8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75844" name="Rectangle 2"/>
          <p:cNvSpPr>
            <a:spLocks noChangeArrowheads="1"/>
          </p:cNvSpPr>
          <p:nvPr/>
        </p:nvSpPr>
        <p:spPr bwMode="auto">
          <a:xfrm>
            <a:off x="107950" y="0"/>
            <a:ext cx="9144000" cy="1052513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6699FF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altLang="ru-RU" sz="2000" b="1" i="1">
                <a:latin typeface="Times New Roman" pitchFamily="18" charset="0"/>
                <a:cs typeface="Times New Roman" pitchFamily="18" charset="0"/>
              </a:rPr>
              <a:t>Расходы  бюджета Тейковского муниципального района </a:t>
            </a:r>
          </a:p>
          <a:p>
            <a:pPr algn="ctr"/>
            <a:r>
              <a:rPr lang="ru-RU" altLang="ru-RU" sz="2000" b="1" i="1">
                <a:latin typeface="Times New Roman" pitchFamily="18" charset="0"/>
                <a:cs typeface="Times New Roman" pitchFamily="18" charset="0"/>
              </a:rPr>
              <a:t>по функциональной   направленности,    на 2019-2021 годы       </a:t>
            </a:r>
            <a:r>
              <a:rPr lang="ru-RU" altLang="ru-RU" sz="1600" b="1" i="1">
                <a:latin typeface="Times New Roman" pitchFamily="18" charset="0"/>
                <a:cs typeface="Times New Roman" pitchFamily="18" charset="0"/>
              </a:rPr>
              <a:t>тыс. руб.</a:t>
            </a:r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sz="2000" b="1" smtClean="0">
                <a:latin typeface="Arial" charset="0"/>
              </a:rPr>
              <a:t>Планирование бюджетных ассигнований на 2019 год и плановый период 2020-2021 г.г. по разделу 0100 «Общегосударственные вопросы»</a:t>
            </a:r>
          </a:p>
        </p:txBody>
      </p:sp>
      <p:sp>
        <p:nvSpPr>
          <p:cNvPr id="76802" name="AutoShape 7"/>
          <p:cNvSpPr>
            <a:spLocks noChangeArrowheads="1"/>
          </p:cNvSpPr>
          <p:nvPr/>
        </p:nvSpPr>
        <p:spPr bwMode="auto">
          <a:xfrm>
            <a:off x="179388" y="2276475"/>
            <a:ext cx="2736850" cy="4249738"/>
          </a:xfrm>
          <a:prstGeom prst="roundRect">
            <a:avLst>
              <a:gd name="adj" fmla="val 16667"/>
            </a:avLst>
          </a:prstGeom>
          <a:solidFill>
            <a:srgbClr val="40CCB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buFont typeface="Wingdings" pitchFamily="2" charset="2"/>
              <a:buChar char="Ø"/>
            </a:pPr>
            <a:r>
              <a:rPr lang="ru-RU" sz="1200"/>
              <a:t>Функционирование высшего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должностного лица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муниципального образования –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1313,5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Функционирование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представительных органов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муниципальных  образований -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977,9 тыс.руб.;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Функционирование местной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администрации- 17384,5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Обеспечение деятельности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финансовых органов – 3445,8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Резервные фонды – 5200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Другие общегосударственные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вопросы – 2185,4 тыс.руб.</a:t>
            </a:r>
          </a:p>
          <a:p>
            <a:pPr>
              <a:buFont typeface="Wingdings" pitchFamily="2" charset="2"/>
              <a:buChar char="Ø"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</p:txBody>
      </p:sp>
      <p:sp>
        <p:nvSpPr>
          <p:cNvPr id="76803" name="AutoShape 8"/>
          <p:cNvSpPr>
            <a:spLocks noChangeArrowheads="1"/>
          </p:cNvSpPr>
          <p:nvPr/>
        </p:nvSpPr>
        <p:spPr bwMode="auto">
          <a:xfrm>
            <a:off x="323850" y="1412875"/>
            <a:ext cx="2519363" cy="431800"/>
          </a:xfrm>
          <a:prstGeom prst="roundRect">
            <a:avLst>
              <a:gd name="adj" fmla="val 16667"/>
            </a:avLst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800" b="1"/>
              <a:t>2019 год- 34240,6 т.р. </a:t>
            </a:r>
          </a:p>
        </p:txBody>
      </p:sp>
      <p:sp>
        <p:nvSpPr>
          <p:cNvPr id="76804" name="AutoShape 12"/>
          <p:cNvSpPr>
            <a:spLocks noChangeArrowheads="1"/>
          </p:cNvSpPr>
          <p:nvPr/>
        </p:nvSpPr>
        <p:spPr bwMode="auto">
          <a:xfrm>
            <a:off x="6372225" y="1412875"/>
            <a:ext cx="2519363" cy="503238"/>
          </a:xfrm>
          <a:prstGeom prst="roundRect">
            <a:avLst>
              <a:gd name="adj" fmla="val 16667"/>
            </a:avLst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800" b="1"/>
              <a:t>2021 год- 32892,0 т.р.</a:t>
            </a:r>
          </a:p>
        </p:txBody>
      </p:sp>
      <p:sp>
        <p:nvSpPr>
          <p:cNvPr id="76805" name="AutoShape 13"/>
          <p:cNvSpPr>
            <a:spLocks noChangeArrowheads="1"/>
          </p:cNvSpPr>
          <p:nvPr/>
        </p:nvSpPr>
        <p:spPr bwMode="auto">
          <a:xfrm>
            <a:off x="3348038" y="1412875"/>
            <a:ext cx="2519362" cy="503238"/>
          </a:xfrm>
          <a:prstGeom prst="roundRect">
            <a:avLst>
              <a:gd name="adj" fmla="val 16667"/>
            </a:avLst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800" b="1"/>
              <a:t>2020 год- 34213,3 т.р.</a:t>
            </a:r>
          </a:p>
        </p:txBody>
      </p:sp>
      <p:sp>
        <p:nvSpPr>
          <p:cNvPr id="76806" name="AutoShape 16"/>
          <p:cNvSpPr>
            <a:spLocks noChangeArrowheads="1"/>
          </p:cNvSpPr>
          <p:nvPr/>
        </p:nvSpPr>
        <p:spPr bwMode="auto">
          <a:xfrm>
            <a:off x="3203575" y="2060575"/>
            <a:ext cx="2736850" cy="4608513"/>
          </a:xfrm>
          <a:prstGeom prst="roundRect">
            <a:avLst>
              <a:gd name="adj" fmla="val 16667"/>
            </a:avLst>
          </a:prstGeom>
          <a:solidFill>
            <a:srgbClr val="40CCB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buFont typeface="Wingdings" pitchFamily="2" charset="2"/>
              <a:buChar char="Ø"/>
            </a:pPr>
            <a:r>
              <a:rPr lang="ru-RU" sz="1200"/>
              <a:t>Функционирование высшего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должностного лица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муниципального образования –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1417,8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Функционирование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представительных органов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муниципальных  образований -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1171,0 тыс.руб.;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Функционирование местной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администрации- 15086,1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r>
              <a:rPr lang="ru-RU" sz="1200"/>
              <a:t>- Судебная система – 2,0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Обеспечение деятельности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финансовых органов – 3964,7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Резервные фонды – 10250,2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Другие общегосударственные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вопросы – 2321,5 тыс.руб.</a:t>
            </a:r>
          </a:p>
          <a:p>
            <a:pPr>
              <a:buFont typeface="Wingdings" pitchFamily="2" charset="2"/>
              <a:buChar char="Ø"/>
            </a:pPr>
            <a:endParaRPr lang="ru-RU" sz="1200"/>
          </a:p>
        </p:txBody>
      </p:sp>
      <p:sp>
        <p:nvSpPr>
          <p:cNvPr id="76807" name="AutoShape 17"/>
          <p:cNvSpPr>
            <a:spLocks noChangeArrowheads="1"/>
          </p:cNvSpPr>
          <p:nvPr/>
        </p:nvSpPr>
        <p:spPr bwMode="auto">
          <a:xfrm>
            <a:off x="179388" y="2060575"/>
            <a:ext cx="2736850" cy="4537075"/>
          </a:xfrm>
          <a:prstGeom prst="roundRect">
            <a:avLst>
              <a:gd name="adj" fmla="val 16667"/>
            </a:avLst>
          </a:prstGeom>
          <a:solidFill>
            <a:srgbClr val="40CCB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buFont typeface="Wingdings" pitchFamily="2" charset="2"/>
              <a:buChar char="Ø"/>
            </a:pPr>
            <a:r>
              <a:rPr lang="ru-RU" sz="1200"/>
              <a:t>Функционирование высшего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должностного лица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муниципального образования –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1417,8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Функционирование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представительных органов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муниципальных  образований -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1171,0 тыс.руб.;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Функционирование местной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администрации- 15097,8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Tx/>
              <a:buChar char="-"/>
            </a:pPr>
            <a:r>
              <a:rPr lang="ru-RU" sz="1200"/>
              <a:t> Судебная система – 1,9 тыс.руб.</a:t>
            </a:r>
          </a:p>
          <a:p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Обеспечение деятельности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финансовых органов – 3964,7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тыс.руб.</a:t>
            </a:r>
          </a:p>
          <a:p>
            <a:pPr>
              <a:buFont typeface="Wingdings" pitchFamily="2" charset="2"/>
              <a:buChar char="Ø"/>
            </a:pPr>
            <a:r>
              <a:rPr lang="ru-RU" sz="1200"/>
              <a:t>Резервные фонды – 10255,9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 тыс.руб.</a:t>
            </a:r>
          </a:p>
          <a:p>
            <a:pPr>
              <a:buFont typeface="Wingdings" pitchFamily="2" charset="2"/>
              <a:buChar char="Ø"/>
            </a:pPr>
            <a:r>
              <a:rPr lang="ru-RU" sz="1200"/>
              <a:t>Другие общегосударственные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вопросы – 2331,6 тыс.руб.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 </a:t>
            </a:r>
          </a:p>
          <a:p>
            <a:pPr>
              <a:buFont typeface="Wingdings" pitchFamily="2" charset="2"/>
              <a:buNone/>
            </a:pPr>
            <a:endParaRPr lang="ru-RU" sz="1200"/>
          </a:p>
        </p:txBody>
      </p:sp>
      <p:sp>
        <p:nvSpPr>
          <p:cNvPr id="76808" name="AutoShape 18"/>
          <p:cNvSpPr>
            <a:spLocks noChangeArrowheads="1"/>
          </p:cNvSpPr>
          <p:nvPr/>
        </p:nvSpPr>
        <p:spPr bwMode="auto">
          <a:xfrm>
            <a:off x="6227763" y="2060575"/>
            <a:ext cx="2736850" cy="4608513"/>
          </a:xfrm>
          <a:prstGeom prst="roundRect">
            <a:avLst>
              <a:gd name="adj" fmla="val 16667"/>
            </a:avLst>
          </a:prstGeom>
          <a:solidFill>
            <a:srgbClr val="40CCB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buFont typeface="Wingdings" pitchFamily="2" charset="2"/>
              <a:buChar char="Ø"/>
            </a:pPr>
            <a:r>
              <a:rPr lang="ru-RU" sz="1200"/>
              <a:t>Функционирование высшего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должностного лица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муниципального образования –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1417,8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Функционирование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представительных органов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муниципальных  образований -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1171,0 тыс.руб.;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Функционирование местной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администрации- 15086,1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r>
              <a:rPr lang="ru-RU" sz="1200"/>
              <a:t>- Судебная система – 2,1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Обеспечение деятельности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финансовых органов – 3964,7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Резервные фонды – 10308,7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Другие общегосударственные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вопросы – 941,6 тыс.руб.</a:t>
            </a:r>
          </a:p>
          <a:p>
            <a:pPr>
              <a:buFont typeface="Wingdings" pitchFamily="2" charset="2"/>
              <a:buChar char="Ø"/>
            </a:pPr>
            <a:endParaRPr lang="ru-RU" sz="12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8581</TotalTime>
  <Words>3136</Words>
  <Application>Microsoft Office PowerPoint</Application>
  <PresentationFormat>Экран (4:3)</PresentationFormat>
  <Paragraphs>892</Paragraphs>
  <Slides>39</Slides>
  <Notes>3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4</vt:i4>
      </vt:variant>
      <vt:variant>
        <vt:lpstr>Шаблон оформления</vt:lpstr>
      </vt:variant>
      <vt:variant>
        <vt:i4>2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39</vt:i4>
      </vt:variant>
    </vt:vector>
  </HeadingPairs>
  <TitlesOfParts>
    <vt:vector size="46" baseType="lpstr">
      <vt:lpstr>Arial</vt:lpstr>
      <vt:lpstr>Calibri</vt:lpstr>
      <vt:lpstr>Times New Roman</vt:lpstr>
      <vt:lpstr>Wingdings</vt:lpstr>
      <vt:lpstr>Тема Office</vt:lpstr>
      <vt:lpstr>Тема Office</vt:lpstr>
      <vt:lpstr>Диаграмма</vt:lpstr>
      <vt:lpstr>БЮДЖЕТ ДЛЯ ГРАЖДАН   Проект бюджета Тейковского муниципального района на 2019 год и плановый период  2020-2021 годов</vt:lpstr>
      <vt:lpstr>Проект бюджета Тейковского муниципального района сформирован в соответствии с требованиями бюджетного и налогового законодательства Российской Федерации, на основании:</vt:lpstr>
      <vt:lpstr>Слайд 3</vt:lpstr>
      <vt:lpstr>Слайд 4</vt:lpstr>
      <vt:lpstr>Структура  доходов бюджета Тейковского муниципального района   за 2019-2021 г.г.</vt:lpstr>
      <vt:lpstr>Структура  безвозмездных поступлений в бюджет  Тейковского муниципального района   на 2019-2021 г.г.</vt:lpstr>
      <vt:lpstr>Налоговые и неналоговые доходы  бюджета Тейковского муниципального района по видам доходов, тыс. рублей</vt:lpstr>
      <vt:lpstr>Слайд 8</vt:lpstr>
      <vt:lpstr>Планирование бюджетных ассигнований на 2019 год и плановый период 2020-2021 г.г. по разделу 0100 «Общегосударственные вопросы»</vt:lpstr>
      <vt:lpstr>Планирование бюджетных ассигнований на 2019 год и плановый период 2020-2021 г.г. по разделу 0300 «Национальная безопасность и правоохранительная деятельность»</vt:lpstr>
      <vt:lpstr>Планирование бюджетных ассигнований на 2019 год и плановый период 2020-2021 г.г. по разделу 0400 «Национальная экономика»</vt:lpstr>
      <vt:lpstr>Планирование бюджетных ассигнований на 2019 год и плановый период 2020-2021 г.г. по разделу 0500 «Жилищно-коммунальное хозяйство»</vt:lpstr>
      <vt:lpstr>Планирование бюджетных ассигнований на 2019 год и плановый период 2020-2021 г.г. по разделу 0700 «Образование»</vt:lpstr>
      <vt:lpstr>Планирование бюджетных ассигнований на 2019 год и плановый период 2020-2021 г.г. по разделу 0800 «Культура, кинематография»</vt:lpstr>
      <vt:lpstr>Планирование бюджетных ассигнований на 2019 год и плановый период 2020-2021 г.г. по разделу 1000 «Социальная политика»</vt:lpstr>
      <vt:lpstr>Планирование бюджетных ассигнований на 2019 год и плановый период 2020-2021 г.г. по разделу 1100 «Физическая культура и спорт»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  <vt:lpstr>Слайд 28</vt:lpstr>
      <vt:lpstr>Слайд 29</vt:lpstr>
      <vt:lpstr>Слайд 30</vt:lpstr>
      <vt:lpstr>Слайд 31</vt:lpstr>
      <vt:lpstr>Слайд 32</vt:lpstr>
      <vt:lpstr>Слайд 33</vt:lpstr>
      <vt:lpstr>Слайд 34</vt:lpstr>
      <vt:lpstr>Слайд 35</vt:lpstr>
      <vt:lpstr>Слайд 36</vt:lpstr>
      <vt:lpstr>Муниципальный долг Тейковского муниципального района  Оценка на 01.01.2019 г. – 0,0 тыс.руб. Прогноз на 01.01.2020 г. – 0,0 тыс.руб. Прогноз на 01.01.2021г. – 0,0 тыс.руб. Прогноз на 01.01.2022 г. – 0,0 тыс.руб. </vt:lpstr>
      <vt:lpstr>Контактная информация:   1. Начальник финансового отдела –  8(49343) 2-17-04 2. Заместитель начальника финансового отдела – 8(49343) 2-20-78 3. Электронная почта: raifoteik@mail.ru</vt:lpstr>
      <vt:lpstr> Благодарим за внимание!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Отчет об исполнении бюджета муниципального образования «Усть-Илимский район» за 2015 год</dc:title>
  <dc:creator>User</dc:creator>
  <cp:lastModifiedBy>Райфинотдел</cp:lastModifiedBy>
  <cp:revision>194</cp:revision>
  <dcterms:created xsi:type="dcterms:W3CDTF">2016-05-10T06:05:12Z</dcterms:created>
  <dcterms:modified xsi:type="dcterms:W3CDTF">2018-12-24T10:19:38Z</dcterms:modified>
</cp:coreProperties>
</file>