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05" r:id="rId16"/>
    <p:sldId id="304" r:id="rId17"/>
    <p:sldId id="265" r:id="rId18"/>
    <p:sldId id="280" r:id="rId19"/>
    <p:sldId id="323" r:id="rId20"/>
    <p:sldId id="266" r:id="rId21"/>
    <p:sldId id="316" r:id="rId22"/>
    <p:sldId id="267" r:id="rId23"/>
    <p:sldId id="317" r:id="rId24"/>
    <p:sldId id="268" r:id="rId25"/>
    <p:sldId id="284" r:id="rId26"/>
    <p:sldId id="289" r:id="rId27"/>
    <p:sldId id="291" r:id="rId28"/>
    <p:sldId id="294" r:id="rId29"/>
    <p:sldId id="295" r:id="rId30"/>
    <p:sldId id="270" r:id="rId31"/>
    <p:sldId id="319" r:id="rId32"/>
    <p:sldId id="320" r:id="rId33"/>
    <p:sldId id="325" r:id="rId34"/>
    <p:sldId id="321" r:id="rId35"/>
    <p:sldId id="271" r:id="rId36"/>
    <p:sldId id="296" r:id="rId37"/>
    <p:sldId id="297" r:id="rId38"/>
    <p:sldId id="281" r:id="rId39"/>
    <p:sldId id="312" r:id="rId40"/>
    <p:sldId id="318" r:id="rId41"/>
    <p:sldId id="277" r:id="rId42"/>
    <p:sldId id="314" r:id="rId43"/>
    <p:sldId id="272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 varScale="1">
        <p:scale>
          <a:sx n="74" d="100"/>
          <a:sy n="74" d="100"/>
        </p:scale>
        <p:origin x="-3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471488F-75B3-4B31-A806-88FCABA30D29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1D781A-73EE-417A-A6DC-3C2C0B68A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7823216-ADCA-4B65-898F-A2378C5AAFD3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531908A-BBC2-4E70-8F75-105ED26C2068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467B2-060E-4201-B509-9529DB4B13B1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28E25-C02E-44C2-8630-79314CF7AC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1FC5C-2D26-4070-AA21-9B53C828B654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551C-7D78-4D5D-A00B-B31FDBC7F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606A9-45D7-418F-8D4D-40567990A4DE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1BC74-DAA2-45B6-BAB0-4B7C37243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176A-B092-4B53-904B-D50E38C44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CB07D-5711-4532-9C82-3EC3634A4972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2EB75-24B3-4137-A77B-9DD6F9CC5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56AEE-F44B-4F2B-B4D2-023D880632C8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7B7-E365-4569-9F87-795A7CD62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2F165-9B3C-4E66-92DD-9B3C374AFACE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65678-FC48-4862-A8CD-17A553030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70C7F-12C2-4B90-A8CD-5B57A0638ED4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15698-DC5E-4BEE-8260-0EF207AB3C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2569-2D3C-4832-A5B2-01303C727856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C5337-B25B-477C-A2BA-A35C63EC49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30410-4DAB-4AED-A909-C6303901826A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540B1-58B4-4B20-8E41-DD23ECA28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085AD-A068-4EAD-A110-F463E37DAFCD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9613E-EC2D-4C8B-BF63-74FC0C8C3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20AF6-B376-4383-99BB-E46C446ED468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1B534-AAB3-4182-80B1-E4B835BD7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451AA7-6CFD-4754-9E9D-D0BA754EBEF7}" type="datetimeFigureOut">
              <a:rPr lang="ru-RU"/>
              <a:pPr>
                <a:defRPr/>
              </a:pPr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B4ED61-D47D-4301-9100-0735EA0715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2020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2021-2022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6267,8т.р.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6250,8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6208,5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- 4912,2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-4971,5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-4954,5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8444,2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7255,7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7245,4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234,8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2224,0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- 1267,0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10579,4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8409,3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9915,5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7343,9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1383,1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7433,6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Благоустройство- 1762,7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5837,7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год- 134814,3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год- 130430,5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год- 129960,5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17351,1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- 95271,4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5432,2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10898,2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18303,4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97045,1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6617,5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- 1059,9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11788,4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17355,7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95593,4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5475,6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10998,2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13947,2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8773,3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8681,4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6824,0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- 1857,4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12089,8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- 1857,4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6915,9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-1857,4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1000 «Социальная политика»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 1938,2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2954,0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 5338,5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– 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- 3822,1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- 20,0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- 601,8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- 1437,6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482,1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 – 512,1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512,1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культуры– 330,0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182,1 т.руб.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культура – 300,0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 Массовый спорт – 182,1 тыс.руб.</a:t>
            </a:r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Физическая культура –330,0 т.руб.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 Массовый спорт – 182,1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2020 год – 166395,2 тыс.руб. ( 81,5%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2021 год – 156145,8 тыс.руб. (79,8 %)              2022 год – 152655,3 тыс.руб. (81,3 %)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323850" y="3789363"/>
            <a:ext cx="4249738" cy="1081087"/>
            <a:chOff x="92" y="2454"/>
            <a:chExt cx="2651" cy="386"/>
          </a:xfrm>
        </p:grpSpPr>
        <p:pic>
          <p:nvPicPr>
            <p:cNvPr id="8502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482,1т.р.; 512,1 т.р.; 512,1 т.р.                  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4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5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2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3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г.- 200,0- тыс.руб.; 2021 г.- 2022 г. по 150,0 тыс.руб.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     </a:t>
              </a:r>
            </a:p>
          </p:txBody>
        </p:sp>
      </p:grpSp>
      <p:grpSp>
        <p:nvGrpSpPr>
          <p:cNvPr id="84998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4999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8" name="Скругленный прямоугольник 12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9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г.- 400,0 тыс.руб.</a:t>
              </a:r>
            </a:p>
          </p:txBody>
        </p:sp>
      </p:grpSp>
      <p:grpSp>
        <p:nvGrpSpPr>
          <p:cNvPr id="85000" name="Скругленный прямоугольник 14"/>
          <p:cNvGrpSpPr>
            <a:grpSpLocks/>
          </p:cNvGrpSpPr>
          <p:nvPr/>
        </p:nvGrpSpPr>
        <p:grpSpPr bwMode="auto">
          <a:xfrm>
            <a:off x="250825" y="4941888"/>
            <a:ext cx="4248150" cy="1916112"/>
            <a:chOff x="87" y="3255"/>
            <a:chExt cx="2696" cy="735"/>
          </a:xfrm>
        </p:grpSpPr>
        <p:pic>
          <p:nvPicPr>
            <p:cNvPr id="85016" name="Скругленный прямоугольник 14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7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г.- 9761,4 т.р.; 2021 г.- 8635,5 тыс.руб.; 2022 г. – 8409,3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1" name="Скругленный прямоугольник 4"/>
          <p:cNvGrpSpPr>
            <a:grpSpLocks/>
          </p:cNvGrpSpPr>
          <p:nvPr/>
        </p:nvGrpSpPr>
        <p:grpSpPr bwMode="auto">
          <a:xfrm>
            <a:off x="323850" y="2276475"/>
            <a:ext cx="4140200" cy="1296988"/>
            <a:chOff x="88" y="1966"/>
            <a:chExt cx="2655" cy="369"/>
          </a:xfrm>
        </p:grpSpPr>
        <p:pic>
          <p:nvPicPr>
            <p:cNvPr id="85014" name="Скругленный прямоугольник 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5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культуры и туризма в Тейковском муниципальном районе»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14238,0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2021- 8304,4 тыс.руб., 2022</a:t>
              </a:r>
              <a:r>
                <a:rPr lang="ru-RU" altLang="ru-RU">
                  <a:latin typeface="Times New Roman" pitchFamily="18" charset="0"/>
                </a:rPr>
                <a:t> -</a:t>
              </a:r>
              <a:r>
                <a:rPr lang="ru-RU" altLang="ru-RU" b="1">
                  <a:latin typeface="Times New Roman" pitchFamily="18" charset="0"/>
                </a:rPr>
                <a:t> 8399,6 тыс.руб.</a:t>
              </a:r>
            </a:p>
          </p:txBody>
        </p:sp>
      </p:grpSp>
      <p:grpSp>
        <p:nvGrpSpPr>
          <p:cNvPr id="85002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2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3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граждан, профилактика правонарушений и наркомании в 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2020 -621,5 тыс.руб.; 2021 -542,7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2022 -542,7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0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 на 2020 – 2025 г.г.»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</a:t>
              </a:r>
              <a:r>
                <a:rPr lang="ru-RU" altLang="ru-RU" b="1">
                  <a:latin typeface="Times New Roman" pitchFamily="18" charset="0"/>
                </a:rPr>
                <a:t>2020 г</a:t>
              </a:r>
              <a:r>
                <a:rPr lang="ru-RU" altLang="ru-RU">
                  <a:latin typeface="Times New Roman" pitchFamily="18" charset="0"/>
                </a:rPr>
                <a:t>.- </a:t>
              </a:r>
              <a:r>
                <a:rPr lang="ru-RU" altLang="ru-RU" b="1">
                  <a:latin typeface="Times New Roman" pitchFamily="18" charset="0"/>
                </a:rPr>
                <a:t>131339,7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2021-127083,7 тыс.руб.,2022-127550,3 тыс.руб.</a:t>
              </a:r>
            </a:p>
          </p:txBody>
        </p:sp>
      </p:grpSp>
      <p:sp>
        <p:nvSpPr>
          <p:cNvPr id="85005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6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7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2020 г.- 5485,4 тыс.руб.;</a:t>
            </a:r>
          </a:p>
          <a:p>
            <a:r>
              <a:rPr lang="ru-RU" b="1"/>
              <a:t>            2021-2022 г.г.-  по 5985,4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836613"/>
            <a:ext cx="4319587" cy="2160587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2924175"/>
            <a:ext cx="4321175" cy="2017713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2420938"/>
            <a:ext cx="4319588" cy="2447925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1052513"/>
            <a:ext cx="3960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«Информатизация и информационная безопасность»</a:t>
            </a:r>
          </a:p>
          <a:p>
            <a:r>
              <a:rPr lang="ru-RU" sz="1600"/>
              <a:t> </a:t>
            </a:r>
            <a:endParaRPr lang="ru-RU" b="1"/>
          </a:p>
          <a:p>
            <a:r>
              <a:rPr lang="ru-RU" b="1"/>
              <a:t>              2020 г.- 1330,0 тыс.руб</a:t>
            </a:r>
            <a:r>
              <a:rPr lang="ru-RU"/>
              <a:t>.</a:t>
            </a:r>
          </a:p>
          <a:p>
            <a:r>
              <a:rPr lang="ru-RU" sz="1600"/>
              <a:t> </a:t>
            </a:r>
            <a:endParaRPr lang="ru-RU" b="1"/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9243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и охрана труда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endParaRPr lang="ru-RU" b="1"/>
          </a:p>
          <a:p>
            <a:r>
              <a:rPr lang="ru-RU" b="1"/>
              <a:t>                2020 г.- 50,0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95288" y="3141663"/>
            <a:ext cx="3979862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r>
              <a:rPr lang="ru-RU" sz="1600">
                <a:latin typeface="Times New Roman" pitchFamily="18" charset="0"/>
              </a:rPr>
              <a:t>Тейковского муниципального района»</a:t>
            </a:r>
          </a:p>
          <a:p>
            <a:r>
              <a:rPr lang="ru-RU" sz="1600"/>
              <a:t>      </a:t>
            </a:r>
            <a:r>
              <a:rPr lang="ru-RU" b="1"/>
              <a:t>2020 г.- 500,0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636838"/>
            <a:ext cx="40322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«Развитие сельского хозяйства и регулирование рынков сельскохозяйственной</a:t>
            </a:r>
          </a:p>
          <a:p>
            <a:r>
              <a:rPr lang="ru-RU">
                <a:latin typeface="Times New Roman" pitchFamily="18" charset="0"/>
              </a:rPr>
              <a:t>продукции, сырья и продовольствия в Тейковском муниципальном районе»</a:t>
            </a:r>
          </a:p>
          <a:p>
            <a:r>
              <a:rPr lang="ru-RU"/>
              <a:t>         </a:t>
            </a:r>
            <a:r>
              <a:rPr lang="ru-RU" b="1"/>
              <a:t>2020 г.- 1637,0 тыс.руб.;</a:t>
            </a:r>
          </a:p>
          <a:p>
            <a:r>
              <a:rPr lang="ru-RU" b="1"/>
              <a:t>                  2021 г. -1441,7 тыс.руб.</a:t>
            </a:r>
            <a:endParaRPr lang="ru-RU" sz="1200" b="1"/>
          </a:p>
        </p:txBody>
      </p:sp>
      <p:sp>
        <p:nvSpPr>
          <p:cNvPr id="86028" name="Text Box 35"/>
          <p:cNvSpPr txBox="1">
            <a:spLocks noChangeArrowheads="1"/>
          </p:cNvSpPr>
          <p:nvPr/>
        </p:nvSpPr>
        <p:spPr bwMode="auto">
          <a:xfrm flipV="1">
            <a:off x="4643438" y="4149725"/>
            <a:ext cx="403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        </a:t>
            </a:r>
            <a:r>
              <a:rPr lang="ru-RU" sz="1200" b="1"/>
              <a:t>                       </a:t>
            </a:r>
          </a:p>
        </p:txBody>
      </p:sp>
      <p:sp>
        <p:nvSpPr>
          <p:cNvPr id="86029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823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             </a:t>
            </a:r>
          </a:p>
        </p:txBody>
      </p:sp>
      <p:sp>
        <p:nvSpPr>
          <p:cNvPr id="86030" name="Rectangle 25"/>
          <p:cNvSpPr>
            <a:spLocks noChangeArrowheads="1"/>
          </p:cNvSpPr>
          <p:nvPr/>
        </p:nvSpPr>
        <p:spPr bwMode="auto">
          <a:xfrm>
            <a:off x="4456113" y="3276600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sp>
        <p:nvSpPr>
          <p:cNvPr id="86031" name="Rectangle 26"/>
          <p:cNvSpPr>
            <a:spLocks noChangeArrowheads="1"/>
          </p:cNvSpPr>
          <p:nvPr/>
        </p:nvSpPr>
        <p:spPr bwMode="auto">
          <a:xfrm flipV="1">
            <a:off x="250825" y="5861050"/>
            <a:ext cx="4438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grpSp>
        <p:nvGrpSpPr>
          <p:cNvPr id="86032" name="Скругленный прямоугольник 5"/>
          <p:cNvGrpSpPr>
            <a:grpSpLocks/>
          </p:cNvGrpSpPr>
          <p:nvPr/>
        </p:nvGrpSpPr>
        <p:grpSpPr bwMode="auto">
          <a:xfrm>
            <a:off x="250825" y="4868863"/>
            <a:ext cx="4249738" cy="1989137"/>
            <a:chOff x="84" y="1306"/>
            <a:chExt cx="2581" cy="573"/>
          </a:xfrm>
        </p:grpSpPr>
        <p:pic>
          <p:nvPicPr>
            <p:cNvPr id="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33" name="Text Box 30"/>
          <p:cNvSpPr txBox="1">
            <a:spLocks noChangeArrowheads="1"/>
          </p:cNvSpPr>
          <p:nvPr/>
        </p:nvSpPr>
        <p:spPr bwMode="auto">
          <a:xfrm>
            <a:off x="395288" y="5157788"/>
            <a:ext cx="3960812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«Развитие муниципальной службы</a:t>
            </a:r>
          </a:p>
          <a:p>
            <a:r>
              <a:rPr lang="ru-RU" b="1"/>
              <a:t> Тейковского муниципального района</a:t>
            </a:r>
          </a:p>
          <a:p>
            <a:r>
              <a:rPr lang="ru-RU" b="1"/>
              <a:t>на 2018-2020 годы»</a:t>
            </a:r>
          </a:p>
          <a:p>
            <a:endParaRPr lang="ru-RU" b="1"/>
          </a:p>
          <a:p>
            <a:r>
              <a:rPr lang="ru-RU" b="1"/>
              <a:t>             2020 г. -40,0 тыс. руб.</a:t>
            </a:r>
          </a:p>
        </p:txBody>
      </p:sp>
      <p:grpSp>
        <p:nvGrpSpPr>
          <p:cNvPr id="86034" name="Скругленный прямоугольник 5"/>
          <p:cNvGrpSpPr>
            <a:grpSpLocks/>
          </p:cNvGrpSpPr>
          <p:nvPr/>
        </p:nvGrpSpPr>
        <p:grpSpPr bwMode="auto">
          <a:xfrm>
            <a:off x="4787900" y="4724400"/>
            <a:ext cx="4176713" cy="1584325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35" name="Text Box 34"/>
          <p:cNvSpPr txBox="1">
            <a:spLocks noChangeArrowheads="1"/>
          </p:cNvSpPr>
          <p:nvPr/>
        </p:nvSpPr>
        <p:spPr bwMode="auto">
          <a:xfrm>
            <a:off x="5056188" y="4795838"/>
            <a:ext cx="36607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« Противодействие коррупции в </a:t>
            </a:r>
          </a:p>
          <a:p>
            <a:r>
              <a:rPr lang="ru-RU" b="1"/>
              <a:t>Тейковском муниципальном районе на</a:t>
            </a:r>
          </a:p>
          <a:p>
            <a:r>
              <a:rPr lang="ru-RU" b="1"/>
              <a:t>2018-2020 годы»</a:t>
            </a:r>
          </a:p>
          <a:p>
            <a:r>
              <a:rPr lang="ru-RU" b="1"/>
              <a:t>                  2020 г. -10,0 тыс.руб.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1" name="Скругленный прямоугольник 5"/>
          <p:cNvGrpSpPr>
            <a:grpSpLocks/>
          </p:cNvGrpSpPr>
          <p:nvPr/>
        </p:nvGrpSpPr>
        <p:grpSpPr bwMode="auto">
          <a:xfrm>
            <a:off x="179388" y="836613"/>
            <a:ext cx="4319587" cy="2160587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2" name="Скругленный прямоугольник 5"/>
          <p:cNvGrpSpPr>
            <a:grpSpLocks/>
          </p:cNvGrpSpPr>
          <p:nvPr/>
        </p:nvGrpSpPr>
        <p:grpSpPr bwMode="auto">
          <a:xfrm>
            <a:off x="179388" y="2924175"/>
            <a:ext cx="4321175" cy="2017713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58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3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56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7044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7045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7046" name="Text Box 31"/>
          <p:cNvSpPr txBox="1">
            <a:spLocks noChangeArrowheads="1"/>
          </p:cNvSpPr>
          <p:nvPr/>
        </p:nvSpPr>
        <p:spPr bwMode="auto">
          <a:xfrm>
            <a:off x="250825" y="1052513"/>
            <a:ext cx="3960813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«Реализация молодежной политики на территории Тейковского муниципального района»</a:t>
            </a:r>
          </a:p>
          <a:p>
            <a:r>
              <a:rPr lang="ru-RU" sz="1600"/>
              <a:t> </a:t>
            </a:r>
            <a:endParaRPr lang="ru-RU" b="1"/>
          </a:p>
          <a:p>
            <a:r>
              <a:rPr lang="ru-RU" b="1"/>
              <a:t>              ежегодно по 190,0 тыс.руб</a:t>
            </a:r>
            <a:r>
              <a:rPr lang="ru-RU"/>
              <a:t>.</a:t>
            </a:r>
          </a:p>
          <a:p>
            <a:r>
              <a:rPr lang="ru-RU" sz="1600"/>
              <a:t> </a:t>
            </a:r>
            <a:endParaRPr lang="ru-RU" b="1"/>
          </a:p>
        </p:txBody>
      </p:sp>
      <p:sp>
        <p:nvSpPr>
          <p:cNvPr id="87047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7048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435768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Поддержка населения 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r>
              <a:rPr lang="ru-RU" b="1"/>
              <a:t>                2020 г.- 80,0 тыс.руб.;</a:t>
            </a:r>
          </a:p>
          <a:p>
            <a:r>
              <a:rPr lang="ru-RU" b="1"/>
              <a:t>2021 г. – 3330,4 тыс.руб.;2022 г. – 915,8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7049" name="Text Box 34"/>
          <p:cNvSpPr txBox="1">
            <a:spLocks noChangeArrowheads="1"/>
          </p:cNvSpPr>
          <p:nvPr/>
        </p:nvSpPr>
        <p:spPr bwMode="auto">
          <a:xfrm>
            <a:off x="395288" y="3141663"/>
            <a:ext cx="3979862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Формирование законопослушного поведения участников дорожного движения в Тейковском муниципальном районе»</a:t>
            </a:r>
          </a:p>
          <a:p>
            <a:r>
              <a:rPr lang="ru-RU" sz="1600"/>
              <a:t>      </a:t>
            </a:r>
            <a:r>
              <a:rPr lang="ru-RU" b="1"/>
              <a:t>2020 г.- 30,0 тыс.руб.</a:t>
            </a:r>
          </a:p>
        </p:txBody>
      </p:sp>
      <p:sp>
        <p:nvSpPr>
          <p:cNvPr id="87050" name="Text Box 35"/>
          <p:cNvSpPr txBox="1">
            <a:spLocks noChangeArrowheads="1"/>
          </p:cNvSpPr>
          <p:nvPr/>
        </p:nvSpPr>
        <p:spPr bwMode="auto">
          <a:xfrm flipV="1">
            <a:off x="4643438" y="4149725"/>
            <a:ext cx="403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        </a:t>
            </a:r>
            <a:r>
              <a:rPr lang="ru-RU" sz="1200" b="1"/>
              <a:t>                       </a:t>
            </a:r>
          </a:p>
        </p:txBody>
      </p:sp>
      <p:sp>
        <p:nvSpPr>
          <p:cNvPr id="87051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823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             </a:t>
            </a:r>
          </a:p>
        </p:txBody>
      </p:sp>
      <p:sp>
        <p:nvSpPr>
          <p:cNvPr id="87052" name="Rectangle 25"/>
          <p:cNvSpPr>
            <a:spLocks noChangeArrowheads="1"/>
          </p:cNvSpPr>
          <p:nvPr/>
        </p:nvSpPr>
        <p:spPr bwMode="auto">
          <a:xfrm>
            <a:off x="4456113" y="3276600"/>
            <a:ext cx="233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sp>
        <p:nvSpPr>
          <p:cNvPr id="87053" name="Rectangle 26"/>
          <p:cNvSpPr>
            <a:spLocks noChangeArrowheads="1"/>
          </p:cNvSpPr>
          <p:nvPr/>
        </p:nvSpPr>
        <p:spPr bwMode="auto">
          <a:xfrm flipV="1">
            <a:off x="250825" y="5876925"/>
            <a:ext cx="4438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/>
              <a:t>.</a:t>
            </a:r>
            <a:endParaRPr lang="ru-RU" b="1"/>
          </a:p>
        </p:txBody>
      </p:sp>
      <p:sp>
        <p:nvSpPr>
          <p:cNvPr id="87054" name="Text Box 34"/>
          <p:cNvSpPr txBox="1">
            <a:spLocks noChangeArrowheads="1"/>
          </p:cNvSpPr>
          <p:nvPr/>
        </p:nvSpPr>
        <p:spPr bwMode="auto">
          <a:xfrm>
            <a:off x="5056188" y="4795838"/>
            <a:ext cx="10699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/>
          </a:p>
          <a:p>
            <a:r>
              <a:rPr lang="ru-RU" b="1"/>
              <a:t>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2020 год и плановый период 2021 и 2022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2020 год и плановый период 2021 - 2022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2019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 -  131339,7 тыс.руб. (64,4% от общего объёма расхода бюджета); 2021 – 127083,7 тыс.руб., 2022 – 127550,3 тыс.руб.</a:t>
            </a:r>
          </a:p>
        </p:txBody>
      </p:sp>
      <p:grpSp>
        <p:nvGrpSpPr>
          <p:cNvPr id="88067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80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91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2020- 2498,1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2021-2022 – по 734,0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8068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8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9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8086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7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2020- 67026,4 т.р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b="1">
                  <a:latin typeface="Times New Roman" pitchFamily="18" charset="0"/>
                </a:rPr>
                <a:t>; 2021 – 69620,3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2022-  69620,3 тыс.руб. </a:t>
              </a:r>
            </a:p>
          </p:txBody>
        </p:sp>
      </p:grpSp>
      <p:pic>
        <p:nvPicPr>
          <p:cNvPr id="88070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1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2020-2022г.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8072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8084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5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49024,5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2021- 48844,9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2022 – 49271,5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8073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4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2020- 4639,3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2021 -3951,9 тыс.руб.;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2022 г. - 3991,9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8075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808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669,9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2021 - 2022 по 667,6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8076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8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1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77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7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 -6542,6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2438,6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2022 – 2438,6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5"/>
          <p:cNvGrpSpPr>
            <a:grpSpLocks/>
          </p:cNvGrpSpPr>
          <p:nvPr/>
        </p:nvGrpSpPr>
        <p:grpSpPr bwMode="auto">
          <a:xfrm>
            <a:off x="4716463" y="1052513"/>
            <a:ext cx="4064000" cy="1871662"/>
            <a:chOff x="84" y="1273"/>
            <a:chExt cx="2581" cy="818"/>
          </a:xfrm>
        </p:grpSpPr>
        <p:pic>
          <p:nvPicPr>
            <p:cNvPr id="8909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4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кадрового потенциала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2020- 2022 по 270,0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9090" name="Скругленный прямоугольник 5"/>
          <p:cNvGrpSpPr>
            <a:grpSpLocks/>
          </p:cNvGrpSpPr>
          <p:nvPr/>
        </p:nvGrpSpPr>
        <p:grpSpPr bwMode="auto">
          <a:xfrm>
            <a:off x="323850" y="2636838"/>
            <a:ext cx="4032250" cy="2160587"/>
            <a:chOff x="84" y="1273"/>
            <a:chExt cx="2581" cy="818"/>
          </a:xfrm>
        </p:grpSpPr>
        <p:pic>
          <p:nvPicPr>
            <p:cNvPr id="8909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2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целевой подготовки педагогов для работы в муниципальных образовательных организациях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 - 192,4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–80,0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2022 – 80,0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3"/>
          <p:cNvGrpSpPr>
            <a:grpSpLocks/>
          </p:cNvGrpSpPr>
          <p:nvPr/>
        </p:nvGrpSpPr>
        <p:grpSpPr bwMode="auto">
          <a:xfrm>
            <a:off x="2268538" y="3500438"/>
            <a:ext cx="4535487" cy="2520950"/>
            <a:chOff x="92" y="2380"/>
            <a:chExt cx="2721" cy="506"/>
          </a:xfrm>
        </p:grpSpPr>
        <p:pic>
          <p:nvPicPr>
            <p:cNvPr id="901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3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 Тейковского муниципального района на 2018-2020 годы»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2020 – 2300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0114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культуры и туризма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14238,0 тыс.руб. (7,0% от общего объёма расхода бюджета); 2021 – 8304,4 тыс.руб., 2022 – 8399,6 тыс.руб.</a:t>
            </a:r>
          </a:p>
        </p:txBody>
      </p:sp>
      <p:grpSp>
        <p:nvGrpSpPr>
          <p:cNvPr id="90115" name="Скругленный прямоугольник 5"/>
          <p:cNvGrpSpPr>
            <a:grpSpLocks/>
          </p:cNvGrpSpPr>
          <p:nvPr/>
        </p:nvGrpSpPr>
        <p:grpSpPr bwMode="auto">
          <a:xfrm>
            <a:off x="395288" y="1700213"/>
            <a:ext cx="4122737" cy="1512887"/>
            <a:chOff x="84" y="1252"/>
            <a:chExt cx="2581" cy="480"/>
          </a:xfrm>
        </p:grpSpPr>
        <p:pic>
          <p:nvPicPr>
            <p:cNvPr id="9012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1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9759,8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6824,0 тыс.руб., 2022 – 6916,0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90116" name="Скругленный прямоугольник 4"/>
          <p:cNvGrpSpPr>
            <a:grpSpLocks/>
          </p:cNvGrpSpPr>
          <p:nvPr/>
        </p:nvGrpSpPr>
        <p:grpSpPr bwMode="auto">
          <a:xfrm>
            <a:off x="4787900" y="1557338"/>
            <a:ext cx="4129088" cy="1584325"/>
            <a:chOff x="125" y="1966"/>
            <a:chExt cx="2547" cy="369"/>
          </a:xfrm>
        </p:grpSpPr>
        <p:pic>
          <p:nvPicPr>
            <p:cNvPr id="90118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9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1978,2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2021- 1480,3 тыс.руб.,2022 – 1483,7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0117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7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114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8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297,8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г. – 300,0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2021- 330,0 т.р.</a:t>
              </a:r>
            </a:p>
          </p:txBody>
        </p:sp>
      </p:grpSp>
      <p:sp>
        <p:nvSpPr>
          <p:cNvPr id="91138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sp>
        <p:nvSpPr>
          <p:cNvPr id="91139" name="Заголовок 1"/>
          <p:cNvSpPr txBox="1">
            <a:spLocks/>
          </p:cNvSpPr>
          <p:nvPr/>
        </p:nvSpPr>
        <p:spPr bwMode="auto">
          <a:xfrm>
            <a:off x="684213" y="404813"/>
            <a:ext cx="8064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2020 год    -  482,1 тыс.руб. (0,2 % от общего объёма расхода бюджета); 2021 – 2022 годы по 512,1 тыс.руб.</a:t>
            </a:r>
          </a:p>
        </p:txBody>
      </p:sp>
      <p:grpSp>
        <p:nvGrpSpPr>
          <p:cNvPr id="91140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114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6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физкультурно-массовых,спортивных мероприятий и участие спортсменов Тейковского муниципального района в районных, областных, зональных и региональных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300,0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2021 г. – 330,0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2022- 330,0 т.р.</a:t>
              </a:r>
            </a:p>
          </p:txBody>
        </p:sp>
      </p:grpSp>
      <p:grpSp>
        <p:nvGrpSpPr>
          <p:cNvPr id="91141" name="Скругленный прямоугольник 5"/>
          <p:cNvGrpSpPr>
            <a:grpSpLocks/>
          </p:cNvGrpSpPr>
          <p:nvPr/>
        </p:nvGrpSpPr>
        <p:grpSpPr bwMode="auto">
          <a:xfrm>
            <a:off x="2411413" y="4724400"/>
            <a:ext cx="4321175" cy="1584325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91144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1142" name="Text Box 13"/>
          <p:cNvSpPr txBox="1">
            <a:spLocks noChangeArrowheads="1"/>
          </p:cNvSpPr>
          <p:nvPr/>
        </p:nvSpPr>
        <p:spPr bwMode="auto">
          <a:xfrm>
            <a:off x="2463800" y="4941888"/>
            <a:ext cx="38735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«Реализация программ спортивной</a:t>
            </a:r>
          </a:p>
          <a:p>
            <a:r>
              <a:rPr lang="ru-RU"/>
              <a:t> подготовки по видам спорта»</a:t>
            </a:r>
          </a:p>
          <a:p>
            <a:r>
              <a:rPr lang="ru-RU" b="1"/>
              <a:t>               2020 -2022 годы по 182,1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2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6"/>
          <p:cNvGrpSpPr>
            <a:grpSpLocks/>
          </p:cNvGrpSpPr>
          <p:nvPr/>
        </p:nvGrpSpPr>
        <p:grpSpPr bwMode="auto">
          <a:xfrm>
            <a:off x="3779838" y="2565400"/>
            <a:ext cx="4392612" cy="1871663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68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2020- 1383,1 тыс.руб</a:t>
              </a:r>
              <a:r>
                <a:rPr lang="ru-RU" altLang="ru-RU" sz="1600">
                  <a:latin typeface="Times New Roman" pitchFamily="18" charset="0"/>
                </a:rPr>
                <a:t>.; </a:t>
              </a:r>
              <a:r>
                <a:rPr lang="ru-RU" altLang="ru-RU" b="1">
                  <a:latin typeface="Times New Roman" pitchFamily="18" charset="0"/>
                </a:rPr>
                <a:t>2021-2022 по 1123,1 тыс.руб.</a:t>
              </a:r>
            </a:p>
          </p:txBody>
        </p:sp>
      </p:grpSp>
      <p:grpSp>
        <p:nvGrpSpPr>
          <p:cNvPr id="92163" name="Скругленный прямоугольник 8"/>
          <p:cNvGrpSpPr>
            <a:grpSpLocks/>
          </p:cNvGrpSpPr>
          <p:nvPr/>
        </p:nvGrpSpPr>
        <p:grpSpPr bwMode="auto">
          <a:xfrm>
            <a:off x="755650" y="4868863"/>
            <a:ext cx="5184775" cy="1584325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66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495,6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2021-463,9 тыс.руб.;2022- 337,7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2164" name="Заголовок 1"/>
          <p:cNvSpPr txBox="1">
            <a:spLocks/>
          </p:cNvSpPr>
          <p:nvPr/>
        </p:nvSpPr>
        <p:spPr bwMode="auto">
          <a:xfrm>
            <a:off x="0" y="333375"/>
            <a:ext cx="91440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-  9761,4 тыс.руб. (4,8 %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– 8635,5 тыс.руб.; 2022 – 8409,3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3186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320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20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2020- 6000,0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 по 5500,0 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3188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376487"/>
            <a:chOff x="50" y="1184"/>
            <a:chExt cx="2581" cy="506"/>
          </a:xfrm>
        </p:grpSpPr>
        <p:pic>
          <p:nvPicPr>
            <p:cNvPr id="9320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20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накоплению, сбору (в том числе раздельному накоплению), сбору,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189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319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20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г.- 1202,1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 по 887,9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190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319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191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319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«Государственная поддержка граждан в сфере ипотечного жилищного кредитования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2020 г. – 20,0 тыс.руб.</a:t>
              </a:r>
            </a:p>
          </p:txBody>
        </p:sp>
      </p:grpSp>
      <p:grpSp>
        <p:nvGrpSpPr>
          <p:cNvPr id="93192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319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2020 -2021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21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г. – 938,0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тыс.руб.;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2021 г.- 1380,0</a:t>
              </a:r>
              <a:r>
                <a:rPr lang="ru-RU" altLang="ru-RU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1637,0 тыс.руб. (0,8 %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1441,7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- 400,0 тыс.руб. (0,2 % от общего объёма расхода бюджета)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 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4217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19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2020 - 699,0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61,7 тыс.руб.</a:t>
              </a:r>
            </a:p>
          </p:txBody>
        </p:sp>
      </p:grpSp>
    </p:spTree>
  </p:cSld>
  <p:clrMapOvr>
    <a:masterClrMapping/>
  </p:clrMapOvr>
  <p:transition spd="slow">
    <p:cover dir="l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4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5" name="Прямоугольник 1"/>
          <p:cNvSpPr>
            <a:spLocks noChangeArrowheads="1"/>
          </p:cNvSpPr>
          <p:nvPr/>
        </p:nvSpPr>
        <p:spPr bwMode="auto">
          <a:xfrm>
            <a:off x="827088" y="692150"/>
            <a:ext cx="74882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- 200,0 тыс.руб. (0,1 % от общего объёма расхода бюджета); 2021 – 2022 г.г.– 150,0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2771775" y="2565400"/>
            <a:ext cx="374491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7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2987675" y="2781300"/>
            <a:ext cx="35274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2020 - 200,0 тыс.руб.;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2021– 2022 г.г. - 150,0 т.р.</a:t>
            </a: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916238" y="4652963"/>
            <a:ext cx="35274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50,0 тыс.руб.</a:t>
              </a:r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50,0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 - 500,0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(0,2 %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6262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3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2020 -  500,0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6264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7282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7290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7283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5485,4 тыс.руб. (2,7 %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2021 – 2022 по 5985,4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28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7285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7286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7288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3182,4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2021 - 2022 по 3682,4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2020 год и плановый период 2021 и 2022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5"/>
        </p:xfrm>
        <a:graphic>
          <a:graphicData uri="http://schemas.openxmlformats.org/drawingml/2006/table">
            <a:tbl>
              <a:tblPr/>
              <a:tblGrid>
                <a:gridCol w="2239963">
                  <a:extLst>
                    <a:ext uri="{9D8B030D-6E8A-4147-A177-3AD203B41FA5}"/>
                  </a:extLst>
                </a:gridCol>
                <a:gridCol w="852487">
                  <a:extLst>
                    <a:ext uri="{9D8B030D-6E8A-4147-A177-3AD203B41FA5}"/>
                  </a:extLst>
                </a:gridCol>
                <a:gridCol w="925513">
                  <a:extLst>
                    <a:ext uri="{9D8B030D-6E8A-4147-A177-3AD203B41FA5}"/>
                  </a:extLst>
                </a:gridCol>
                <a:gridCol w="925512">
                  <a:extLst>
                    <a:ext uri="{9D8B030D-6E8A-4147-A177-3AD203B41FA5}"/>
                  </a:extLst>
                </a:gridCol>
                <a:gridCol w="996950">
                  <a:extLst>
                    <a:ext uri="{9D8B030D-6E8A-4147-A177-3AD203B41FA5}"/>
                  </a:extLst>
                </a:gridCol>
                <a:gridCol w="995363">
                  <a:extLst>
                    <a:ext uri="{9D8B030D-6E8A-4147-A177-3AD203B41FA5}"/>
                  </a:extLst>
                </a:gridCol>
                <a:gridCol w="996950">
                  <a:extLst>
                    <a:ext uri="{9D8B030D-6E8A-4147-A177-3AD203B41FA5}"/>
                  </a:extLst>
                </a:gridCol>
                <a:gridCol w="995362">
                  <a:extLst>
                    <a:ext uri="{9D8B030D-6E8A-4147-A177-3AD203B41FA5}"/>
                  </a:extLst>
                </a:gridCol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2020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2022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443,308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1179,721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1210,253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1269,700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1335,480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1389,600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733,500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641,700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657,700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676,800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698,500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платных услуг населению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214,560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218,440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227,200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235,400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245,800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256,200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- 1330,0 тыс.руб. (0,6 %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831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1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-500,0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830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09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«Информатизация и информационная безопасность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2020 - 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безопасности граждан и профилактика правонарушений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621,5 тыс.руб. (0,3 % от общего объёма расхода бюджета); 2021 г.- 542,7 тыс.руб.; 2022- 542,7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9933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2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«Профилактика правонарушений, борьба с преступностью и обеспечение безопасности граждан»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621,5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г.- 542,7 тыс.руб.; 2022 г. – 542,7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муниципальной службы  Тейковского муниципального района на 2018-2020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40,0 тыс.руб. (0,02 %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0035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56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квалификации кадров в администрации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40,0 тыс.руб.;</a:t>
              </a:r>
            </a:p>
          </p:txBody>
        </p:sp>
      </p:grpSp>
    </p:spTree>
  </p:cSld>
  <p:clrMapOvr>
    <a:masterClrMapping/>
  </p:clrMapOvr>
  <p:transition spd="slow">
    <p:newsfla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10138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«Формирование законопослушного поведения участников дорожного движения в  Тейковском муниципальном районе»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30,0 тыс.руб.</a:t>
              </a:r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10137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Формирование законопослушного поведения участников дорожного движения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2020 год  -  30,0 тыс.руб. (0,01 %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380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Реализация молодежной политики на территории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– 2022 г.г. по  190,0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(0,09 %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endParaRPr lang="ru-RU" altLang="ru-RU" sz="1600" b="1" i="1">
              <a:latin typeface="Times New Roman" pitchFamily="18" charset="0"/>
            </a:endParaRP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101382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101383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«Создание условий для развития молодежной политики на территории Тейковского муниципального района»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 190,0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101384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Противодействие коррупции в Тейковском муниципальном районе на 2018-2020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10,0 тыс.руб. (0,004 %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0240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4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«Формирование системы антикоррупционного просвещения»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10,0 тыс.руб.</a:t>
              </a:r>
            </a:p>
            <a:p>
              <a:pPr algn="ctr"/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36538,0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38738,4 тыс.руб.         2022 год – 34336,6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426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1034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15571,4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2021-2022 по 15571,4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3427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103440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41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3930,1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3428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3439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b="1">
                  <a:latin typeface="Calibri" pitchFamily="34" charset="0"/>
                </a:rPr>
                <a:t>20</a:t>
              </a:r>
              <a:r>
                <a:rPr lang="ru-RU" altLang="ru-RU" b="1"/>
                <a:t>20</a:t>
              </a:r>
              <a:r>
                <a:rPr lang="ru-RU" altLang="ru-RU" b="1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– </a:t>
              </a:r>
              <a:r>
                <a:rPr lang="ru-RU" altLang="ru-RU" b="1"/>
                <a:t>1160,2</a:t>
              </a:r>
              <a:r>
                <a:rPr lang="ru-RU" altLang="ru-RU" b="1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т.р.; </a:t>
              </a:r>
              <a:r>
                <a:rPr lang="ru-RU" altLang="ru-RU" b="1">
                  <a:latin typeface="Calibri" pitchFamily="34" charset="0"/>
                </a:rPr>
                <a:t>202</a:t>
              </a:r>
              <a:r>
                <a:rPr lang="ru-RU" altLang="ru-RU" b="1"/>
                <a:t>1</a:t>
              </a:r>
              <a:r>
                <a:rPr lang="ru-RU" altLang="ru-RU" b="1">
                  <a:latin typeface="Calibri" pitchFamily="34" charset="0"/>
                </a:rPr>
                <a:t> – </a:t>
              </a:r>
              <a:r>
                <a:rPr lang="ru-RU" altLang="ru-RU" b="1"/>
                <a:t>2659,9</a:t>
              </a:r>
              <a:r>
                <a:rPr lang="ru-RU" altLang="ru-RU" sz="1600" b="1">
                  <a:latin typeface="Calibri" pitchFamily="34" charset="0"/>
                </a:rPr>
                <a:t> </a:t>
              </a:r>
              <a:r>
                <a:rPr lang="ru-RU" altLang="ru-RU" b="1">
                  <a:latin typeface="Calibri" pitchFamily="34" charset="0"/>
                </a:rPr>
                <a:t>т.р.;</a:t>
              </a:r>
            </a:p>
            <a:p>
              <a:pPr algn="ctr"/>
              <a:r>
                <a:rPr lang="ru-RU" altLang="ru-RU" b="1">
                  <a:latin typeface="Calibri" pitchFamily="34" charset="0"/>
                </a:rPr>
                <a:t>202</a:t>
              </a:r>
              <a:r>
                <a:rPr lang="ru-RU" altLang="ru-RU" b="1"/>
                <a:t>2</a:t>
              </a:r>
              <a:r>
                <a:rPr lang="ru-RU" altLang="ru-RU" b="1">
                  <a:latin typeface="Calibri" pitchFamily="34" charset="0"/>
                </a:rPr>
                <a:t> –</a:t>
              </a:r>
              <a:r>
                <a:rPr lang="ru-RU" altLang="ru-RU" b="1"/>
                <a:t>643,8 </a:t>
              </a:r>
              <a:r>
                <a:rPr lang="ru-RU" altLang="ru-RU" b="1">
                  <a:latin typeface="Calibri" pitchFamily="34" charset="0"/>
                </a:rPr>
                <a:t>тыс.руб.</a:t>
              </a:r>
              <a:r>
                <a:rPr lang="ru-RU" altLang="ru-RU" sz="1600" b="1">
                  <a:latin typeface="Calibri" pitchFamily="34" charset="0"/>
                </a:rPr>
                <a:t> </a:t>
              </a:r>
            </a:p>
          </p:txBody>
        </p:sp>
      </p:grpSp>
      <p:grpSp>
        <p:nvGrpSpPr>
          <p:cNvPr id="103429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103436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7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1486,5 тыс.руб. </a:t>
              </a:r>
            </a:p>
          </p:txBody>
        </p:sp>
      </p:grpSp>
      <p:grpSp>
        <p:nvGrpSpPr>
          <p:cNvPr id="103430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10343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5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2020- 2000,0 тыс.руб.;2021 - 2500,0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3431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103432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3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1857,4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4450" name="Скругленный прямоугольник 3"/>
          <p:cNvGrpSpPr>
            <a:grpSpLocks/>
          </p:cNvGrpSpPr>
          <p:nvPr/>
        </p:nvGrpSpPr>
        <p:grpSpPr bwMode="auto">
          <a:xfrm>
            <a:off x="2124075" y="476250"/>
            <a:ext cx="5040313" cy="1366838"/>
            <a:chOff x="118" y="2459"/>
            <a:chExt cx="2590" cy="324"/>
          </a:xfrm>
        </p:grpSpPr>
        <p:pic>
          <p:nvPicPr>
            <p:cNvPr id="10446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6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4451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10446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6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4452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10445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6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–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725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2021- 2022 г.г. по  795,0 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4453" name="Скругленный прямоугольник 3"/>
          <p:cNvGrpSpPr>
            <a:grpSpLocks/>
          </p:cNvGrpSpPr>
          <p:nvPr/>
        </p:nvGrpSpPr>
        <p:grpSpPr bwMode="auto">
          <a:xfrm>
            <a:off x="539750" y="2276475"/>
            <a:ext cx="4032250" cy="2232025"/>
            <a:chOff x="118" y="2459"/>
            <a:chExt cx="2590" cy="324"/>
          </a:xfrm>
        </p:grpSpPr>
        <p:pic>
          <p:nvPicPr>
            <p:cNvPr id="10445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5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</a:t>
              </a:r>
              <a:r>
                <a:rPr lang="ru-RU" altLang="ru-RU" sz="1600">
                  <a:latin typeface="Times New Roman" pitchFamily="18" charset="0"/>
                </a:rPr>
                <a:t>– </a:t>
              </a:r>
              <a:r>
                <a:rPr lang="ru-RU" altLang="ru-RU" sz="1600" b="1">
                  <a:latin typeface="Times New Roman" pitchFamily="18" charset="0"/>
                </a:rPr>
                <a:t>4971,5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2021 – 4912,2 тыс.руб.; 2022-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4954,5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4454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944688"/>
            <a:chOff x="118" y="2459"/>
            <a:chExt cx="2590" cy="324"/>
          </a:xfrm>
        </p:grpSpPr>
        <p:pic>
          <p:nvPicPr>
            <p:cNvPr id="10445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45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2020- </a:t>
              </a:r>
              <a:r>
                <a:rPr lang="ru-RU" altLang="ru-RU" sz="1600" b="1">
                  <a:latin typeface="Times New Roman" pitchFamily="18" charset="0"/>
                </a:rPr>
                <a:t>330,0 </a:t>
              </a:r>
              <a:r>
                <a:rPr lang="ru-RU" altLang="ru-RU" sz="1600">
                  <a:latin typeface="Times New Roman" pitchFamily="18" charset="0"/>
                </a:rPr>
                <a:t>тыс.руб.; 2021-2022 по 1296,3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474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549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9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  1316,4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2021-2022г.г. по1516,4 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5475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549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9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5476" name="Скругленный прямоугольник 3"/>
          <p:cNvGrpSpPr>
            <a:grpSpLocks/>
          </p:cNvGrpSpPr>
          <p:nvPr/>
        </p:nvGrpSpPr>
        <p:grpSpPr bwMode="auto">
          <a:xfrm>
            <a:off x="4716463" y="260350"/>
            <a:ext cx="3965575" cy="1439863"/>
            <a:chOff x="118" y="2459"/>
            <a:chExt cx="2590" cy="324"/>
          </a:xfrm>
        </p:grpSpPr>
        <p:pic>
          <p:nvPicPr>
            <p:cNvPr id="1054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9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5477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548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5478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54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Разработка проектов планировки и межевания территории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2022</a:t>
              </a:r>
              <a:r>
                <a:rPr lang="ru-RU" altLang="ru-RU" sz="1600">
                  <a:latin typeface="Times New Roman" pitchFamily="18" charset="0"/>
                </a:rPr>
                <a:t> – </a:t>
              </a:r>
              <a:r>
                <a:rPr lang="ru-RU" altLang="ru-RU" sz="1600" b="1">
                  <a:latin typeface="Times New Roman" pitchFamily="18" charset="0"/>
                </a:rPr>
                <a:t>72,0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105479" name="Text Box 25"/>
          <p:cNvSpPr txBox="1">
            <a:spLocks noChangeArrowheads="1"/>
          </p:cNvSpPr>
          <p:nvPr/>
        </p:nvSpPr>
        <p:spPr bwMode="auto">
          <a:xfrm>
            <a:off x="4859338" y="404813"/>
            <a:ext cx="36734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Обеспечение функций отдела образования администрации Тейковского </a:t>
            </a:r>
          </a:p>
          <a:p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1478,2 тыс.руб</a:t>
            </a:r>
            <a:r>
              <a:rPr lang="ru-RU"/>
              <a:t>.</a:t>
            </a:r>
          </a:p>
        </p:txBody>
      </p:sp>
      <p:grpSp>
        <p:nvGrpSpPr>
          <p:cNvPr id="105480" name="Скругленный прямоугольник 3"/>
          <p:cNvGrpSpPr>
            <a:grpSpLocks/>
          </p:cNvGrpSpPr>
          <p:nvPr/>
        </p:nvGrpSpPr>
        <p:grpSpPr bwMode="auto">
          <a:xfrm>
            <a:off x="4716463" y="4149725"/>
            <a:ext cx="3965575" cy="2519363"/>
            <a:chOff x="118" y="2459"/>
            <a:chExt cx="2590" cy="324"/>
          </a:xfrm>
        </p:grpSpPr>
        <p:pic>
          <p:nvPicPr>
            <p:cNvPr id="10548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Межбюджетные трансферты бюджетам сельских поселений на исполнение полномочий по предупреждению и ликвидации последствий чрезвычайных ситуаций и стихийных действий  природного и техногенного характера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</a:t>
              </a:r>
              <a:r>
                <a:rPr lang="ru-RU" altLang="ru-RU" sz="1600">
                  <a:latin typeface="Times New Roman" pitchFamily="18" charset="0"/>
                </a:rPr>
                <a:t> – </a:t>
              </a:r>
              <a:r>
                <a:rPr lang="ru-RU" altLang="ru-RU" sz="1600" b="1">
                  <a:latin typeface="Times New Roman" pitchFamily="18" charset="0"/>
                </a:rPr>
                <a:t>966,3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5481" name="Скругленный прямоугольник 3"/>
          <p:cNvGrpSpPr>
            <a:grpSpLocks/>
          </p:cNvGrpSpPr>
          <p:nvPr/>
        </p:nvGrpSpPr>
        <p:grpSpPr bwMode="auto">
          <a:xfrm>
            <a:off x="4716463" y="2133600"/>
            <a:ext cx="4176712" cy="1655763"/>
            <a:chOff x="118" y="2459"/>
            <a:chExt cx="2590" cy="324"/>
          </a:xfrm>
        </p:grpSpPr>
        <p:pic>
          <p:nvPicPr>
            <p:cNvPr id="10548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48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</a:t>
              </a:r>
              <a:r>
                <a:rPr lang="ru-RU" altLang="ru-RU" b="1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875,9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876,0 тыс.руб.         2022 год – 876,0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6498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800225"/>
            <a:chOff x="42" y="2454"/>
            <a:chExt cx="2681" cy="378"/>
          </a:xfrm>
        </p:grpSpPr>
        <p:pic>
          <p:nvPicPr>
            <p:cNvPr id="10649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50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2020- 875,9 тыс.руб</a:t>
              </a:r>
              <a:r>
                <a:rPr lang="ru-RU" altLang="ru-RU" sz="1600">
                  <a:latin typeface="Times New Roman" pitchFamily="18" charset="0"/>
                </a:rPr>
                <a:t>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2021-2022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875,9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241,1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2021 год – 9,7 тыс.руб.         2022 год – 9,7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7522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752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53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6,6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2021-2022 по 3,3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7523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7528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b="1">
                  <a:latin typeface="Calibri" pitchFamily="34" charset="0"/>
                </a:rPr>
                <a:t>20</a:t>
              </a:r>
              <a:r>
                <a:rPr lang="ru-RU" altLang="ru-RU" b="1"/>
                <a:t>20</a:t>
              </a:r>
              <a:r>
                <a:rPr lang="ru-RU" altLang="ru-RU" sz="1600" b="1">
                  <a:latin typeface="Calibri" pitchFamily="34" charset="0"/>
                </a:rPr>
                <a:t> – 228,1 тыс.руб.</a:t>
              </a:r>
            </a:p>
          </p:txBody>
        </p:sp>
      </p:grpSp>
      <p:grpSp>
        <p:nvGrpSpPr>
          <p:cNvPr id="107524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7525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52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6,4 тыс.руб. </a:t>
              </a:r>
            </a:p>
          </p:txBody>
        </p:sp>
      </p:grpSp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2020 год и плановый период 2021 и 2022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2022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204052,2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200791,7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197765,8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53227,0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53719,9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53080,7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150825,2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147071,8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144685,1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204052,2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200791,7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197765,8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5019,8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9888,3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год – 2,0 тыс.руб.; 2021 – 2,1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8546" name="Скругленный прямоугольник 5"/>
          <p:cNvGrpSpPr>
            <a:grpSpLocks/>
          </p:cNvGrpSpPr>
          <p:nvPr/>
        </p:nvGrpSpPr>
        <p:grpSpPr bwMode="auto">
          <a:xfrm>
            <a:off x="1331913" y="2060575"/>
            <a:ext cx="6769100" cy="1441450"/>
            <a:chOff x="84" y="1318"/>
            <a:chExt cx="2565" cy="390"/>
          </a:xfrm>
        </p:grpSpPr>
        <p:pic>
          <p:nvPicPr>
            <p:cNvPr id="10854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48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г. – 2,0 тыс.руб.;2021 г. – 2,1 тыс.руб.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01.01.2020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01.01.2021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01.01.2022г.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01.01.2023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9570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9571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2-17-04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2-20-78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3. Электронная почта: </a:t>
            </a:r>
            <a:r>
              <a:rPr lang="en-US" altLang="ru-RU" sz="1800" b="1" smtClean="0">
                <a:latin typeface="Times New Roman" pitchFamily="18" charset="0"/>
              </a:rPr>
              <a:t>raifoteik@mail</a:t>
            </a:r>
            <a:r>
              <a:rPr lang="ru-RU" altLang="ru-RU" sz="1800" b="1" smtClean="0">
                <a:latin typeface="Times New Roman" pitchFamily="18" charset="0"/>
              </a:rPr>
              <a:t>.</a:t>
            </a:r>
            <a:r>
              <a:rPr lang="en-US" altLang="ru-RU" sz="1800" b="1" smtClean="0">
                <a:latin typeface="Times New Roman" pitchFamily="18" charset="0"/>
              </a:rPr>
              <a:t>ru</a:t>
            </a: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10594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10595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1161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 г 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2020-2022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95" name="Object 3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9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900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доходов – 204,0 млн.руб.</a:t>
            </a:r>
          </a:p>
        </p:txBody>
      </p:sp>
      <p:sp>
        <p:nvSpPr>
          <p:cNvPr id="36901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150,8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73,9%</a:t>
            </a:r>
          </a:p>
        </p:txBody>
      </p:sp>
      <p:sp>
        <p:nvSpPr>
          <p:cNvPr id="36902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46,1 млн.руб. 22,6%</a:t>
            </a:r>
          </a:p>
        </p:txBody>
      </p:sp>
      <p:sp>
        <p:nvSpPr>
          <p:cNvPr id="36903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7,1 млн. руб. 3,5%</a:t>
            </a:r>
          </a:p>
        </p:txBody>
      </p:sp>
      <p:graphicFrame>
        <p:nvGraphicFramePr>
          <p:cNvPr id="36896" name="Object 32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96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4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2021 г.</a:t>
            </a:r>
          </a:p>
          <a:p>
            <a:pPr algn="ctr"/>
            <a:r>
              <a:rPr lang="ru-RU" b="1"/>
              <a:t>Всего доходов – 200,8 млн.руб.</a:t>
            </a:r>
          </a:p>
        </p:txBody>
      </p:sp>
      <p:sp>
        <p:nvSpPr>
          <p:cNvPr id="36905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46,7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23,3%</a:t>
            </a:r>
          </a:p>
        </p:txBody>
      </p:sp>
      <p:sp>
        <p:nvSpPr>
          <p:cNvPr id="36906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147,1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73,2%</a:t>
            </a:r>
          </a:p>
        </p:txBody>
      </p:sp>
      <p:sp>
        <p:nvSpPr>
          <p:cNvPr id="36907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7,0млн. руб. 3,5%</a:t>
            </a:r>
          </a:p>
        </p:txBody>
      </p:sp>
      <p:sp>
        <p:nvSpPr>
          <p:cNvPr id="36908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7" name="Object 33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7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9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46,3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23,4%</a:t>
            </a:r>
          </a:p>
        </p:txBody>
      </p:sp>
      <p:sp>
        <p:nvSpPr>
          <p:cNvPr id="36910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144,7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73,2%</a:t>
            </a:r>
          </a:p>
        </p:txBody>
      </p:sp>
      <p:sp>
        <p:nvSpPr>
          <p:cNvPr id="36911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6,8 млн. руб. 3,4%</a:t>
            </a:r>
          </a:p>
        </p:txBody>
      </p:sp>
      <p:sp>
        <p:nvSpPr>
          <p:cNvPr id="36912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2022 г.</a:t>
            </a:r>
          </a:p>
          <a:p>
            <a:pPr algn="ctr"/>
            <a:r>
              <a:rPr lang="ru-RU" b="1"/>
              <a:t>Всего доходов – 197,8 млн.руб.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2020-2022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701" name="Object 2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701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6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– 150,8 млн.руб.</a:t>
            </a:r>
          </a:p>
        </p:txBody>
      </p:sp>
      <p:sp>
        <p:nvSpPr>
          <p:cNvPr id="71707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79,2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52,5%</a:t>
            </a:r>
          </a:p>
        </p:txBody>
      </p:sp>
      <p:sp>
        <p:nvSpPr>
          <p:cNvPr id="71708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3,2 млн.руб. 2,1%</a:t>
            </a:r>
          </a:p>
        </p:txBody>
      </p:sp>
      <p:sp>
        <p:nvSpPr>
          <p:cNvPr id="71709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68,4 млн. руб. 45,4%</a:t>
            </a:r>
          </a:p>
        </p:txBody>
      </p:sp>
      <p:sp>
        <p:nvSpPr>
          <p:cNvPr id="71710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2021 г.</a:t>
            </a:r>
          </a:p>
          <a:p>
            <a:pPr algn="ctr"/>
            <a:r>
              <a:rPr lang="ru-RU" b="1"/>
              <a:t>Всего – 147,1 млн.руб.</a:t>
            </a:r>
          </a:p>
        </p:txBody>
      </p:sp>
      <p:sp>
        <p:nvSpPr>
          <p:cNvPr id="71711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702" name="Object 22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702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12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0,3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3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71,6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49,5%</a:t>
            </a:r>
          </a:p>
        </p:txBody>
      </p:sp>
      <p:sp>
        <p:nvSpPr>
          <p:cNvPr id="71714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72,8 млн. руб. 50,3%</a:t>
            </a:r>
          </a:p>
        </p:txBody>
      </p:sp>
      <p:sp>
        <p:nvSpPr>
          <p:cNvPr id="71715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2022 г.</a:t>
            </a:r>
          </a:p>
          <a:p>
            <a:pPr algn="ctr"/>
            <a:r>
              <a:rPr lang="ru-RU" b="1"/>
              <a:t>Всего доходов – 144,7 млн.руб.</a:t>
            </a:r>
          </a:p>
        </p:txBody>
      </p:sp>
      <p:graphicFrame>
        <p:nvGraphicFramePr>
          <p:cNvPr id="71703" name="Object 23"/>
          <p:cNvGraphicFramePr>
            <a:graphicFrameLocks noChangeAspect="1"/>
          </p:cNvGraphicFramePr>
          <p:nvPr/>
        </p:nvGraphicFramePr>
        <p:xfrm>
          <a:off x="4930775" y="857250"/>
          <a:ext cx="4427538" cy="4392613"/>
        </p:xfrm>
        <a:graphic>
          <a:graphicData uri="http://schemas.openxmlformats.org/presentationml/2006/ole">
            <p:oleObj spid="_x0000_s71703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6" name="Rectangle 22"/>
          <p:cNvSpPr>
            <a:spLocks noChangeArrowheads="1"/>
          </p:cNvSpPr>
          <p:nvPr/>
        </p:nvSpPr>
        <p:spPr bwMode="auto">
          <a:xfrm>
            <a:off x="7434263" y="2205038"/>
            <a:ext cx="1709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72,8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49,5%</a:t>
            </a:r>
          </a:p>
        </p:txBody>
      </p:sp>
      <p:sp>
        <p:nvSpPr>
          <p:cNvPr id="71717" name="Rectangle 23"/>
          <p:cNvSpPr>
            <a:spLocks noChangeArrowheads="1"/>
          </p:cNvSpPr>
          <p:nvPr/>
        </p:nvSpPr>
        <p:spPr bwMode="auto">
          <a:xfrm>
            <a:off x="5219700" y="23495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74,0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50,3%</a:t>
            </a:r>
          </a:p>
        </p:txBody>
      </p:sp>
      <p:sp>
        <p:nvSpPr>
          <p:cNvPr id="71718" name="Rectangle 24"/>
          <p:cNvSpPr>
            <a:spLocks noChangeArrowheads="1"/>
          </p:cNvSpPr>
          <p:nvPr/>
        </p:nvSpPr>
        <p:spPr bwMode="auto">
          <a:xfrm>
            <a:off x="6227763" y="1989138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17" name="Group 89"/>
          <p:cNvGraphicFramePr>
            <a:graphicFrameLocks noGrp="1"/>
          </p:cNvGraphicFramePr>
          <p:nvPr/>
        </p:nvGraphicFramePr>
        <p:xfrm>
          <a:off x="395288" y="1052513"/>
          <a:ext cx="8497887" cy="5008562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2020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46087,6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46717,5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46317,6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37971,3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39751,2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39751,3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811,9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411,9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7139,4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7002,4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6763,1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3098,7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2861,4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</a:t>
                      </a: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2231,7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1922,1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53227,0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53719,9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53080,7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46" name="Group 70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195762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2022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204052,2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200791,7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197765,8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27579,0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27910,0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23291,8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6208,5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6250,8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8444,2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7245,4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7255,7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10579,4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9915,5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8409,3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134814,3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129960,5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130430,5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13947,2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8681,4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1938,2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5338,5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5019,8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9888,3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2020-2022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2020 год и плановый период 2021-2022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год- 27578,0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2022 год- 23291,8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год- 27910,0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876,0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администрации- 15934,0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2740,0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2941,4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875,9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администрации- 15962,9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2,0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1160,2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4161,4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1486,5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876,0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администрации- 15934,0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3930,1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723,8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341,4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10370</TotalTime>
  <Words>3290</Words>
  <Application>Microsoft Office PowerPoint</Application>
  <PresentationFormat>Экран (4:3)</PresentationFormat>
  <Paragraphs>934</Paragraphs>
  <Slides>43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50" baseType="lpstr">
      <vt:lpstr>Arial</vt:lpstr>
      <vt:lpstr>Calibri</vt:lpstr>
      <vt:lpstr>Times New Roman</vt:lpstr>
      <vt:lpstr>Wingdings</vt:lpstr>
      <vt:lpstr>Тема Office</vt:lpstr>
      <vt:lpstr>Тема Office</vt:lpstr>
      <vt:lpstr>Диаграмма</vt:lpstr>
      <vt:lpstr>БЮДЖЕТ ДЛЯ ГРАЖДАН Бюджет Тейковского муниципального района на 2020 год и плановый период  2021-2022 годов</vt:lpstr>
      <vt:lpstr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Слайд 4</vt:lpstr>
      <vt:lpstr>Структура  доходов бюджета Тейковского муниципального района   за 2020-2022 г.г.</vt:lpstr>
      <vt:lpstr>Структура  безвозмездных поступлений в бюджет  Тейковского муниципального района   на 2020-2022 г.г.</vt:lpstr>
      <vt:lpstr>Налоговые и неналоговые доходы  бюджета Тейковского муниципального района по видам доходов, тыс. рублей</vt:lpstr>
      <vt:lpstr>Слайд 8</vt:lpstr>
      <vt:lpstr>Планирование бюджетных ассигнований на 2020 год и плановый период 2021-2022 г.г. по разделу 0100 «Общегосударственные вопросы»</vt:lpstr>
      <vt:lpstr>Планирование бюджетных ассигнований на 2020 год и плановый период 2021-2022 г.г. по разделу 0300 «Национальная безопасность и правоохранительная деятельность»</vt:lpstr>
      <vt:lpstr>Планирование бюджетных ассигнований на 2020 год и плановый период 2021-2022 г.г. по разделу 0400 «Национальная экономика»</vt:lpstr>
      <vt:lpstr>Планирование бюджетных ассигнований на 2020 год и плановый период 2021-2022 г.г. по разделу 0500 «Жилищно-коммунальное хозяйство»</vt:lpstr>
      <vt:lpstr>Планирование бюджетных ассигнований на 2020 год и плановый период 2021-2022 г.г. по разделу 0700 «Образование»</vt:lpstr>
      <vt:lpstr>Планирование бюджетных ассигнований на 2020 год и плановый период 2021-2022 г.г. по разделу 0800 «Культура, кинематография»</vt:lpstr>
      <vt:lpstr>Планирование бюджетных ассигнований на 2020 год и плановый период 2021-2022 г.г. по разделу 1000 «Социальная политика»</vt:lpstr>
      <vt:lpstr>Планирование бюджетных ассигнований на 2020 год и плановый период 2021-2022 г.г. по разделу 1100 «Физическая культура и спорт»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Муниципальный долг Тейковского муниципального района  Оценка на 01.01.2020 г. – 0,0 тыс.руб. Прогноз на 01.01.2021 г. – 0,0 тыс.руб. Прогноз на 01.01.2022г. – 0,0 тыс.руб. Прогноз на 01.01.2023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200</cp:revision>
  <dcterms:created xsi:type="dcterms:W3CDTF">2016-05-10T06:05:12Z</dcterms:created>
  <dcterms:modified xsi:type="dcterms:W3CDTF">2019-12-30T06:15:28Z</dcterms:modified>
</cp:coreProperties>
</file>