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299" r:id="rId3"/>
    <p:sldId id="315" r:id="rId4"/>
    <p:sldId id="273" r:id="rId5"/>
    <p:sldId id="278" r:id="rId6"/>
    <p:sldId id="301" r:id="rId7"/>
    <p:sldId id="275" r:id="rId8"/>
    <p:sldId id="264" r:id="rId9"/>
    <p:sldId id="302" r:id="rId10"/>
    <p:sldId id="311" r:id="rId11"/>
    <p:sldId id="310" r:id="rId12"/>
    <p:sldId id="309" r:id="rId13"/>
    <p:sldId id="308" r:id="rId14"/>
    <p:sldId id="307" r:id="rId15"/>
    <p:sldId id="305" r:id="rId16"/>
    <p:sldId id="304" r:id="rId17"/>
    <p:sldId id="265" r:id="rId18"/>
    <p:sldId id="280" r:id="rId19"/>
    <p:sldId id="266" r:id="rId20"/>
    <p:sldId id="316" r:id="rId21"/>
    <p:sldId id="267" r:id="rId22"/>
    <p:sldId id="317" r:id="rId23"/>
    <p:sldId id="268" r:id="rId24"/>
    <p:sldId id="284" r:id="rId25"/>
    <p:sldId id="289" r:id="rId26"/>
    <p:sldId id="291" r:id="rId27"/>
    <p:sldId id="294" r:id="rId28"/>
    <p:sldId id="295" r:id="rId29"/>
    <p:sldId id="270" r:id="rId30"/>
    <p:sldId id="319" r:id="rId31"/>
    <p:sldId id="320" r:id="rId32"/>
    <p:sldId id="321" r:id="rId33"/>
    <p:sldId id="271" r:id="rId34"/>
    <p:sldId id="296" r:id="rId35"/>
    <p:sldId id="297" r:id="rId36"/>
    <p:sldId id="281" r:id="rId37"/>
    <p:sldId id="312" r:id="rId38"/>
    <p:sldId id="318" r:id="rId39"/>
    <p:sldId id="277" r:id="rId40"/>
    <p:sldId id="314" r:id="rId41"/>
    <p:sldId id="272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CC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FBC3D5-B237-4016-8469-06433074ED4A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3C0ECCB-DF9B-486E-9BC9-754172273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6AD5214-BC9B-446B-BC21-7FAC514FE6C2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5082237-7671-4684-A46C-FAEE87B4AA4B}" type="slidenum">
              <a:rPr lang="ru-RU" altLang="ru-RU" sz="1200">
                <a:latin typeface="+mn-lt"/>
              </a:rPr>
              <a:pPr algn="r">
                <a:defRPr/>
              </a:pPr>
              <a:t>6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EF707-3BF4-40FB-94F4-3FF9F5CE325E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15FFA-6372-46F1-84ED-446252B45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3B351-4E9D-4E5C-AE86-5F0145AFAC64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A262C-40A2-40D7-AD32-8AC4C440D6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1742D-F621-4B3F-8E19-BF8E487A1A72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166B8-C786-46EC-B094-C471D0380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8BACF-7004-483B-9943-5EA94F6E00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A458D-A416-41E7-B230-B4E41CE6982A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9E93E-E4B1-4E83-BEF6-EF576426F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24AC7-122B-4B72-B748-27B8BB4A4C2A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3C000-7B82-4D23-9B98-CAB1D749D4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FE445-1C1E-488B-92CF-EB47A72723AC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57E48-0255-445B-88FE-BE81C6C8C5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6FF25-AC37-408D-92C3-86B60C6ACBE8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73D2E-696B-4EEB-9E21-3BAD186F4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E956E-D552-49D2-9353-D7B421B6DF0F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5A6FC-9CA9-471C-A17D-28B969A82F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BD2F7-E7CB-4C01-8814-B7A1A028765F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BE4CC-CC9F-4543-A0B5-3181530CA5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8055A-3E32-4E6D-AC99-0FFBC033039C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0243B-34E6-4947-A2D7-1E1DBACFF3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74C52-741D-48C1-AA8B-C7C3C30D4E90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C20E8-3EA5-4386-AADD-420C98BFAC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340848-AD5C-4079-B82A-1007E9F8A8E8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D6EE2E-7399-4FBF-B94E-EEEF994C6B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eaLnBrk="1" hangingPunct="1"/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200" b="1" i="1">
                <a:latin typeface="Times New Roman" pitchFamily="18" charset="0"/>
                <a:cs typeface="Times New Roman" pitchFamily="18" charset="0"/>
              </a:rPr>
            </a:br>
            <a:br>
              <a:rPr lang="ru-RU" sz="3200" b="1" i="1">
                <a:latin typeface="Times New Roman" pitchFamily="18" charset="0"/>
                <a:cs typeface="Times New Roman" pitchFamily="18" charset="0"/>
              </a:rPr>
            </a:br>
            <a:br>
              <a:rPr lang="ru-RU" sz="3200" b="1" i="1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Проект бюджета Тейковского муниципального района</a:t>
            </a:r>
            <a:br>
              <a:rPr lang="ru-RU" sz="3200" b="1" i="1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на 2020 год и плановый период </a:t>
            </a:r>
            <a:br>
              <a:rPr lang="ru-RU" sz="3200" b="1" i="1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2021-2022 годов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9338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>
                <a:latin typeface="Arial" charset="0"/>
              </a:rPr>
              <a:t>Планирование бюджетных ассигнований на 2020 год и плановый период 2021-2022 г.г. по разделу 0300 «Национальная безопасность и правоохранительная деятельность»</a:t>
            </a:r>
          </a:p>
        </p:txBody>
      </p:sp>
      <p:sp>
        <p:nvSpPr>
          <p:cNvPr id="7782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2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6267,8т.р. </a:t>
            </a:r>
          </a:p>
        </p:txBody>
      </p:sp>
      <p:sp>
        <p:nvSpPr>
          <p:cNvPr id="7782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6250,8 т.р.</a:t>
            </a:r>
          </a:p>
        </p:txBody>
      </p:sp>
      <p:sp>
        <p:nvSpPr>
          <p:cNvPr id="7782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6208,5 т.р.</a:t>
            </a:r>
          </a:p>
        </p:txBody>
      </p:sp>
      <p:sp>
        <p:nvSpPr>
          <p:cNvPr id="7783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4575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- 4912,2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-4971,5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-4954,5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>
                <a:latin typeface="Arial" charset="0"/>
              </a:rPr>
              <a:t>Планирование бюджетных ассигнований на 2020 год и плановый период 2021-2022 г.г. по разделу 0400 «Национальная экономика»</a:t>
            </a:r>
          </a:p>
        </p:txBody>
      </p:sp>
      <p:sp>
        <p:nvSpPr>
          <p:cNvPr id="7885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8444,2 т.р. </a:t>
            </a:r>
          </a:p>
        </p:txBody>
      </p:sp>
      <p:sp>
        <p:nvSpPr>
          <p:cNvPr id="7885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7255,7 т.р.</a:t>
            </a:r>
          </a:p>
        </p:txBody>
      </p:sp>
      <p:sp>
        <p:nvSpPr>
          <p:cNvPr id="7885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7245,4 т.р.</a:t>
            </a:r>
          </a:p>
        </p:txBody>
      </p:sp>
      <p:sp>
        <p:nvSpPr>
          <p:cNvPr id="7885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5985,4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- 1256,7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234,8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хозяйства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5985,4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Tx/>
              <a:buChar char="-"/>
            </a:pPr>
            <a:r>
              <a:rPr lang="ru-RU" sz="1200"/>
              <a:t>2224,0 тыс.руб.</a:t>
            </a:r>
          </a:p>
          <a:p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-5985,4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- 1267,0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>
                <a:latin typeface="Arial" charset="0"/>
              </a:rPr>
              <a:t>Планирование бюджетных ассигнований на 2020 год и плановый период 2021-2022 г.г. по разделу 0500 «Жилищно-коммунальное хозяйство»</a:t>
            </a:r>
          </a:p>
        </p:txBody>
      </p:sp>
      <p:sp>
        <p:nvSpPr>
          <p:cNvPr id="7987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10579,4 т.р. </a:t>
            </a:r>
          </a:p>
        </p:txBody>
      </p:sp>
      <p:sp>
        <p:nvSpPr>
          <p:cNvPr id="7987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8409,3 т.р.</a:t>
            </a:r>
          </a:p>
        </p:txBody>
      </p:sp>
      <p:sp>
        <p:nvSpPr>
          <p:cNvPr id="7987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9915,5 т.р.</a:t>
            </a:r>
          </a:p>
        </p:txBody>
      </p:sp>
      <p:sp>
        <p:nvSpPr>
          <p:cNvPr id="7987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7343,9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1383,1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7433,6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Благоустройство- 1762,7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8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4479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5837,7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>
                <a:latin typeface="Arial" charset="0"/>
              </a:rPr>
              <a:t>Планирование бюджетных ассигнований на 2020 год и плановый период 2021-2022 г.г. по разделу 0700 «Образование»</a:t>
            </a:r>
          </a:p>
        </p:txBody>
      </p:sp>
      <p:sp>
        <p:nvSpPr>
          <p:cNvPr id="80898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899" name="AutoShape 4"/>
          <p:cNvSpPr>
            <a:spLocks noChangeArrowheads="1"/>
          </p:cNvSpPr>
          <p:nvPr/>
        </p:nvSpPr>
        <p:spPr bwMode="auto">
          <a:xfrm>
            <a:off x="250825" y="1412875"/>
            <a:ext cx="25923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год- 134252,6 т.р. </a:t>
            </a:r>
          </a:p>
        </p:txBody>
      </p:sp>
      <p:sp>
        <p:nvSpPr>
          <p:cNvPr id="80900" name="AutoShape 5"/>
          <p:cNvSpPr>
            <a:spLocks noChangeArrowheads="1"/>
          </p:cNvSpPr>
          <p:nvPr/>
        </p:nvSpPr>
        <p:spPr bwMode="auto">
          <a:xfrm>
            <a:off x="6372225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год- 130430,5 т.р.</a:t>
            </a:r>
          </a:p>
        </p:txBody>
      </p:sp>
      <p:sp>
        <p:nvSpPr>
          <p:cNvPr id="80901" name="AutoShape 6"/>
          <p:cNvSpPr>
            <a:spLocks noChangeArrowheads="1"/>
          </p:cNvSpPr>
          <p:nvPr/>
        </p:nvSpPr>
        <p:spPr bwMode="auto">
          <a:xfrm>
            <a:off x="3348038" y="1412875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год- 129960,5 т.р.</a:t>
            </a:r>
          </a:p>
        </p:txBody>
      </p:sp>
      <p:sp>
        <p:nvSpPr>
          <p:cNvPr id="80902" name="AutoShape 7"/>
          <p:cNvSpPr>
            <a:spLocks noChangeArrowheads="1"/>
          </p:cNvSpPr>
          <p:nvPr/>
        </p:nvSpPr>
        <p:spPr bwMode="auto">
          <a:xfrm>
            <a:off x="3203575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17200,7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- 95567,8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5386,2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- 1007,6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10798,2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3" name="AutoShape 8"/>
          <p:cNvSpPr>
            <a:spLocks noChangeArrowheads="1"/>
          </p:cNvSpPr>
          <p:nvPr/>
        </p:nvSpPr>
        <p:spPr bwMode="auto">
          <a:xfrm>
            <a:off x="179388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18088,5тыс.руб.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96665,7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6680,0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- 1060,0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11758,4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>
            <a:off x="6227763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17200,7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96034,4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Дополнительное образование</a:t>
            </a:r>
          </a:p>
          <a:p>
            <a:r>
              <a:rPr lang="ru-RU" sz="1200"/>
              <a:t>детей – 5389,6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- 1007,6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10798,2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>
                <a:latin typeface="Arial" charset="0"/>
              </a:rPr>
              <a:t>Планирование бюджетных ассигнований на 2020 год и плановый период 2021-2022 г.г. по разделу 0800 «Культура, кинематография»</a:t>
            </a:r>
          </a:p>
        </p:txBody>
      </p:sp>
      <p:sp>
        <p:nvSpPr>
          <p:cNvPr id="81922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3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13973,2 т.р. </a:t>
            </a:r>
          </a:p>
        </p:txBody>
      </p:sp>
      <p:sp>
        <p:nvSpPr>
          <p:cNvPr id="81924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8773,3 т.р.</a:t>
            </a:r>
          </a:p>
        </p:txBody>
      </p:sp>
      <p:sp>
        <p:nvSpPr>
          <p:cNvPr id="81925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8681,4 т.р.</a:t>
            </a:r>
          </a:p>
        </p:txBody>
      </p:sp>
      <p:sp>
        <p:nvSpPr>
          <p:cNvPr id="81926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6824,0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- 1857,4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7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 – 11115,8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- 1857,4 тыс.руб.;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81928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6915,9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-1857,4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>
                <a:latin typeface="Arial" charset="0"/>
              </a:rPr>
              <a:t>Планирование бюджетных ассигнований на 2020 год и плановый период 2021-2022 г.г. по разделу 1000 «Социальная политика»</a:t>
            </a:r>
          </a:p>
        </p:txBody>
      </p:sp>
      <p:sp>
        <p:nvSpPr>
          <p:cNvPr id="8294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4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 1938,2 т.р. </a:t>
            </a:r>
          </a:p>
        </p:txBody>
      </p:sp>
      <p:sp>
        <p:nvSpPr>
          <p:cNvPr id="8294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4214,1 т.р.</a:t>
            </a:r>
          </a:p>
        </p:txBody>
      </p:sp>
      <p:sp>
        <p:nvSpPr>
          <p:cNvPr id="8294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-  5338,5 т.р.</a:t>
            </a:r>
          </a:p>
        </p:txBody>
      </p:sp>
      <p:sp>
        <p:nvSpPr>
          <p:cNvPr id="8295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1516,4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населения – 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- 3822,1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 Социальное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- 20,0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- 601,8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1516,4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- 1437,6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>
                <a:latin typeface="Arial" charset="0"/>
              </a:rPr>
              <a:t>Планирование бюджетных ассигнований на 2020 год и плановый период 2021-2022 г.г. по разделу 1100 «Физическая культура и спорт»</a:t>
            </a:r>
          </a:p>
        </p:txBody>
      </p:sp>
      <p:sp>
        <p:nvSpPr>
          <p:cNvPr id="8397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482,1 т.р. </a:t>
            </a:r>
          </a:p>
        </p:txBody>
      </p:sp>
      <p:sp>
        <p:nvSpPr>
          <p:cNvPr id="8397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512,1 т.р.</a:t>
            </a:r>
          </a:p>
        </p:txBody>
      </p:sp>
      <p:sp>
        <p:nvSpPr>
          <p:cNvPr id="8397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512,1 т.р.</a:t>
            </a:r>
          </a:p>
        </p:txBody>
      </p:sp>
      <p:sp>
        <p:nvSpPr>
          <p:cNvPr id="8397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Физическая культуры– 330,0 т.руб.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182,1 т.руб.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Физическая культура – 300,0 т.руб.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 Массовый спорт – 182,1 тыс.руб.</a:t>
            </a:r>
          </a:p>
        </p:txBody>
      </p:sp>
      <p:sp>
        <p:nvSpPr>
          <p:cNvPr id="8397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Физическая культура –330,0 т.руб.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 Массовый спорт – 182,1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 txBox="1">
            <a:spLocks/>
          </p:cNvSpPr>
          <p:nvPr/>
        </p:nvSpPr>
        <p:spPr bwMode="auto">
          <a:xfrm>
            <a:off x="209550" y="188913"/>
            <a:ext cx="8934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Муниципальные программы Тейковского муниципального района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2020 год – 164579,3 тыс.руб. ( 80,7% общих расходов бюджета)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2021 год – 152845,5 тыс.руб. (78,1 %)              2022 год – 151739,4 тыс.руб. (80,7 %)</a:t>
            </a:r>
          </a:p>
        </p:txBody>
      </p:sp>
      <p:grpSp>
        <p:nvGrpSpPr>
          <p:cNvPr id="84995" name="Скругленный прямоугольник 3"/>
          <p:cNvGrpSpPr>
            <a:grpSpLocks/>
          </p:cNvGrpSpPr>
          <p:nvPr/>
        </p:nvGrpSpPr>
        <p:grpSpPr bwMode="auto">
          <a:xfrm>
            <a:off x="323850" y="3789363"/>
            <a:ext cx="4249738" cy="1081087"/>
            <a:chOff x="92" y="2454"/>
            <a:chExt cx="2651" cy="386"/>
          </a:xfrm>
        </p:grpSpPr>
        <p:pic>
          <p:nvPicPr>
            <p:cNvPr id="8502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65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521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физической культуры и спорта в Тейковском муниципальном районе»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482,1т.р.; 512,1 т.р.; 512,1 т.р.                  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6" name="Скругленный прямоугольник 6"/>
          <p:cNvGrpSpPr>
            <a:grpSpLocks/>
          </p:cNvGrpSpPr>
          <p:nvPr/>
        </p:nvGrpSpPr>
        <p:grpSpPr bwMode="auto">
          <a:xfrm>
            <a:off x="4643438" y="3644900"/>
            <a:ext cx="4319587" cy="1584325"/>
            <a:chOff x="2880" y="2485"/>
            <a:chExt cx="2711" cy="525"/>
          </a:xfrm>
        </p:grpSpPr>
        <p:pic>
          <p:nvPicPr>
            <p:cNvPr id="85024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0" y="2485"/>
              <a:ext cx="2711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5" name="Text Box 12"/>
            <p:cNvSpPr txBox="1">
              <a:spLocks noChangeArrowheads="1"/>
            </p:cNvSpPr>
            <p:nvPr/>
          </p:nvSpPr>
          <p:spPr bwMode="auto">
            <a:xfrm>
              <a:off x="2965" y="2526"/>
              <a:ext cx="2581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7" name="Скругленный прямоугольник 8"/>
          <p:cNvGrpSpPr>
            <a:grpSpLocks/>
          </p:cNvGrpSpPr>
          <p:nvPr/>
        </p:nvGrpSpPr>
        <p:grpSpPr bwMode="auto">
          <a:xfrm>
            <a:off x="4572000" y="5229225"/>
            <a:ext cx="4321175" cy="1425575"/>
            <a:chOff x="2880" y="3164"/>
            <a:chExt cx="2689" cy="748"/>
          </a:xfrm>
        </p:grpSpPr>
        <p:pic>
          <p:nvPicPr>
            <p:cNvPr id="85022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80" y="3164"/>
              <a:ext cx="2689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3" name="Text Box 15"/>
            <p:cNvSpPr txBox="1">
              <a:spLocks noChangeArrowheads="1"/>
            </p:cNvSpPr>
            <p:nvPr/>
          </p:nvSpPr>
          <p:spPr bwMode="auto">
            <a:xfrm>
              <a:off x="2880" y="3202"/>
              <a:ext cx="2689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«Патриотическое воспитание детей и молодежи  и подготовка молодежи Тейковского муниципального района к военной службе»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г.- 200,0- тыс.руб.; 2021 г.- 2022 г. по 150,0 тыс.руб.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     </a:t>
              </a:r>
            </a:p>
          </p:txBody>
        </p:sp>
      </p:grpSp>
      <p:grpSp>
        <p:nvGrpSpPr>
          <p:cNvPr id="84998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20" name="Скругленный прямоугольник 11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1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4999" name="Скругленный прямоугольник 12"/>
          <p:cNvGrpSpPr>
            <a:grpSpLocks/>
          </p:cNvGrpSpPr>
          <p:nvPr/>
        </p:nvGrpSpPr>
        <p:grpSpPr bwMode="auto">
          <a:xfrm>
            <a:off x="4500563" y="1125538"/>
            <a:ext cx="4316412" cy="1131887"/>
            <a:chOff x="2897" y="866"/>
            <a:chExt cx="2711" cy="652"/>
          </a:xfrm>
        </p:grpSpPr>
        <p:pic>
          <p:nvPicPr>
            <p:cNvPr id="85018" name="Скругленный прямоугольник 12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939" y="866"/>
              <a:ext cx="2669" cy="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9" name="Text Box 24"/>
            <p:cNvSpPr txBox="1">
              <a:spLocks noChangeArrowheads="1"/>
            </p:cNvSpPr>
            <p:nvPr/>
          </p:nvSpPr>
          <p:spPr bwMode="auto">
            <a:xfrm>
              <a:off x="2897" y="866"/>
              <a:ext cx="266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 Экономическое развитие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г.- 400,0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5000" name="Скругленный прямоугольник 14"/>
          <p:cNvGrpSpPr>
            <a:grpSpLocks/>
          </p:cNvGrpSpPr>
          <p:nvPr/>
        </p:nvGrpSpPr>
        <p:grpSpPr bwMode="auto">
          <a:xfrm>
            <a:off x="250825" y="4941888"/>
            <a:ext cx="4248150" cy="1916112"/>
            <a:chOff x="87" y="3255"/>
            <a:chExt cx="2696" cy="735"/>
          </a:xfrm>
        </p:grpSpPr>
        <p:pic>
          <p:nvPicPr>
            <p:cNvPr id="85016" name="Скругленный прямоугольник 14"/>
            <p:cNvPicPr>
              <a:picLocks noChangeArrowheads="1"/>
            </p:cNvPicPr>
            <p:nvPr/>
          </p:nvPicPr>
          <p:blipFill>
            <a:blip r:embed="rId7">
              <a:grayscl/>
            </a:blip>
            <a:srcRect/>
            <a:stretch>
              <a:fillRect/>
            </a:stretch>
          </p:blipFill>
          <p:spPr bwMode="auto">
            <a:xfrm>
              <a:off x="87" y="3255"/>
              <a:ext cx="2696" cy="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7" name="Text Box 27"/>
            <p:cNvSpPr txBox="1">
              <a:spLocks noChangeArrowheads="1"/>
            </p:cNvSpPr>
            <p:nvPr/>
          </p:nvSpPr>
          <p:spPr bwMode="auto">
            <a:xfrm>
              <a:off x="106" y="3294"/>
              <a:ext cx="2547" cy="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доступным и комфортным жильем, объектами инженерной инфраструктуры и услугами жилищно-коммунального хозяйства Тейковского муниципального района»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г.- 9761,4 т.р.; 2021 г.- 8635,5 тыс.руб.; 2022 г. – 8409,3 т.руб. </a:t>
              </a:r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/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85001" name="Скругленный прямоугольник 4"/>
          <p:cNvGrpSpPr>
            <a:grpSpLocks/>
          </p:cNvGrpSpPr>
          <p:nvPr/>
        </p:nvGrpSpPr>
        <p:grpSpPr bwMode="auto">
          <a:xfrm>
            <a:off x="323850" y="2276475"/>
            <a:ext cx="4140200" cy="1296988"/>
            <a:chOff x="88" y="1966"/>
            <a:chExt cx="2655" cy="369"/>
          </a:xfrm>
        </p:grpSpPr>
        <p:pic>
          <p:nvPicPr>
            <p:cNvPr id="85014" name="Скругленный прямоугольник 4"/>
            <p:cNvPicPr>
              <a:picLocks noChangeArrowheads="1"/>
            </p:cNvPicPr>
            <p:nvPr/>
          </p:nvPicPr>
          <p:blipFill>
            <a:blip r:embed="rId8">
              <a:grayscl/>
            </a:blip>
            <a:srcRect/>
            <a:stretch>
              <a:fillRect/>
            </a:stretch>
          </p:blipFill>
          <p:spPr bwMode="auto">
            <a:xfrm>
              <a:off x="88" y="1966"/>
              <a:ext cx="265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5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51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«Культура Тейковского муниципального района»        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13064,0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2021- 8304,4 тыс.руб., 2022</a:t>
              </a:r>
              <a:r>
                <a:rPr lang="ru-RU" altLang="ru-RU">
                  <a:latin typeface="Times New Roman" pitchFamily="18" charset="0"/>
                </a:rPr>
                <a:t> -</a:t>
              </a:r>
              <a:r>
                <a:rPr lang="ru-RU" altLang="ru-RU" b="1">
                  <a:latin typeface="Times New Roman" pitchFamily="18" charset="0"/>
                </a:rPr>
                <a:t> 8399,7 тыс.руб.</a:t>
              </a:r>
            </a:p>
          </p:txBody>
        </p:sp>
      </p:grpSp>
      <p:grpSp>
        <p:nvGrpSpPr>
          <p:cNvPr id="85002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2" name="Скругленный прямоугольник 11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3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3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0" name="Скругленный прямоугольник 11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1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граждан, профилактика правонарушений и наркомании в  Тейковском муниципальном районе»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2020 -621,5 тыс.руб.; 2021 -542,7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2021 -542,7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4" name="Скругленный прямоугольник 5"/>
          <p:cNvGrpSpPr>
            <a:grpSpLocks/>
          </p:cNvGrpSpPr>
          <p:nvPr/>
        </p:nvGrpSpPr>
        <p:grpSpPr bwMode="auto">
          <a:xfrm>
            <a:off x="179388" y="1125538"/>
            <a:ext cx="4319587" cy="1338262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9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5009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образования Тейковского  муниципального района» 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   </a:t>
              </a:r>
              <a:r>
                <a:rPr lang="ru-RU" altLang="ru-RU" b="1">
                  <a:latin typeface="Times New Roman" pitchFamily="18" charset="0"/>
                </a:rPr>
                <a:t>2020 г</a:t>
              </a:r>
              <a:r>
                <a:rPr lang="ru-RU" altLang="ru-RU">
                  <a:latin typeface="Times New Roman" pitchFamily="18" charset="0"/>
                </a:rPr>
                <a:t>.- </a:t>
              </a:r>
              <a:r>
                <a:rPr lang="ru-RU" altLang="ru-RU" b="1">
                  <a:latin typeface="Times New Roman" pitchFamily="18" charset="0"/>
                </a:rPr>
                <a:t>130997,9  тыс.руб.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2021-127273,7 тыс.руб.,2022-127740,3 тыс.руб.</a:t>
              </a:r>
            </a:p>
          </p:txBody>
        </p:sp>
      </p:grpSp>
      <p:sp>
        <p:nvSpPr>
          <p:cNvPr id="85005" name="Text Box 37"/>
          <p:cNvSpPr txBox="1">
            <a:spLocks noChangeArrowheads="1"/>
          </p:cNvSpPr>
          <p:nvPr/>
        </p:nvSpPr>
        <p:spPr bwMode="auto">
          <a:xfrm>
            <a:off x="4875213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5006" name="Text Box 38"/>
          <p:cNvSpPr txBox="1">
            <a:spLocks noChangeArrowheads="1"/>
          </p:cNvSpPr>
          <p:nvPr/>
        </p:nvSpPr>
        <p:spPr bwMode="auto">
          <a:xfrm>
            <a:off x="5019675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«</a:t>
            </a:r>
          </a:p>
        </p:txBody>
      </p:sp>
      <p:sp>
        <p:nvSpPr>
          <p:cNvPr id="85007" name="Text Box 39"/>
          <p:cNvSpPr txBox="1">
            <a:spLocks noChangeArrowheads="1"/>
          </p:cNvSpPr>
          <p:nvPr/>
        </p:nvSpPr>
        <p:spPr bwMode="auto">
          <a:xfrm>
            <a:off x="4643438" y="3789363"/>
            <a:ext cx="42481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сети муниципальных автомобильных</a:t>
            </a:r>
          </a:p>
          <a:p>
            <a:r>
              <a:rPr lang="ru-RU"/>
              <a:t>дорог общего пользования местного значения</a:t>
            </a:r>
          </a:p>
          <a:p>
            <a:r>
              <a:rPr lang="ru-RU"/>
              <a:t>Тейковского муниципального района и дорог </a:t>
            </a:r>
          </a:p>
          <a:p>
            <a:r>
              <a:rPr lang="ru-RU"/>
              <a:t>внутри населенных пунктов»</a:t>
            </a:r>
          </a:p>
          <a:p>
            <a:r>
              <a:rPr lang="ru-RU"/>
              <a:t>                 </a:t>
            </a:r>
            <a:r>
              <a:rPr lang="ru-RU" b="1"/>
              <a:t>2020 г.- 5485,4 тыс.руб.;</a:t>
            </a:r>
          </a:p>
          <a:p>
            <a:r>
              <a:rPr lang="ru-RU" b="1"/>
              <a:t>            2021-2022 г.г.-  по 5985,4 тыс.руб</a:t>
            </a:r>
            <a:r>
              <a:rPr lang="ru-RU"/>
              <a:t>.</a:t>
            </a:r>
          </a:p>
        </p:txBody>
      </p:sp>
    </p:spTree>
  </p:cSld>
  <p:clrMapOvr>
    <a:masterClrMapping/>
  </p:clrMapOvr>
  <p:transition spd="slow">
    <p:wheel spokes="8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7" name="Скругленный прямоугольник 5"/>
          <p:cNvGrpSpPr>
            <a:grpSpLocks/>
          </p:cNvGrpSpPr>
          <p:nvPr/>
        </p:nvGrpSpPr>
        <p:grpSpPr bwMode="auto">
          <a:xfrm>
            <a:off x="179388" y="836613"/>
            <a:ext cx="4319587" cy="2160587"/>
            <a:chOff x="84" y="1306"/>
            <a:chExt cx="2581" cy="573"/>
          </a:xfrm>
        </p:grpSpPr>
        <p:pic>
          <p:nvPicPr>
            <p:cNvPr id="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7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8" name="Скругленный прямоугольник 5"/>
          <p:cNvGrpSpPr>
            <a:grpSpLocks/>
          </p:cNvGrpSpPr>
          <p:nvPr/>
        </p:nvGrpSpPr>
        <p:grpSpPr bwMode="auto">
          <a:xfrm>
            <a:off x="179388" y="2924175"/>
            <a:ext cx="4321175" cy="2017713"/>
            <a:chOff x="84" y="1306"/>
            <a:chExt cx="2581" cy="573"/>
          </a:xfrm>
        </p:grpSpPr>
        <p:pic>
          <p:nvPicPr>
            <p:cNvPr id="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5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9" name="Скругленный прямоугольник 5"/>
          <p:cNvGrpSpPr>
            <a:grpSpLocks/>
          </p:cNvGrpSpPr>
          <p:nvPr/>
        </p:nvGrpSpPr>
        <p:grpSpPr bwMode="auto">
          <a:xfrm>
            <a:off x="4572000" y="188913"/>
            <a:ext cx="4319588" cy="2087562"/>
            <a:chOff x="84" y="1306"/>
            <a:chExt cx="2581" cy="573"/>
          </a:xfrm>
        </p:grpSpPr>
        <p:pic>
          <p:nvPicPr>
            <p:cNvPr id="4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3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20" name="Скругленный прямоугольник 5"/>
          <p:cNvGrpSpPr>
            <a:grpSpLocks/>
          </p:cNvGrpSpPr>
          <p:nvPr/>
        </p:nvGrpSpPr>
        <p:grpSpPr bwMode="auto">
          <a:xfrm>
            <a:off x="4572000" y="2420938"/>
            <a:ext cx="4319588" cy="2447925"/>
            <a:chOff x="84" y="1306"/>
            <a:chExt cx="2581" cy="573"/>
          </a:xfrm>
        </p:grpSpPr>
        <p:pic>
          <p:nvPicPr>
            <p:cNvPr id="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1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21" name="Text Box 28"/>
          <p:cNvSpPr txBox="1">
            <a:spLocks noChangeArrowheads="1"/>
          </p:cNvSpPr>
          <p:nvPr/>
        </p:nvSpPr>
        <p:spPr bwMode="auto">
          <a:xfrm>
            <a:off x="1095375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2" name="Text Box 29"/>
          <p:cNvSpPr txBox="1">
            <a:spLocks noChangeArrowheads="1"/>
          </p:cNvSpPr>
          <p:nvPr/>
        </p:nvSpPr>
        <p:spPr bwMode="auto">
          <a:xfrm>
            <a:off x="827088" y="76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3" name="Text Box 31"/>
          <p:cNvSpPr txBox="1">
            <a:spLocks noChangeArrowheads="1"/>
          </p:cNvSpPr>
          <p:nvPr/>
        </p:nvSpPr>
        <p:spPr bwMode="auto">
          <a:xfrm>
            <a:off x="250825" y="1052513"/>
            <a:ext cx="3960813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    «Информатизация и информационная безопасность»</a:t>
            </a:r>
          </a:p>
          <a:p>
            <a:r>
              <a:rPr lang="ru-RU" sz="1600"/>
              <a:t> </a:t>
            </a:r>
            <a:endParaRPr lang="ru-RU" b="1"/>
          </a:p>
          <a:p>
            <a:r>
              <a:rPr lang="ru-RU" b="1"/>
              <a:t>              2020 г.- 1330,0 тыс.руб</a:t>
            </a:r>
            <a:r>
              <a:rPr lang="ru-RU"/>
              <a:t>.</a:t>
            </a:r>
          </a:p>
          <a:p>
            <a:r>
              <a:rPr lang="ru-RU" sz="1600"/>
              <a:t> </a:t>
            </a:r>
            <a:endParaRPr lang="ru-RU" b="1"/>
          </a:p>
        </p:txBody>
      </p:sp>
      <p:sp>
        <p:nvSpPr>
          <p:cNvPr id="86024" name="Text Box 32"/>
          <p:cNvSpPr txBox="1">
            <a:spLocks noChangeArrowheads="1"/>
          </p:cNvSpPr>
          <p:nvPr/>
        </p:nvSpPr>
        <p:spPr bwMode="auto">
          <a:xfrm>
            <a:off x="4730750" y="4667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««У</a:t>
            </a:r>
          </a:p>
        </p:txBody>
      </p:sp>
      <p:sp>
        <p:nvSpPr>
          <p:cNvPr id="86025" name="Text Box 33"/>
          <p:cNvSpPr txBox="1">
            <a:spLocks noChangeArrowheads="1"/>
          </p:cNvSpPr>
          <p:nvPr/>
        </p:nvSpPr>
        <p:spPr bwMode="auto">
          <a:xfrm>
            <a:off x="4643438" y="333375"/>
            <a:ext cx="39243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Улучшение условий и охрана труда в </a:t>
            </a:r>
          </a:p>
          <a:p>
            <a:r>
              <a:rPr lang="ru-RU" sz="1600"/>
              <a:t>Тейковском муниципальном районе»</a:t>
            </a:r>
          </a:p>
          <a:p>
            <a:r>
              <a:rPr lang="ru-RU" sz="1600"/>
              <a:t>           </a:t>
            </a:r>
            <a:endParaRPr lang="ru-RU" b="1"/>
          </a:p>
          <a:p>
            <a:r>
              <a:rPr lang="ru-RU" b="1"/>
              <a:t>                2020 г.- 50,0 тыс.руб.</a:t>
            </a:r>
          </a:p>
          <a:p>
            <a:r>
              <a:rPr lang="ru-RU" sz="1800"/>
              <a:t> </a:t>
            </a:r>
          </a:p>
        </p:txBody>
      </p:sp>
      <p:sp>
        <p:nvSpPr>
          <p:cNvPr id="86026" name="Text Box 34"/>
          <p:cNvSpPr txBox="1">
            <a:spLocks noChangeArrowheads="1"/>
          </p:cNvSpPr>
          <p:nvPr/>
        </p:nvSpPr>
        <p:spPr bwMode="auto">
          <a:xfrm>
            <a:off x="395288" y="3141663"/>
            <a:ext cx="3979862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>
                <a:latin typeface="Times New Roman" pitchFamily="18" charset="0"/>
              </a:rPr>
              <a:t>«</a:t>
            </a:r>
            <a:r>
              <a:rPr lang="ru-RU" sz="1600">
                <a:latin typeface="Times New Roman" pitchFamily="18" charset="0"/>
              </a:rPr>
              <a:t>Повышение безопасности </a:t>
            </a:r>
          </a:p>
          <a:p>
            <a:r>
              <a:rPr lang="ru-RU" sz="1600">
                <a:latin typeface="Times New Roman" pitchFamily="18" charset="0"/>
              </a:rPr>
              <a:t>дорожного движения на территории</a:t>
            </a:r>
          </a:p>
          <a:p>
            <a:r>
              <a:rPr lang="ru-RU" sz="1600">
                <a:latin typeface="Times New Roman" pitchFamily="18" charset="0"/>
              </a:rPr>
              <a:t>Тейковского муниципального района»</a:t>
            </a:r>
          </a:p>
          <a:p>
            <a:r>
              <a:rPr lang="ru-RU" sz="1600"/>
              <a:t>      </a:t>
            </a:r>
            <a:r>
              <a:rPr lang="ru-RU" b="1"/>
              <a:t>2020 г.- 500,0 тыс.руб.</a:t>
            </a:r>
          </a:p>
        </p:txBody>
      </p:sp>
      <p:sp>
        <p:nvSpPr>
          <p:cNvPr id="86027" name="Text Box 35"/>
          <p:cNvSpPr txBox="1">
            <a:spLocks noChangeArrowheads="1"/>
          </p:cNvSpPr>
          <p:nvPr/>
        </p:nvSpPr>
        <p:spPr bwMode="auto">
          <a:xfrm>
            <a:off x="4716463" y="2636838"/>
            <a:ext cx="40322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«Развитие сельского хозяйства и регулирование рынков сельскохозяйственной</a:t>
            </a:r>
          </a:p>
          <a:p>
            <a:r>
              <a:rPr lang="ru-RU" b="1">
                <a:latin typeface="Times New Roman" pitchFamily="18" charset="0"/>
              </a:rPr>
              <a:t>продукции, сырья и продовольствия в Тейковском муниципальном районе»</a:t>
            </a:r>
          </a:p>
          <a:p>
            <a:r>
              <a:rPr lang="ru-RU"/>
              <a:t>         </a:t>
            </a:r>
            <a:r>
              <a:rPr lang="ru-RU" b="1"/>
              <a:t>2020 г.- 1637,0 тыс.руб.;</a:t>
            </a:r>
          </a:p>
          <a:p>
            <a:r>
              <a:rPr lang="ru-RU" b="1"/>
              <a:t>                  2021 г. -1441,7 тыс.руб.</a:t>
            </a:r>
            <a:endParaRPr lang="ru-RU" sz="1200" b="1"/>
          </a:p>
        </p:txBody>
      </p:sp>
      <p:sp>
        <p:nvSpPr>
          <p:cNvPr id="86028" name="Text Box 35"/>
          <p:cNvSpPr txBox="1">
            <a:spLocks noChangeArrowheads="1"/>
          </p:cNvSpPr>
          <p:nvPr/>
        </p:nvSpPr>
        <p:spPr bwMode="auto">
          <a:xfrm flipV="1">
            <a:off x="4643438" y="4149725"/>
            <a:ext cx="4032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             </a:t>
            </a:r>
            <a:r>
              <a:rPr lang="ru-RU" sz="1200" b="1"/>
              <a:t>                       </a:t>
            </a:r>
          </a:p>
        </p:txBody>
      </p:sp>
      <p:sp>
        <p:nvSpPr>
          <p:cNvPr id="86029" name="Text Box 36"/>
          <p:cNvSpPr txBox="1">
            <a:spLocks noChangeArrowheads="1"/>
          </p:cNvSpPr>
          <p:nvPr/>
        </p:nvSpPr>
        <p:spPr bwMode="auto">
          <a:xfrm>
            <a:off x="468313" y="4005263"/>
            <a:ext cx="823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             </a:t>
            </a:r>
          </a:p>
        </p:txBody>
      </p:sp>
      <p:sp>
        <p:nvSpPr>
          <p:cNvPr id="86041" name="Rectangle 25"/>
          <p:cNvSpPr>
            <a:spLocks noChangeArrowheads="1"/>
          </p:cNvSpPr>
          <p:nvPr/>
        </p:nvSpPr>
        <p:spPr bwMode="auto">
          <a:xfrm>
            <a:off x="4456113" y="3276600"/>
            <a:ext cx="233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b="1"/>
              <a:t>.</a:t>
            </a:r>
            <a:endParaRPr lang="ru-RU" b="1"/>
          </a:p>
        </p:txBody>
      </p:sp>
      <p:sp>
        <p:nvSpPr>
          <p:cNvPr id="86042" name="Rectangle 26"/>
          <p:cNvSpPr>
            <a:spLocks noChangeArrowheads="1"/>
          </p:cNvSpPr>
          <p:nvPr/>
        </p:nvSpPr>
        <p:spPr bwMode="auto">
          <a:xfrm flipV="1">
            <a:off x="250825" y="5861050"/>
            <a:ext cx="4438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altLang="ru-RU" b="1"/>
              <a:t>.</a:t>
            </a:r>
            <a:endParaRPr lang="ru-RU" b="1"/>
          </a:p>
        </p:txBody>
      </p:sp>
      <p:grpSp>
        <p:nvGrpSpPr>
          <p:cNvPr id="86043" name="Скругленный прямоугольник 5"/>
          <p:cNvGrpSpPr>
            <a:grpSpLocks/>
          </p:cNvGrpSpPr>
          <p:nvPr/>
        </p:nvGrpSpPr>
        <p:grpSpPr bwMode="auto">
          <a:xfrm>
            <a:off x="250825" y="4868863"/>
            <a:ext cx="4249738" cy="1989137"/>
            <a:chOff x="84" y="1306"/>
            <a:chExt cx="2581" cy="573"/>
          </a:xfrm>
        </p:grpSpPr>
        <p:pic>
          <p:nvPicPr>
            <p:cNvPr id="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5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46" name="Text Box 30"/>
          <p:cNvSpPr txBox="1">
            <a:spLocks noChangeArrowheads="1"/>
          </p:cNvSpPr>
          <p:nvPr/>
        </p:nvSpPr>
        <p:spPr bwMode="auto">
          <a:xfrm>
            <a:off x="395288" y="5157788"/>
            <a:ext cx="396081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«Развитие муниципальной службы</a:t>
            </a:r>
          </a:p>
          <a:p>
            <a:r>
              <a:rPr lang="ru-RU" b="1"/>
              <a:t> Тейковского муниципального района</a:t>
            </a:r>
          </a:p>
          <a:p>
            <a:r>
              <a:rPr lang="ru-RU" b="1"/>
              <a:t>на 2018-2020 годы»</a:t>
            </a:r>
          </a:p>
          <a:p>
            <a:endParaRPr lang="ru-RU" b="1"/>
          </a:p>
          <a:p>
            <a:r>
              <a:rPr lang="ru-RU" b="1"/>
              <a:t>             2020 г. -40,0 тыс руб.</a:t>
            </a:r>
          </a:p>
        </p:txBody>
      </p:sp>
      <p:grpSp>
        <p:nvGrpSpPr>
          <p:cNvPr id="86047" name="Скругленный прямоугольник 5"/>
          <p:cNvGrpSpPr>
            <a:grpSpLocks/>
          </p:cNvGrpSpPr>
          <p:nvPr/>
        </p:nvGrpSpPr>
        <p:grpSpPr bwMode="auto">
          <a:xfrm>
            <a:off x="4787900" y="4724400"/>
            <a:ext cx="4176713" cy="1584325"/>
            <a:chOff x="84" y="1306"/>
            <a:chExt cx="2581" cy="573"/>
          </a:xfrm>
        </p:grpSpPr>
        <p:pic>
          <p:nvPicPr>
            <p:cNvPr id="6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9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50" name="Text Box 34"/>
          <p:cNvSpPr txBox="1">
            <a:spLocks noChangeArrowheads="1"/>
          </p:cNvSpPr>
          <p:nvPr/>
        </p:nvSpPr>
        <p:spPr bwMode="auto">
          <a:xfrm>
            <a:off x="5056188" y="4795838"/>
            <a:ext cx="36607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« Противодействие коррупции в </a:t>
            </a:r>
          </a:p>
          <a:p>
            <a:r>
              <a:rPr lang="ru-RU" b="1"/>
              <a:t>Тейковском муниципальном районе на</a:t>
            </a:r>
          </a:p>
          <a:p>
            <a:r>
              <a:rPr lang="ru-RU" b="1"/>
              <a:t>2018-2020 годы»</a:t>
            </a:r>
          </a:p>
          <a:p>
            <a:r>
              <a:rPr lang="ru-RU" b="1"/>
              <a:t>                  2020 г. -10,0 тыс.руб.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1"/>
          <p:cNvSpPr txBox="1">
            <a:spLocks/>
          </p:cNvSpPr>
          <p:nvPr/>
        </p:nvSpPr>
        <p:spPr bwMode="auto">
          <a:xfrm>
            <a:off x="731838" y="188913"/>
            <a:ext cx="787558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образования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  -  130997,9 тыс.руб. (64,2% от общего объёма расхода бюджета); 2021 – 127273,7 тыс.руб., 2022 – 127740,3 тыс.руб.</a:t>
            </a:r>
          </a:p>
        </p:txBody>
      </p:sp>
      <p:grpSp>
        <p:nvGrpSpPr>
          <p:cNvPr id="87043" name="Скругленный прямоугольник 3"/>
          <p:cNvGrpSpPr>
            <a:grpSpLocks/>
          </p:cNvGrpSpPr>
          <p:nvPr/>
        </p:nvGrpSpPr>
        <p:grpSpPr bwMode="auto">
          <a:xfrm>
            <a:off x="395288" y="3213100"/>
            <a:ext cx="4176712" cy="1584325"/>
            <a:chOff x="92" y="2454"/>
            <a:chExt cx="2618" cy="318"/>
          </a:xfrm>
        </p:grpSpPr>
        <p:pic>
          <p:nvPicPr>
            <p:cNvPr id="870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57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7" name="Text Box 6"/>
            <p:cNvSpPr txBox="1">
              <a:spLocks noChangeArrowheads="1"/>
            </p:cNvSpPr>
            <p:nvPr/>
          </p:nvSpPr>
          <p:spPr bwMode="auto">
            <a:xfrm>
              <a:off x="118" y="2457"/>
              <a:ext cx="2592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мер социальной поддержки в сфере образования»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2020- 735,6</a:t>
              </a:r>
              <a:r>
                <a:rPr lang="ru-RU" altLang="ru-RU">
                  <a:latin typeface="Times New Roman" pitchFamily="18" charset="0"/>
                </a:rPr>
                <a:t>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2021-2022 – по 734,0 </a:t>
              </a:r>
              <a:r>
                <a:rPr lang="ru-RU" altLang="ru-RU">
                  <a:latin typeface="Times New Roman" pitchFamily="18" charset="0"/>
                </a:rPr>
                <a:t>т.руб.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7044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6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45" name="Скругленный прямоугольник 6"/>
          <p:cNvGrpSpPr>
            <a:grpSpLocks/>
          </p:cNvGrpSpPr>
          <p:nvPr/>
        </p:nvGrpSpPr>
        <p:grpSpPr bwMode="auto">
          <a:xfrm>
            <a:off x="4859338" y="2708275"/>
            <a:ext cx="4032250" cy="1873250"/>
            <a:chOff x="2842" y="2398"/>
            <a:chExt cx="2707" cy="671"/>
          </a:xfrm>
        </p:grpSpPr>
        <p:pic>
          <p:nvPicPr>
            <p:cNvPr id="87062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3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16" cy="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общедоступного и бесплатного образования в муниципальных образовательных учреждениях»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2020- 67026 т.р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b="1">
                  <a:latin typeface="Times New Roman" pitchFamily="18" charset="0"/>
                </a:rPr>
                <a:t>; 2021 – 69620,3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2022-  69620,3 тыс.руб. </a:t>
              </a:r>
            </a:p>
          </p:txBody>
        </p:sp>
      </p:grpSp>
      <p:pic>
        <p:nvPicPr>
          <p:cNvPr id="87046" name="Скругленный прямоугольник 8"/>
          <p:cNvPicPr>
            <a:picLocks noChangeArrowheads="1"/>
          </p:cNvPicPr>
          <p:nvPr/>
        </p:nvPicPr>
        <p:blipFill>
          <a:blip r:embed="rId5">
            <a:grayscl/>
          </a:blip>
          <a:srcRect/>
          <a:stretch>
            <a:fillRect/>
          </a:stretch>
        </p:blipFill>
        <p:spPr bwMode="auto">
          <a:xfrm>
            <a:off x="4859338" y="5876925"/>
            <a:ext cx="40576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7" name="Text Box 15"/>
          <p:cNvSpPr txBox="1">
            <a:spLocks noChangeArrowheads="1"/>
          </p:cNvSpPr>
          <p:nvPr/>
        </p:nvSpPr>
        <p:spPr bwMode="auto">
          <a:xfrm>
            <a:off x="5003800" y="5876925"/>
            <a:ext cx="37258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Подпрограмма « Выявление и поддержка одаренных детей»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2020-2022г. по 476,4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48" name="Скругленный прямоугольник 9"/>
          <p:cNvGrpSpPr>
            <a:grpSpLocks/>
          </p:cNvGrpSpPr>
          <p:nvPr/>
        </p:nvGrpSpPr>
        <p:grpSpPr bwMode="auto">
          <a:xfrm>
            <a:off x="395288" y="4797425"/>
            <a:ext cx="4064000" cy="1520825"/>
            <a:chOff x="114" y="2636"/>
            <a:chExt cx="2587" cy="543"/>
          </a:xfrm>
        </p:grpSpPr>
        <p:pic>
          <p:nvPicPr>
            <p:cNvPr id="87060" name="Скругленный прямоугольник 9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114" y="2662"/>
              <a:ext cx="2581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1" name="Text Box 18"/>
            <p:cNvSpPr txBox="1">
              <a:spLocks noChangeArrowheads="1"/>
            </p:cNvSpPr>
            <p:nvPr/>
          </p:nvSpPr>
          <p:spPr bwMode="auto">
            <a:xfrm>
              <a:off x="114" y="2636"/>
              <a:ext cx="2587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основных общеобразовательных программ»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50192,7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2021- 48890,9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2022 – 49357,5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7049" name="Скругленный прямоугольник 4"/>
          <p:cNvPicPr>
            <a:picLocks noChangeArrowheads="1"/>
          </p:cNvPicPr>
          <p:nvPr/>
        </p:nvPicPr>
        <p:blipFill>
          <a:blip r:embed="rId7">
            <a:grayscl/>
          </a:blip>
          <a:srcRect/>
          <a:stretch>
            <a:fillRect/>
          </a:stretch>
        </p:blipFill>
        <p:spPr bwMode="auto">
          <a:xfrm>
            <a:off x="4859338" y="1196975"/>
            <a:ext cx="401478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50" name="Text Box 30"/>
          <p:cNvSpPr txBox="1">
            <a:spLocks noChangeArrowheads="1"/>
          </p:cNvSpPr>
          <p:nvPr/>
        </p:nvSpPr>
        <p:spPr bwMode="auto">
          <a:xfrm>
            <a:off x="4859338" y="1052513"/>
            <a:ext cx="38671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>
              <a:latin typeface="Times New Roman" pitchFamily="18" charset="0"/>
            </a:endParaRPr>
          </a:p>
          <a:p>
            <a:pPr algn="ctr"/>
            <a:r>
              <a:rPr lang="ru-RU" altLang="ru-RU">
                <a:latin typeface="Times New Roman" pitchFamily="18" charset="0"/>
              </a:rPr>
              <a:t>Подпрограмма «Реализация дополнительных общеобразовательных программ»  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2020- 4701,9 </a:t>
            </a:r>
            <a:r>
              <a:rPr lang="ru-RU" altLang="ru-RU">
                <a:latin typeface="Times New Roman" pitchFamily="18" charset="0"/>
              </a:rPr>
              <a:t>тыс.руб.;</a:t>
            </a:r>
            <a:r>
              <a:rPr lang="ru-RU" altLang="ru-RU" b="1">
                <a:latin typeface="Times New Roman" pitchFamily="18" charset="0"/>
              </a:rPr>
              <a:t> 2021 -2022 г.г. по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3905,9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51" name="Скругленный прямоугольник 6"/>
          <p:cNvGrpSpPr>
            <a:grpSpLocks/>
          </p:cNvGrpSpPr>
          <p:nvPr/>
        </p:nvGrpSpPr>
        <p:grpSpPr bwMode="auto">
          <a:xfrm>
            <a:off x="4787900" y="4508500"/>
            <a:ext cx="4032250" cy="1295400"/>
            <a:chOff x="2842" y="2398"/>
            <a:chExt cx="2707" cy="628"/>
          </a:xfrm>
        </p:grpSpPr>
        <p:pic>
          <p:nvPicPr>
            <p:cNvPr id="87058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9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25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отдыха и оздоровление детей»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669,9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2021 - 2022 по 667,6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87052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7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53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 -6542,6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 2438,6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2022 – 2438,6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>
                <a:latin typeface="Times New Roman" pitchFamily="18" charset="0"/>
              </a:rPr>
              <a:t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 sz="2000">
                <a:latin typeface="Times New Roman" pitchFamily="18" charset="0"/>
              </a:rPr>
              <a:t>Основных направлениях бюджетной  и налоговой политики Тейковского муниципального района на 2020 год и плановый период 2021 и 2022 годов</a:t>
            </a:r>
          </a:p>
          <a:p>
            <a:r>
              <a:rPr lang="ru-RU" sz="2000">
                <a:latin typeface="Times New Roman" pitchFamily="18" charset="0"/>
              </a:rPr>
              <a:t>Прогноза социально-экономического развития Тейковского муниципального района на 2020 год и плановый период 2021 - 2022 годов</a:t>
            </a:r>
          </a:p>
          <a:p>
            <a:r>
              <a:rPr lang="ru-RU" sz="2000">
                <a:latin typeface="Times New Roman" pitchFamily="18" charset="0"/>
              </a:rPr>
              <a:t>Муниципальных программах Тейковского муниципального района</a:t>
            </a:r>
          </a:p>
          <a:p>
            <a:r>
              <a:rPr lang="ru-RU" sz="2000">
                <a:latin typeface="Times New Roman" pitchFamily="18" charset="0"/>
              </a:rPr>
              <a:t>Ожидаемом исполнении бюджета Тейковского муниципального района за 2019 год</a:t>
            </a:r>
          </a:p>
          <a:p>
            <a:r>
              <a:rPr lang="ru-RU" sz="2000">
                <a:latin typeface="Times New Roman" pitchFamily="18" charset="0"/>
              </a:rPr>
              <a:t>Бюджетного прогноза Тейковского муниципального района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5" name="Скругленный прямоугольник 5"/>
          <p:cNvGrpSpPr>
            <a:grpSpLocks/>
          </p:cNvGrpSpPr>
          <p:nvPr/>
        </p:nvGrpSpPr>
        <p:grpSpPr bwMode="auto">
          <a:xfrm>
            <a:off x="323850" y="260350"/>
            <a:ext cx="4032250" cy="2016125"/>
            <a:chOff x="84" y="1273"/>
            <a:chExt cx="2581" cy="818"/>
          </a:xfrm>
        </p:grpSpPr>
        <p:pic>
          <p:nvPicPr>
            <p:cNvPr id="8807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3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молодежной политики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2020- 190,0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–190,0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2022 – 190,0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6" name="Скругленный прямоугольник 5"/>
          <p:cNvGrpSpPr>
            <a:grpSpLocks/>
          </p:cNvGrpSpPr>
          <p:nvPr/>
        </p:nvGrpSpPr>
        <p:grpSpPr bwMode="auto">
          <a:xfrm>
            <a:off x="4643438" y="1773238"/>
            <a:ext cx="4064000" cy="1511300"/>
            <a:chOff x="84" y="1273"/>
            <a:chExt cx="2581" cy="818"/>
          </a:xfrm>
        </p:grpSpPr>
        <p:pic>
          <p:nvPicPr>
            <p:cNvPr id="88070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1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«Развитие кадрового потенциала системы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2020- 2022 по 270,0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7" name="Скругленный прямоугольник 5"/>
          <p:cNvGrpSpPr>
            <a:grpSpLocks/>
          </p:cNvGrpSpPr>
          <p:nvPr/>
        </p:nvGrpSpPr>
        <p:grpSpPr bwMode="auto">
          <a:xfrm>
            <a:off x="323850" y="2636838"/>
            <a:ext cx="4032250" cy="2160587"/>
            <a:chOff x="84" y="1273"/>
            <a:chExt cx="2581" cy="818"/>
          </a:xfrm>
        </p:grpSpPr>
        <p:pic>
          <p:nvPicPr>
            <p:cNvPr id="88068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69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целевой подготовки педагогов для работы в муниципальных образовательных организациях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 - 192,4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–80,0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2022 – 80,0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89" name="Скругленный прямоугольник 3"/>
          <p:cNvGrpSpPr>
            <a:grpSpLocks/>
          </p:cNvGrpSpPr>
          <p:nvPr/>
        </p:nvGrpSpPr>
        <p:grpSpPr bwMode="auto">
          <a:xfrm>
            <a:off x="2268538" y="3500438"/>
            <a:ext cx="4535487" cy="2520950"/>
            <a:chOff x="92" y="2380"/>
            <a:chExt cx="2721" cy="506"/>
          </a:xfrm>
        </p:grpSpPr>
        <p:pic>
          <p:nvPicPr>
            <p:cNvPr id="8909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9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«Сохранение, использование, популяризация и государственная охрана объектов культурного наследия (памятников истории культуры Тейковского муниципального района на 2018-2020 годы»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2020 – 1500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0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Культура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13064,0 тыс.руб. (6,4 % от общего объёма расхода бюджета); 2021 – 8304,4 тыс.руб., 2022 – 8399,7 тыс.руб.</a:t>
            </a:r>
          </a:p>
        </p:txBody>
      </p:sp>
      <p:grpSp>
        <p:nvGrpSpPr>
          <p:cNvPr id="89091" name="Скругленный прямоугольник 5"/>
          <p:cNvGrpSpPr>
            <a:grpSpLocks/>
          </p:cNvGrpSpPr>
          <p:nvPr/>
        </p:nvGrpSpPr>
        <p:grpSpPr bwMode="auto">
          <a:xfrm>
            <a:off x="395288" y="1268413"/>
            <a:ext cx="4122737" cy="1584325"/>
            <a:chOff x="84" y="1252"/>
            <a:chExt cx="2581" cy="480"/>
          </a:xfrm>
        </p:grpSpPr>
        <p:pic>
          <p:nvPicPr>
            <p:cNvPr id="8909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252"/>
              <a:ext cx="258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7" name="Text Box 9"/>
            <p:cNvSpPr txBox="1">
              <a:spLocks noChangeArrowheads="1"/>
            </p:cNvSpPr>
            <p:nvPr/>
          </p:nvSpPr>
          <p:spPr bwMode="auto">
            <a:xfrm>
              <a:off x="114" y="1304"/>
              <a:ext cx="24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культуры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9585,8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 6824,0 тыс.руб., 2022 – 6916,0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 </a:t>
              </a:r>
            </a:p>
          </p:txBody>
        </p:sp>
      </p:grpSp>
      <p:grpSp>
        <p:nvGrpSpPr>
          <p:cNvPr id="89092" name="Скругленный прямоугольник 4"/>
          <p:cNvGrpSpPr>
            <a:grpSpLocks/>
          </p:cNvGrpSpPr>
          <p:nvPr/>
        </p:nvGrpSpPr>
        <p:grpSpPr bwMode="auto">
          <a:xfrm>
            <a:off x="4787900" y="1268413"/>
            <a:ext cx="4129088" cy="1584325"/>
            <a:chOff x="125" y="1966"/>
            <a:chExt cx="2547" cy="369"/>
          </a:xfrm>
        </p:grpSpPr>
        <p:pic>
          <p:nvPicPr>
            <p:cNvPr id="89094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40" y="1966"/>
              <a:ext cx="2532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5" name="Text Box 30"/>
            <p:cNvSpPr txBox="1">
              <a:spLocks noChangeArrowheads="1"/>
            </p:cNvSpPr>
            <p:nvPr/>
          </p:nvSpPr>
          <p:spPr bwMode="auto">
            <a:xfrm>
              <a:off x="125" y="2018"/>
              <a:ext cx="253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«Предоставление дополнительного образования в сфере культуры и искусства»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1978,2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2021- 1480,4 тыс.руб.,2022 – 1483,7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3" name="Заголовок 1"/>
          <p:cNvSpPr txBox="1">
            <a:spLocks/>
          </p:cNvSpPr>
          <p:nvPr/>
        </p:nvSpPr>
        <p:spPr bwMode="auto">
          <a:xfrm>
            <a:off x="611188" y="3357563"/>
            <a:ext cx="8064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3" name="Скругленный прямоугольник 3"/>
          <p:cNvGrpSpPr>
            <a:grpSpLocks/>
          </p:cNvGrpSpPr>
          <p:nvPr/>
        </p:nvGrpSpPr>
        <p:grpSpPr bwMode="auto">
          <a:xfrm>
            <a:off x="2268538" y="1916113"/>
            <a:ext cx="4535487" cy="2376487"/>
            <a:chOff x="92" y="2380"/>
            <a:chExt cx="2721" cy="506"/>
          </a:xfrm>
        </p:grpSpPr>
        <p:pic>
          <p:nvPicPr>
            <p:cNvPr id="9011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17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297,8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2020 г. – 300,0</a:t>
              </a:r>
              <a:r>
                <a:rPr lang="ru-RU" altLang="ru-RU" sz="1600">
                  <a:latin typeface="Times New Roman" pitchFamily="18" charset="0"/>
                </a:rPr>
                <a:t> тыс.руб.</a:t>
              </a:r>
              <a:r>
                <a:rPr lang="ru-RU" altLang="ru-RU" b="1">
                  <a:latin typeface="Times New Roman" pitchFamily="18" charset="0"/>
                </a:rPr>
                <a:t>; </a:t>
              </a:r>
              <a:r>
                <a:rPr lang="ru-RU" altLang="ru-RU" sz="1600" b="1">
                  <a:latin typeface="Times New Roman" pitchFamily="18" charset="0"/>
                </a:rPr>
                <a:t>2021- 330,0 т.р.</a:t>
              </a:r>
            </a:p>
          </p:txBody>
        </p:sp>
      </p:grpSp>
      <p:sp>
        <p:nvSpPr>
          <p:cNvPr id="90114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sp>
        <p:nvSpPr>
          <p:cNvPr id="90115" name="Заголовок 1"/>
          <p:cNvSpPr txBox="1">
            <a:spLocks/>
          </p:cNvSpPr>
          <p:nvPr/>
        </p:nvSpPr>
        <p:spPr bwMode="auto">
          <a:xfrm>
            <a:off x="684213" y="404813"/>
            <a:ext cx="80645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физической культуры и спорта в Тейковском муниципальном районе       </a:t>
            </a:r>
          </a:p>
          <a:p>
            <a:pPr algn="ctr"/>
            <a:r>
              <a:rPr lang="ru-RU" altLang="ru-RU" sz="1800" b="1">
                <a:latin typeface="Times New Roman" pitchFamily="18" charset="0"/>
              </a:rPr>
              <a:t>       </a:t>
            </a:r>
            <a:r>
              <a:rPr lang="ru-RU" altLang="ru-RU" sz="1800" b="1" i="1">
                <a:latin typeface="Times New Roman" pitchFamily="18" charset="0"/>
              </a:rPr>
              <a:t>2020 год    -  482,1 тыс.руб. (0,2 % от общего объёма расхода бюджета); 2021 – 2022 годы по 512,1 тыс.руб.</a:t>
            </a:r>
          </a:p>
        </p:txBody>
      </p:sp>
      <p:grpSp>
        <p:nvGrpSpPr>
          <p:cNvPr id="90119" name="Скругленный прямоугольник 3"/>
          <p:cNvGrpSpPr>
            <a:grpSpLocks/>
          </p:cNvGrpSpPr>
          <p:nvPr/>
        </p:nvGrpSpPr>
        <p:grpSpPr bwMode="auto">
          <a:xfrm>
            <a:off x="2268538" y="1916113"/>
            <a:ext cx="4535487" cy="2376487"/>
            <a:chOff x="92" y="2380"/>
            <a:chExt cx="2721" cy="506"/>
          </a:xfrm>
        </p:grpSpPr>
        <p:pic>
          <p:nvPicPr>
            <p:cNvPr id="9012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21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физкультурно-массовых,спортивных мероприятий и участие спортсменов Тейковского муниципального района в районных, областных, зональных и региональных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297,8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2021 г. – 330,0</a:t>
              </a:r>
              <a:r>
                <a:rPr lang="ru-RU" altLang="ru-RU" sz="1600">
                  <a:latin typeface="Times New Roman" pitchFamily="18" charset="0"/>
                </a:rPr>
                <a:t> тыс.руб.</a:t>
              </a:r>
              <a:r>
                <a:rPr lang="ru-RU" altLang="ru-RU" b="1">
                  <a:latin typeface="Times New Roman" pitchFamily="18" charset="0"/>
                </a:rPr>
                <a:t>; </a:t>
              </a:r>
              <a:r>
                <a:rPr lang="ru-RU" altLang="ru-RU" sz="1600" b="1">
                  <a:latin typeface="Times New Roman" pitchFamily="18" charset="0"/>
                </a:rPr>
                <a:t>2022- 330,0 т.р.</a:t>
              </a:r>
            </a:p>
          </p:txBody>
        </p:sp>
      </p:grpSp>
      <p:grpSp>
        <p:nvGrpSpPr>
          <p:cNvPr id="90122" name="Скругленный прямоугольник 5"/>
          <p:cNvGrpSpPr>
            <a:grpSpLocks/>
          </p:cNvGrpSpPr>
          <p:nvPr/>
        </p:nvGrpSpPr>
        <p:grpSpPr bwMode="auto">
          <a:xfrm>
            <a:off x="2411413" y="4724400"/>
            <a:ext cx="4321175" cy="1584325"/>
            <a:chOff x="84" y="1306"/>
            <a:chExt cx="2581" cy="573"/>
          </a:xfrm>
        </p:grpSpPr>
        <p:pic>
          <p:nvPicPr>
            <p:cNvPr id="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90124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2463800" y="4941888"/>
            <a:ext cx="38735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«Реализация программ спортивной</a:t>
            </a:r>
          </a:p>
          <a:p>
            <a:r>
              <a:rPr lang="ru-RU" b="1"/>
              <a:t> подготовки по видам спорта»</a:t>
            </a:r>
          </a:p>
          <a:p>
            <a:r>
              <a:rPr lang="ru-RU" b="1"/>
              <a:t>               2020 -2022 годы по 182,1 тыс.руб</a:t>
            </a:r>
            <a:r>
              <a:rPr lang="ru-RU"/>
              <a:t>.</a:t>
            </a:r>
          </a:p>
        </p:txBody>
      </p:sp>
    </p:spTree>
  </p:cSld>
  <p:clrMapOvr>
    <a:masterClrMapping/>
  </p:clrMapOvr>
  <p:transition spd="slow">
    <p:wheel spokes="2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1138" name="Скругленный прямоугольник 6"/>
          <p:cNvGrpSpPr>
            <a:grpSpLocks/>
          </p:cNvGrpSpPr>
          <p:nvPr/>
        </p:nvGrpSpPr>
        <p:grpSpPr bwMode="auto">
          <a:xfrm>
            <a:off x="3779838" y="2565400"/>
            <a:ext cx="4392612" cy="1871663"/>
            <a:chOff x="2887" y="2454"/>
            <a:chExt cx="2707" cy="580"/>
          </a:xfrm>
        </p:grpSpPr>
        <p:pic>
          <p:nvPicPr>
            <p:cNvPr id="7183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87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1149" name="Text Box 12"/>
            <p:cNvSpPr txBox="1">
              <a:spLocks noChangeArrowheads="1"/>
            </p:cNvSpPr>
            <p:nvPr/>
          </p:nvSpPr>
          <p:spPr bwMode="auto">
            <a:xfrm>
              <a:off x="2887" y="2454"/>
              <a:ext cx="2620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2020- 1383,1 тыс.руб</a:t>
              </a:r>
              <a:r>
                <a:rPr lang="ru-RU" altLang="ru-RU" sz="1600">
                  <a:latin typeface="Times New Roman" pitchFamily="18" charset="0"/>
                </a:rPr>
                <a:t>.; </a:t>
              </a:r>
              <a:r>
                <a:rPr lang="ru-RU" altLang="ru-RU" b="1">
                  <a:latin typeface="Times New Roman" pitchFamily="18" charset="0"/>
                </a:rPr>
                <a:t>2021-2022 по 1123,1 тыс.руб.</a:t>
              </a:r>
            </a:p>
          </p:txBody>
        </p:sp>
      </p:grpSp>
      <p:grpSp>
        <p:nvGrpSpPr>
          <p:cNvPr id="91139" name="Скругленный прямоугольник 8"/>
          <p:cNvGrpSpPr>
            <a:grpSpLocks/>
          </p:cNvGrpSpPr>
          <p:nvPr/>
        </p:nvGrpSpPr>
        <p:grpSpPr bwMode="auto">
          <a:xfrm>
            <a:off x="755650" y="4868863"/>
            <a:ext cx="5184775" cy="1584325"/>
            <a:chOff x="2853" y="3199"/>
            <a:chExt cx="2707" cy="683"/>
          </a:xfrm>
        </p:grpSpPr>
        <p:pic>
          <p:nvPicPr>
            <p:cNvPr id="7181" name="Скругленный прямоугольник 8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53" y="3199"/>
              <a:ext cx="2707" cy="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1147" name="Text Box 15"/>
            <p:cNvSpPr txBox="1">
              <a:spLocks noChangeArrowheads="1"/>
            </p:cNvSpPr>
            <p:nvPr/>
          </p:nvSpPr>
          <p:spPr bwMode="auto">
            <a:xfrm>
              <a:off x="2980" y="3244"/>
              <a:ext cx="253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газификации 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495,6 </a:t>
              </a:r>
              <a:r>
                <a:rPr lang="ru-RU" altLang="ru-RU">
                  <a:latin typeface="Times New Roman" pitchFamily="18" charset="0"/>
                </a:rPr>
                <a:t>т.руб.;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2021-463,9 тыс.руб.;2022- 337,7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1141" name="Заголовок 1"/>
          <p:cNvSpPr txBox="1">
            <a:spLocks/>
          </p:cNvSpPr>
          <p:nvPr/>
        </p:nvSpPr>
        <p:spPr bwMode="auto">
          <a:xfrm>
            <a:off x="0" y="333375"/>
            <a:ext cx="914400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-  9761,4 тыс.руб. (4,8 %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2021 – 8635,5 тыс.руб.; 2022 – 8409,3 тыс.руб.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2162" name="Скругленный прямоугольник 5"/>
          <p:cNvGrpSpPr>
            <a:grpSpLocks/>
          </p:cNvGrpSpPr>
          <p:nvPr/>
        </p:nvGrpSpPr>
        <p:grpSpPr bwMode="auto">
          <a:xfrm>
            <a:off x="4787900" y="404813"/>
            <a:ext cx="3960813" cy="1439862"/>
            <a:chOff x="50" y="1184"/>
            <a:chExt cx="2581" cy="506"/>
          </a:xfrm>
        </p:grpSpPr>
        <p:pic>
          <p:nvPicPr>
            <p:cNvPr id="9217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8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населения  Тейковского муниципального района теплоснабжением»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2020- 6000,0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2021-2022 по 5500,0 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2163" name="Заголовок 1"/>
          <p:cNvSpPr txBox="1">
            <a:spLocks/>
          </p:cNvSpPr>
          <p:nvPr/>
        </p:nvSpPr>
        <p:spPr bwMode="auto">
          <a:xfrm>
            <a:off x="0" y="2565400"/>
            <a:ext cx="9144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grpSp>
        <p:nvGrpSpPr>
          <p:cNvPr id="92164" name="Скругленный прямоугольник 5"/>
          <p:cNvGrpSpPr>
            <a:grpSpLocks/>
          </p:cNvGrpSpPr>
          <p:nvPr/>
        </p:nvGrpSpPr>
        <p:grpSpPr bwMode="auto">
          <a:xfrm>
            <a:off x="395288" y="1989138"/>
            <a:ext cx="4032250" cy="2376487"/>
            <a:chOff x="50" y="1184"/>
            <a:chExt cx="2581" cy="506"/>
          </a:xfrm>
        </p:grpSpPr>
        <p:pic>
          <p:nvPicPr>
            <p:cNvPr id="9217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мероприятий по участию в организации деятельности по накоплению, сбору (в том числе раздельному накоплению), сбору, транспортированию, обработке, утилизации, обезвреживанию, захоронению твердых коммунальных отходов на территории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360,6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5" name="Скругленный прямоугольник 5"/>
          <p:cNvGrpSpPr>
            <a:grpSpLocks/>
          </p:cNvGrpSpPr>
          <p:nvPr/>
        </p:nvGrpSpPr>
        <p:grpSpPr bwMode="auto">
          <a:xfrm>
            <a:off x="395288" y="333375"/>
            <a:ext cx="4105275" cy="1511300"/>
            <a:chOff x="50" y="1184"/>
            <a:chExt cx="2581" cy="506"/>
          </a:xfrm>
        </p:grpSpPr>
        <p:pic>
          <p:nvPicPr>
            <p:cNvPr id="9217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водоснабжением жителей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г.- 1202,1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2021-2022 по 887,9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6" name="Скругленный прямоугольник 5"/>
          <p:cNvGrpSpPr>
            <a:grpSpLocks/>
          </p:cNvGrpSpPr>
          <p:nvPr/>
        </p:nvGrpSpPr>
        <p:grpSpPr bwMode="auto">
          <a:xfrm>
            <a:off x="4787900" y="2060575"/>
            <a:ext cx="4105275" cy="1584325"/>
            <a:chOff x="50" y="1184"/>
            <a:chExt cx="2581" cy="506"/>
          </a:xfrm>
        </p:grpSpPr>
        <p:pic>
          <p:nvPicPr>
            <p:cNvPr id="9217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4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«Содержание территорий сельских кладбищ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7" name="Скругленный прямоугольник 5"/>
          <p:cNvGrpSpPr>
            <a:grpSpLocks/>
          </p:cNvGrpSpPr>
          <p:nvPr/>
        </p:nvGrpSpPr>
        <p:grpSpPr bwMode="auto">
          <a:xfrm>
            <a:off x="395288" y="4508500"/>
            <a:ext cx="4105275" cy="1873250"/>
            <a:chOff x="50" y="1184"/>
            <a:chExt cx="2581" cy="506"/>
          </a:xfrm>
        </p:grpSpPr>
        <p:pic>
          <p:nvPicPr>
            <p:cNvPr id="9217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«Государственная поддержка граждан в сфере ипотечного жилищного кредитования на территории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2020 г. – 20,0 тыс.руб.</a:t>
              </a:r>
            </a:p>
          </p:txBody>
        </p:sp>
      </p:grpSp>
      <p:grpSp>
        <p:nvGrpSpPr>
          <p:cNvPr id="92168" name="Скругленный прямоугольник 5"/>
          <p:cNvGrpSpPr>
            <a:grpSpLocks/>
          </p:cNvGrpSpPr>
          <p:nvPr/>
        </p:nvGrpSpPr>
        <p:grpSpPr bwMode="auto">
          <a:xfrm>
            <a:off x="4859338" y="4005263"/>
            <a:ext cx="4105275" cy="1584325"/>
            <a:chOff x="50" y="1184"/>
            <a:chExt cx="2581" cy="506"/>
          </a:xfrm>
        </p:grpSpPr>
        <p:pic>
          <p:nvPicPr>
            <p:cNvPr id="9216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«Подготовка проектов внесения изменений в документы территориального планирования, правила землепользования и застройки»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2020 -2021 </a:t>
              </a:r>
              <a:r>
                <a:rPr lang="ru-RU" altLang="ru-RU">
                  <a:latin typeface="Times New Roman" pitchFamily="18" charset="0"/>
                </a:rPr>
                <a:t>по </a:t>
              </a:r>
              <a:r>
                <a:rPr lang="ru-RU" altLang="ru-RU" b="1">
                  <a:latin typeface="Times New Roman" pitchFamily="18" charset="0"/>
                </a:rPr>
                <a:t>100,0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 spd="slow">
    <p:wedg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3186" name="Скругленный прямоугольник 6"/>
          <p:cNvGrpSpPr>
            <a:grpSpLocks/>
          </p:cNvGrpSpPr>
          <p:nvPr/>
        </p:nvGrpSpPr>
        <p:grpSpPr bwMode="auto">
          <a:xfrm>
            <a:off x="395288" y="1557338"/>
            <a:ext cx="3816350" cy="1727200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7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«Устойчивое развитие сельских территорий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 – 938,0</a:t>
              </a:r>
              <a:r>
                <a:rPr lang="ru-RU" altLang="ru-RU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тыс.руб.;</a:t>
              </a:r>
              <a:r>
                <a:rPr lang="ru-RU" altLang="ru-RU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2021 г.- 1380,0</a:t>
              </a:r>
              <a:r>
                <a:rPr lang="ru-RU" altLang="ru-RU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3187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сельского хозяйства и регулирование рынков сельскохозяйственной продукции, сырья и продовольствия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2020 год  -  1637,0 тыс.руб. (0,8 %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2021 </a:t>
            </a:r>
            <a:r>
              <a:rPr lang="ru-RU" altLang="ru-RU" sz="1600" b="1" i="1">
                <a:latin typeface="Times New Roman" pitchFamily="18" charset="0"/>
              </a:rPr>
              <a:t>г</a:t>
            </a:r>
            <a:r>
              <a:rPr lang="ru-RU" altLang="ru-RU" sz="1800" b="1" i="1">
                <a:latin typeface="Times New Roman" pitchFamily="18" charset="0"/>
              </a:rPr>
              <a:t>. – 1441,7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88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Экономическое развитие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 - 400,0 тыс.руб. (0,2 % от общего объёма расхода бюджета)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916238" y="4581525"/>
            <a:ext cx="37449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319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3191" name="Text Box 9"/>
          <p:cNvSpPr txBox="1">
            <a:spLocks noChangeArrowheads="1"/>
          </p:cNvSpPr>
          <p:nvPr/>
        </p:nvSpPr>
        <p:spPr bwMode="auto">
          <a:xfrm rot="10800000" flipV="1">
            <a:off x="2916238" y="4581525"/>
            <a:ext cx="36845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малого и среднего предпринимательства в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2020 - 400,0 </a:t>
            </a:r>
            <a:r>
              <a:rPr lang="ru-RU" altLang="ru-RU" sz="1600">
                <a:latin typeface="Times New Roman" pitchFamily="18" charset="0"/>
              </a:rPr>
              <a:t>тыс.руб</a:t>
            </a:r>
            <a:r>
              <a:rPr lang="ru-RU" altLang="ru-RU" sz="1600" b="1">
                <a:latin typeface="Times New Roman" pitchFamily="18" charset="0"/>
              </a:rPr>
              <a:t>. </a:t>
            </a:r>
          </a:p>
        </p:txBody>
      </p:sp>
      <p:sp>
        <p:nvSpPr>
          <p:cNvPr id="93192" name="Text Box 9"/>
          <p:cNvSpPr txBox="1">
            <a:spLocks noChangeArrowheads="1"/>
          </p:cNvSpPr>
          <p:nvPr/>
        </p:nvSpPr>
        <p:spPr bwMode="auto">
          <a:xfrm rot="10800000" flipV="1">
            <a:off x="284321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3193" name="Скругленный прямоугольник 6"/>
          <p:cNvGrpSpPr>
            <a:grpSpLocks/>
          </p:cNvGrpSpPr>
          <p:nvPr/>
        </p:nvGrpSpPr>
        <p:grpSpPr bwMode="auto">
          <a:xfrm>
            <a:off x="4716463" y="1557338"/>
            <a:ext cx="3816350" cy="1727200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5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«Планировка территории и проведение комплексных кадастровых работ на территории Тейковского муниципального района» 2020 - 699,0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 61,7 тыс.руб.</a:t>
              </a:r>
            </a:p>
          </p:txBody>
        </p:sp>
      </p:grpSp>
    </p:spTree>
  </p:cSld>
  <p:clrMapOvr>
    <a:masterClrMapping/>
  </p:clrMapOvr>
  <p:transition spd="slow">
    <p:cover dir="l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0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1" name="Прямоугольник 1"/>
          <p:cNvSpPr>
            <a:spLocks noChangeArrowheads="1"/>
          </p:cNvSpPr>
          <p:nvPr/>
        </p:nvSpPr>
        <p:spPr bwMode="auto">
          <a:xfrm>
            <a:off x="827088" y="692150"/>
            <a:ext cx="7488237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 Патриотическое воспитание детей и молодежи и подготовка молодежи Тейковского муниципального района к военной службе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 - 200,0 тыс.руб. (0,1 % от общего объёма расхода бюджета); 2021 – 2022 г.г.– 150,0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2771775" y="2565400"/>
            <a:ext cx="3744913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4213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4214" name="Text Box 9"/>
          <p:cNvSpPr txBox="1">
            <a:spLocks noChangeArrowheads="1"/>
          </p:cNvSpPr>
          <p:nvPr/>
        </p:nvSpPr>
        <p:spPr bwMode="auto">
          <a:xfrm rot="10800000" flipV="1">
            <a:off x="2987675" y="2781300"/>
            <a:ext cx="3527425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2020 - 200,0 тыс.руб.;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2021– 2022 г.г. - 150,0 т.р.</a:t>
            </a:r>
          </a:p>
        </p:txBody>
      </p:sp>
      <p:sp>
        <p:nvSpPr>
          <p:cNvPr id="94215" name="Text Box 9"/>
          <p:cNvSpPr txBox="1">
            <a:spLocks noChangeArrowheads="1"/>
          </p:cNvSpPr>
          <p:nvPr/>
        </p:nvSpPr>
        <p:spPr bwMode="auto">
          <a:xfrm rot="10800000" flipV="1">
            <a:off x="2916238" y="4652963"/>
            <a:ext cx="35274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234" name="Скругленный прямоугольник 6"/>
          <p:cNvGrpSpPr>
            <a:grpSpLocks/>
          </p:cNvGrpSpPr>
          <p:nvPr/>
        </p:nvGrpSpPr>
        <p:grpSpPr bwMode="auto">
          <a:xfrm>
            <a:off x="1476375" y="1268413"/>
            <a:ext cx="5688013" cy="18002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2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муниципальных учреждениях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50,0 тыс.руб.</a:t>
              </a:r>
              <a:endParaRPr lang="ru-RU" altLang="ru-RU" sz="1600">
                <a:latin typeface="Times New Roman" pitchFamily="18" charset="0"/>
              </a:endParaRP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</p:txBody>
        </p:sp>
      </p:grpSp>
      <p:sp>
        <p:nvSpPr>
          <p:cNvPr id="95235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условий и охраны труда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2020 год  -  50,0 тыс.руб. (0,2 %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</a:t>
            </a:r>
            <a:endParaRPr lang="ru-RU" altLang="ru-RU" sz="1600" b="1" i="1">
              <a:latin typeface="Times New Roman" pitchFamily="18" charset="0"/>
            </a:endParaRP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6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Повышение безопасности дорожного движения на территории Тейковского муниципального района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 - 500,0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  <a:r>
              <a:rPr lang="ru-RU" altLang="ru-RU" sz="1800" b="1" i="1">
                <a:latin typeface="Times New Roman" pitchFamily="18" charset="0"/>
              </a:rPr>
              <a:t> (0,2 %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</a:t>
            </a:r>
            <a:endParaRPr lang="ru-RU" altLang="ru-RU" sz="1600" b="1" i="1">
              <a:latin typeface="Times New Roman" pitchFamily="18" charset="0"/>
            </a:endParaRP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051050" y="4797425"/>
            <a:ext cx="5618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5238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5239" name="Text Box 9"/>
          <p:cNvSpPr txBox="1">
            <a:spLocks noChangeArrowheads="1"/>
          </p:cNvSpPr>
          <p:nvPr/>
        </p:nvSpPr>
        <p:spPr bwMode="auto">
          <a:xfrm rot="10800000" flipV="1">
            <a:off x="2268538" y="4941888"/>
            <a:ext cx="5111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системы организации движения транспортных средств и пешеходов, повышение безопасности дорожных условий»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2020 -  500,0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5240" name="Text Box 9"/>
          <p:cNvSpPr txBox="1">
            <a:spLocks noChangeArrowheads="1"/>
          </p:cNvSpPr>
          <p:nvPr/>
        </p:nvSpPr>
        <p:spPr bwMode="auto">
          <a:xfrm rot="10800000" flipV="1">
            <a:off x="2411413" y="4797425"/>
            <a:ext cx="48244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6258" name="Скругленный прямоугольник 6"/>
          <p:cNvGrpSpPr>
            <a:grpSpLocks/>
          </p:cNvGrpSpPr>
          <p:nvPr/>
        </p:nvGrpSpPr>
        <p:grpSpPr bwMode="auto">
          <a:xfrm>
            <a:off x="323850" y="2060575"/>
            <a:ext cx="4105275" cy="20161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6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2303,0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6259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2020 год  -  5485,4 тыс.руб. (2,7 %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2021 – 2022 по 5985,4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26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6261" name="Text Box 9"/>
          <p:cNvSpPr txBox="1">
            <a:spLocks noChangeArrowheads="1"/>
          </p:cNvSpPr>
          <p:nvPr/>
        </p:nvSpPr>
        <p:spPr bwMode="auto">
          <a:xfrm rot="10800000" flipV="1">
            <a:off x="450056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6262" name="Скругленный прямоугольник 6"/>
          <p:cNvGrpSpPr>
            <a:grpSpLocks/>
          </p:cNvGrpSpPr>
          <p:nvPr/>
        </p:nvGrpSpPr>
        <p:grpSpPr bwMode="auto">
          <a:xfrm>
            <a:off x="4859338" y="3500438"/>
            <a:ext cx="3959225" cy="2449512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4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 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3182,4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2021 - 2022 по 3682,4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 spd="slow">
    <p:cover dir="l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Информатизация и информационная безопасность 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- 1330,0 тыс.руб. (0,6 % от общего объёма расхода бюджета)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7282" name="Скругленный прямоугольник 3"/>
          <p:cNvGrpSpPr>
            <a:grpSpLocks/>
          </p:cNvGrpSpPr>
          <p:nvPr/>
        </p:nvGrpSpPr>
        <p:grpSpPr bwMode="auto">
          <a:xfrm>
            <a:off x="2627313" y="3500438"/>
            <a:ext cx="4392612" cy="1995487"/>
            <a:chOff x="-231" y="2482"/>
            <a:chExt cx="2891" cy="339"/>
          </a:xfrm>
        </p:grpSpPr>
        <p:pic>
          <p:nvPicPr>
            <p:cNvPr id="9728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7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«Информирование населения о деятельности органов местного самоуправления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-500,0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7283" name="Скругленный прямоугольник 5"/>
          <p:cNvGrpSpPr>
            <a:grpSpLocks/>
          </p:cNvGrpSpPr>
          <p:nvPr/>
        </p:nvGrpSpPr>
        <p:grpSpPr bwMode="auto">
          <a:xfrm>
            <a:off x="2555875" y="1916113"/>
            <a:ext cx="4465638" cy="1441450"/>
            <a:chOff x="84" y="1318"/>
            <a:chExt cx="2565" cy="390"/>
          </a:xfrm>
        </p:grpSpPr>
        <p:pic>
          <p:nvPicPr>
            <p:cNvPr id="9728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5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«Информатизация и информационная безопасность Тейковского муниципального района»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2020 -  830,0 тыс.руб. 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показатели прогноза социально-экономического развития Тейковского муниципального  района  в 2020 год и плановый период 2021 и 2022  годов</a:t>
            </a:r>
          </a:p>
        </p:txBody>
      </p:sp>
      <p:graphicFrame>
        <p:nvGraphicFramePr>
          <p:cNvPr id="109843" name="Group 275"/>
          <p:cNvGraphicFramePr>
            <a:graphicFrameLocks noGrp="1"/>
          </p:cNvGraphicFramePr>
          <p:nvPr/>
        </p:nvGraphicFramePr>
        <p:xfrm>
          <a:off x="107950" y="1268413"/>
          <a:ext cx="8928100" cy="5140325"/>
        </p:xfrm>
        <a:graphic>
          <a:graphicData uri="http://schemas.openxmlformats.org/drawingml/2006/table">
            <a:tbl>
              <a:tblPr/>
              <a:tblGrid>
                <a:gridCol w="2239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46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Ед-ца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Измер.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2019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(оценка)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2020 год 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2021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2022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отгруженных товаров  собственного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производства, выполненных работ и услуг собственными силами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443,308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1179,721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1210,253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1269,700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1335,480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1389,600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Продукция сельского хозяйства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733,500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641,700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657,700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676,800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698,500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723,100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платных услуг населению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214,560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218,440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227,200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235,400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245,800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256,200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 малых и средних предприятий (по состоянию на конец года)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Единиц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Ввод в эксплуатацию жилых домов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Тыс.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кв.м.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общ.пл.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2,485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2,172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безопасности граждан и профилактика правонарушений в Тейковском муниципальном районе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621,5 тыс.руб. (0,3 % от общего объёма расхода бюджета); 2021 г.- 542,7 тыс.руб.; 2022- 542,7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8306" name="Скругленный прямоугольник 3"/>
          <p:cNvGrpSpPr>
            <a:grpSpLocks/>
          </p:cNvGrpSpPr>
          <p:nvPr/>
        </p:nvGrpSpPr>
        <p:grpSpPr bwMode="auto">
          <a:xfrm>
            <a:off x="2555875" y="2636838"/>
            <a:ext cx="4392613" cy="1995487"/>
            <a:chOff x="-231" y="2482"/>
            <a:chExt cx="2891" cy="339"/>
          </a:xfrm>
        </p:grpSpPr>
        <p:pic>
          <p:nvPicPr>
            <p:cNvPr id="9830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08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«Профилактика правонарушений, борьба с преступностью и обеспечение безопасности граждан»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621,5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 г.- 542,7 тыс.руб.; 2022 г. – 542,7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муниципальной службы  Тейковского муниципального района на 2018-2020 годы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40,0 тыс.руб. (0,02 % от общего объёма расхода бюджета)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10595" name="Скругленный прямоугольник 3"/>
          <p:cNvGrpSpPr>
            <a:grpSpLocks/>
          </p:cNvGrpSpPr>
          <p:nvPr/>
        </p:nvGrpSpPr>
        <p:grpSpPr bwMode="auto">
          <a:xfrm>
            <a:off x="2555875" y="2636838"/>
            <a:ext cx="4392613" cy="1995487"/>
            <a:chOff x="-231" y="2482"/>
            <a:chExt cx="2891" cy="339"/>
          </a:xfrm>
        </p:grpSpPr>
        <p:pic>
          <p:nvPicPr>
            <p:cNvPr id="11059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0597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«Повышение квалификации кадров в администрации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40,0 тыс.руб.;</a:t>
              </a:r>
            </a:p>
          </p:txBody>
        </p:sp>
      </p:grpSp>
    </p:spTree>
  </p:cSld>
  <p:clrMapOvr>
    <a:masterClrMapping/>
  </p:clrMapOvr>
  <p:transition spd="slow">
    <p:newsfla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Противодействие коррупции в Тейковском муниципальном районе на 2018-2020 годы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10,0 тыс.руб. (0,004 % от общего объёма расхода бюджета)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11619" name="Скругленный прямоугольник 3"/>
          <p:cNvGrpSpPr>
            <a:grpSpLocks/>
          </p:cNvGrpSpPr>
          <p:nvPr/>
        </p:nvGrpSpPr>
        <p:grpSpPr bwMode="auto">
          <a:xfrm>
            <a:off x="2555875" y="2636838"/>
            <a:ext cx="4392613" cy="1995487"/>
            <a:chOff x="-231" y="2482"/>
            <a:chExt cx="2891" cy="339"/>
          </a:xfrm>
        </p:grpSpPr>
        <p:pic>
          <p:nvPicPr>
            <p:cNvPr id="11162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1621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«Формирование системы антикоррупционного просвещения»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10,0 тыс.руб.</a:t>
              </a:r>
            </a:p>
            <a:p>
              <a:pPr algn="ctr"/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38596,9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2021 год – 42050,4 тыс.руб.         2022 год – 35262,0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9330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1871663"/>
            <a:chOff x="42" y="2454"/>
            <a:chExt cx="2681" cy="378"/>
          </a:xfrm>
        </p:grpSpPr>
        <p:pic>
          <p:nvPicPr>
            <p:cNvPr id="993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15571,4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1" name="Скругленный прямоугольник 9"/>
          <p:cNvGrpSpPr>
            <a:grpSpLocks/>
          </p:cNvGrpSpPr>
          <p:nvPr/>
        </p:nvGrpSpPr>
        <p:grpSpPr bwMode="auto">
          <a:xfrm>
            <a:off x="323850" y="4941888"/>
            <a:ext cx="4148138" cy="1727200"/>
            <a:chOff x="84" y="2880"/>
            <a:chExt cx="2581" cy="389"/>
          </a:xfrm>
        </p:grpSpPr>
        <p:pic>
          <p:nvPicPr>
            <p:cNvPr id="99344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5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3930,1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9332" name="Скругленный прямоугольник 11"/>
          <p:cNvGrpSpPr>
            <a:grpSpLocks/>
          </p:cNvGrpSpPr>
          <p:nvPr/>
        </p:nvGrpSpPr>
        <p:grpSpPr bwMode="auto">
          <a:xfrm>
            <a:off x="4643438" y="1125538"/>
            <a:ext cx="4324350" cy="1366837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99343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Calibri" pitchFamily="34" charset="0"/>
                </a:rPr>
                <a:t>Резервный фонд администрации Тейковского муниципального района 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b="1">
                  <a:latin typeface="Calibri" pitchFamily="34" charset="0"/>
                </a:rPr>
                <a:t>20</a:t>
              </a:r>
              <a:r>
                <a:rPr lang="ru-RU" altLang="ru-RU" b="1"/>
                <a:t>20</a:t>
              </a:r>
              <a:r>
                <a:rPr lang="ru-RU" altLang="ru-RU" b="1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– </a:t>
              </a:r>
              <a:r>
                <a:rPr lang="ru-RU" altLang="ru-RU" b="1"/>
                <a:t>2476,0</a:t>
              </a:r>
              <a:r>
                <a:rPr lang="ru-RU" altLang="ru-RU" b="1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т.р.; </a:t>
              </a:r>
              <a:r>
                <a:rPr lang="ru-RU" altLang="ru-RU" b="1">
                  <a:latin typeface="Calibri" pitchFamily="34" charset="0"/>
                </a:rPr>
                <a:t>202</a:t>
              </a:r>
              <a:r>
                <a:rPr lang="ru-RU" altLang="ru-RU" b="1"/>
                <a:t>1</a:t>
              </a:r>
              <a:r>
                <a:rPr lang="ru-RU" altLang="ru-RU" b="1">
                  <a:latin typeface="Calibri" pitchFamily="34" charset="0"/>
                </a:rPr>
                <a:t> – </a:t>
              </a:r>
              <a:r>
                <a:rPr lang="ru-RU" altLang="ru-RU" b="1"/>
                <a:t>2739,9</a:t>
              </a:r>
              <a:r>
                <a:rPr lang="ru-RU" altLang="ru-RU" sz="1600" b="1">
                  <a:latin typeface="Calibri" pitchFamily="34" charset="0"/>
                </a:rPr>
                <a:t> </a:t>
              </a:r>
              <a:r>
                <a:rPr lang="ru-RU" altLang="ru-RU" b="1">
                  <a:latin typeface="Calibri" pitchFamily="34" charset="0"/>
                </a:rPr>
                <a:t>т.р.;</a:t>
              </a:r>
            </a:p>
            <a:p>
              <a:pPr algn="ctr"/>
              <a:r>
                <a:rPr lang="ru-RU" altLang="ru-RU" b="1">
                  <a:latin typeface="Calibri" pitchFamily="34" charset="0"/>
                </a:rPr>
                <a:t>202</a:t>
              </a:r>
              <a:r>
                <a:rPr lang="ru-RU" altLang="ru-RU" b="1"/>
                <a:t>2</a:t>
              </a:r>
              <a:r>
                <a:rPr lang="ru-RU" altLang="ru-RU" b="1">
                  <a:latin typeface="Calibri" pitchFamily="34" charset="0"/>
                </a:rPr>
                <a:t> –</a:t>
              </a:r>
              <a:r>
                <a:rPr lang="ru-RU" altLang="ru-RU" b="1"/>
                <a:t>723,8 </a:t>
              </a:r>
              <a:r>
                <a:rPr lang="ru-RU" altLang="ru-RU" b="1">
                  <a:latin typeface="Calibri" pitchFamily="34" charset="0"/>
                </a:rPr>
                <a:t>тыс.руб.</a:t>
              </a:r>
              <a:r>
                <a:rPr lang="ru-RU" altLang="ru-RU" sz="1600" b="1">
                  <a:latin typeface="Calibri" pitchFamily="34" charset="0"/>
                </a:rPr>
                <a:t> </a:t>
              </a:r>
            </a:p>
          </p:txBody>
        </p:sp>
      </p:grpSp>
      <p:grpSp>
        <p:nvGrpSpPr>
          <p:cNvPr id="99333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99340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1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Функционирование высшего должностного лица Тейковского муниципального района  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1486,5 тыс.руб. </a:t>
              </a:r>
            </a:p>
          </p:txBody>
        </p:sp>
      </p:grpSp>
      <p:grpSp>
        <p:nvGrpSpPr>
          <p:cNvPr id="99334" name="Скругленный прямоугольник 3"/>
          <p:cNvGrpSpPr>
            <a:grpSpLocks/>
          </p:cNvGrpSpPr>
          <p:nvPr/>
        </p:nvGrpSpPr>
        <p:grpSpPr bwMode="auto">
          <a:xfrm>
            <a:off x="4716463" y="2565400"/>
            <a:ext cx="4141787" cy="1943100"/>
            <a:chOff x="42" y="2454"/>
            <a:chExt cx="2681" cy="378"/>
          </a:xfrm>
        </p:grpSpPr>
        <p:pic>
          <p:nvPicPr>
            <p:cNvPr id="9933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9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Оценка недвижимости, признание прав и регулирование отношений по муниципальной собственности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2020-2021 г.г. по  2500,0 т.руб.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5" name="Скругленный прямоугольник 9"/>
          <p:cNvGrpSpPr>
            <a:grpSpLocks/>
          </p:cNvGrpSpPr>
          <p:nvPr/>
        </p:nvGrpSpPr>
        <p:grpSpPr bwMode="auto">
          <a:xfrm>
            <a:off x="4716463" y="4797425"/>
            <a:ext cx="4103687" cy="1655763"/>
            <a:chOff x="84" y="2880"/>
            <a:chExt cx="2581" cy="389"/>
          </a:xfrm>
        </p:grpSpPr>
        <p:pic>
          <p:nvPicPr>
            <p:cNvPr id="99336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7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1857,4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0355" name="Скругленный прямоугольник 3"/>
          <p:cNvGrpSpPr>
            <a:grpSpLocks/>
          </p:cNvGrpSpPr>
          <p:nvPr/>
        </p:nvGrpSpPr>
        <p:grpSpPr bwMode="auto">
          <a:xfrm>
            <a:off x="2124075" y="476250"/>
            <a:ext cx="5040313" cy="1366838"/>
            <a:chOff x="118" y="2459"/>
            <a:chExt cx="2590" cy="324"/>
          </a:xfrm>
        </p:grpSpPr>
        <p:pic>
          <p:nvPicPr>
            <p:cNvPr id="10036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уплату членских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взносов в Ассоциацию «Совет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муниципальных образований»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28,5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6" name="Скругленный прямоугольник 3"/>
          <p:cNvGrpSpPr>
            <a:grpSpLocks/>
          </p:cNvGrpSpPr>
          <p:nvPr/>
        </p:nvGrpSpPr>
        <p:grpSpPr bwMode="auto">
          <a:xfrm>
            <a:off x="4932363" y="5157788"/>
            <a:ext cx="3816350" cy="1366837"/>
            <a:chOff x="118" y="2459"/>
            <a:chExt cx="2590" cy="324"/>
          </a:xfrm>
        </p:grpSpPr>
        <p:pic>
          <p:nvPicPr>
            <p:cNvPr id="1003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в области строительства, архитектуры и градостроительства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400,0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7" name="Скругленный прямоугольник 3"/>
          <p:cNvGrpSpPr>
            <a:grpSpLocks/>
          </p:cNvGrpSpPr>
          <p:nvPr/>
        </p:nvGrpSpPr>
        <p:grpSpPr bwMode="auto">
          <a:xfrm>
            <a:off x="4787900" y="2276475"/>
            <a:ext cx="3960813" cy="2520950"/>
            <a:chOff x="118" y="2459"/>
            <a:chExt cx="2590" cy="324"/>
          </a:xfrm>
        </p:grpSpPr>
        <p:pic>
          <p:nvPicPr>
            <p:cNvPr id="10036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комплекса работ по        межеванию земель для постановки на кадастровый учет земельных участков, на которые возникает право собственности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2020 –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725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 2021- 2022 г.г. по  795,0 т.руб.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100358" name="Скругленный прямоугольник 3"/>
          <p:cNvGrpSpPr>
            <a:grpSpLocks/>
          </p:cNvGrpSpPr>
          <p:nvPr/>
        </p:nvGrpSpPr>
        <p:grpSpPr bwMode="auto">
          <a:xfrm>
            <a:off x="539750" y="2492375"/>
            <a:ext cx="4032250" cy="2160588"/>
            <a:chOff x="118" y="2459"/>
            <a:chExt cx="2590" cy="324"/>
          </a:xfrm>
        </p:grpSpPr>
        <p:pic>
          <p:nvPicPr>
            <p:cNvPr id="10036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2020 </a:t>
              </a:r>
              <a:r>
                <a:rPr lang="ru-RU" altLang="ru-RU" sz="1600">
                  <a:latin typeface="Times New Roman" pitchFamily="18" charset="0"/>
                </a:rPr>
                <a:t>– </a:t>
              </a:r>
              <a:r>
                <a:rPr lang="ru-RU" altLang="ru-RU" sz="1600" b="1">
                  <a:latin typeface="Times New Roman" pitchFamily="18" charset="0"/>
                </a:rPr>
                <a:t>4971,5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2021 – 4912,2 тыс.руб.; 2022-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4954,5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9" name="Скругленный прямоугольник 3"/>
          <p:cNvGrpSpPr>
            <a:grpSpLocks/>
          </p:cNvGrpSpPr>
          <p:nvPr/>
        </p:nvGrpSpPr>
        <p:grpSpPr bwMode="auto">
          <a:xfrm>
            <a:off x="539750" y="4724400"/>
            <a:ext cx="3965575" cy="1873250"/>
            <a:chOff x="118" y="2459"/>
            <a:chExt cx="2590" cy="324"/>
          </a:xfrm>
        </p:grpSpPr>
        <p:pic>
          <p:nvPicPr>
            <p:cNvPr id="10036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Предупреждение и ликвидация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последствий чрезвычайных ситуаций и стихийных бедствий природного и техногенного характера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1296,3 </a:t>
              </a:r>
              <a:r>
                <a:rPr lang="ru-RU" altLang="ru-RU" sz="1600">
                  <a:latin typeface="Times New Roman" pitchFamily="18" charset="0"/>
                </a:rPr>
                <a:t>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1378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439863"/>
            <a:chOff x="118" y="2459"/>
            <a:chExt cx="2590" cy="324"/>
          </a:xfrm>
        </p:grpSpPr>
        <p:pic>
          <p:nvPicPr>
            <p:cNvPr id="10139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Организация дополнительного пенсионного обеспечения отдельных категорий граждан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 1316,4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2021-2022г.г. по1516,4 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101379" name="Скругленный прямоугольник 3"/>
          <p:cNvGrpSpPr>
            <a:grpSpLocks/>
          </p:cNvGrpSpPr>
          <p:nvPr/>
        </p:nvGrpSpPr>
        <p:grpSpPr bwMode="auto">
          <a:xfrm>
            <a:off x="468313" y="2205038"/>
            <a:ext cx="3965575" cy="1366837"/>
            <a:chOff x="118" y="2459"/>
            <a:chExt cx="2590" cy="324"/>
          </a:xfrm>
        </p:grpSpPr>
        <p:pic>
          <p:nvPicPr>
            <p:cNvPr id="10139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0" name="Скругленный прямоугольник 3"/>
          <p:cNvGrpSpPr>
            <a:grpSpLocks/>
          </p:cNvGrpSpPr>
          <p:nvPr/>
        </p:nvGrpSpPr>
        <p:grpSpPr bwMode="auto">
          <a:xfrm>
            <a:off x="4716463" y="1341438"/>
            <a:ext cx="3965575" cy="1800225"/>
            <a:chOff x="118" y="2459"/>
            <a:chExt cx="2590" cy="324"/>
          </a:xfrm>
        </p:grpSpPr>
        <p:pic>
          <p:nvPicPr>
            <p:cNvPr id="10139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1" name="Скругленный прямоугольник 3"/>
          <p:cNvGrpSpPr>
            <a:grpSpLocks/>
          </p:cNvGrpSpPr>
          <p:nvPr/>
        </p:nvGrpSpPr>
        <p:grpSpPr bwMode="auto">
          <a:xfrm>
            <a:off x="468313" y="2060575"/>
            <a:ext cx="3965575" cy="2881313"/>
            <a:chOff x="118" y="2459"/>
            <a:chExt cx="2590" cy="324"/>
          </a:xfrm>
        </p:grpSpPr>
        <p:pic>
          <p:nvPicPr>
            <p:cNvPr id="10139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г.-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2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10139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sp>
        <p:nvSpPr>
          <p:cNvPr id="101383" name="Text Box 25"/>
          <p:cNvSpPr txBox="1">
            <a:spLocks noChangeArrowheads="1"/>
          </p:cNvSpPr>
          <p:nvPr/>
        </p:nvSpPr>
        <p:spPr bwMode="auto">
          <a:xfrm>
            <a:off x="4859338" y="1484313"/>
            <a:ext cx="36734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Обеспечение функций отдела образования администрации Тейковского </a:t>
            </a:r>
          </a:p>
          <a:p>
            <a:r>
              <a:rPr lang="ru-RU"/>
              <a:t>муниципального района</a:t>
            </a:r>
          </a:p>
          <a:p>
            <a:r>
              <a:rPr lang="ru-RU"/>
              <a:t>        ежегодно по </a:t>
            </a:r>
            <a:r>
              <a:rPr lang="ru-RU" b="1"/>
              <a:t>1478,2 тыс.руб</a:t>
            </a:r>
            <a:r>
              <a:rPr lang="ru-RU"/>
              <a:t>.</a:t>
            </a:r>
          </a:p>
        </p:txBody>
      </p:sp>
      <p:grpSp>
        <p:nvGrpSpPr>
          <p:cNvPr id="101384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10138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Разработка проектов планировки и межевания территории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2022</a:t>
              </a:r>
              <a:r>
                <a:rPr lang="ru-RU" altLang="ru-RU" sz="1600">
                  <a:latin typeface="Times New Roman" pitchFamily="18" charset="0"/>
                </a:rPr>
                <a:t> – </a:t>
              </a:r>
              <a:r>
                <a:rPr lang="ru-RU" altLang="ru-RU" sz="1600" b="1">
                  <a:latin typeface="Times New Roman" pitchFamily="18" charset="0"/>
                </a:rPr>
                <a:t>72,0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5" name="Скругленный прямоугольник 3"/>
          <p:cNvGrpSpPr>
            <a:grpSpLocks/>
          </p:cNvGrpSpPr>
          <p:nvPr/>
        </p:nvGrpSpPr>
        <p:grpSpPr bwMode="auto">
          <a:xfrm>
            <a:off x="4716463" y="3716338"/>
            <a:ext cx="4176712" cy="1727200"/>
            <a:chOff x="118" y="2459"/>
            <a:chExt cx="2590" cy="324"/>
          </a:xfrm>
        </p:grpSpPr>
        <p:pic>
          <p:nvPicPr>
            <p:cNvPr id="10138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Расходы на организацию и проведение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мероприятий, связанных с праздничными,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юбилейными и памятными датами,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совещания, семинары.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</a:t>
              </a:r>
              <a:r>
                <a:rPr lang="ru-RU" altLang="ru-RU" b="1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306,5 </a:t>
              </a:r>
              <a:r>
                <a:rPr lang="ru-RU" altLang="ru-RU" b="1">
                  <a:latin typeface="Times New Roman" pitchFamily="18" charset="0"/>
                </a:rPr>
                <a:t>тыс.руб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</a:t>
            </a:r>
          </a:p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875,9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2021 год – 876,0 тыс.руб.         2022 год – 876,0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402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800225"/>
            <a:chOff x="42" y="2454"/>
            <a:chExt cx="2681" cy="378"/>
          </a:xfrm>
        </p:grpSpPr>
        <p:pic>
          <p:nvPicPr>
            <p:cNvPr id="10240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0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Совета   Тейковского муниципального района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2020- 875,9 тыс.руб</a:t>
              </a:r>
              <a:r>
                <a:rPr lang="ru-RU" altLang="ru-RU" sz="1600">
                  <a:latin typeface="Times New Roman" pitchFamily="18" charset="0"/>
                </a:rPr>
                <a:t>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2021-2022 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1171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Реализация полномочий Ивановской области на осуществление переданных органам местного самоуправления государственных полномочий Ивановской области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241,1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2021 год – 9,7 тыс.руб.         2022 год – 9,7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3426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3095625"/>
            <a:chOff x="42" y="2454"/>
            <a:chExt cx="2681" cy="378"/>
          </a:xfrm>
        </p:grpSpPr>
        <p:pic>
          <p:nvPicPr>
            <p:cNvPr id="10343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3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отлову и содержанию безнадзорных животных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</a:t>
              </a:r>
              <a:r>
                <a:rPr lang="ru-RU" altLang="ru-RU">
                  <a:latin typeface="Times New Roman" pitchFamily="18" charset="0"/>
                </a:rPr>
                <a:t>-  </a:t>
              </a:r>
              <a:r>
                <a:rPr lang="ru-RU" altLang="ru-RU" b="1">
                  <a:latin typeface="Times New Roman" pitchFamily="18" charset="0"/>
                </a:rPr>
                <a:t>6,6 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  <a:r>
                <a:rPr lang="ru-RU" altLang="ru-RU" b="1">
                  <a:latin typeface="Times New Roman" pitchFamily="18" charset="0"/>
                </a:rPr>
                <a:t>2021-2022 по 3,3 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3427" name="Скругленный прямоугольник 11"/>
          <p:cNvGrpSpPr>
            <a:grpSpLocks/>
          </p:cNvGrpSpPr>
          <p:nvPr/>
        </p:nvGrpSpPr>
        <p:grpSpPr bwMode="auto">
          <a:xfrm>
            <a:off x="4643438" y="1484313"/>
            <a:ext cx="4324350" cy="2736850"/>
            <a:chOff x="2842" y="1632"/>
            <a:chExt cx="2707" cy="746"/>
          </a:xfrm>
        </p:grpSpPr>
        <p:pic>
          <p:nvPicPr>
            <p:cNvPr id="2" name="Скругленный прямоугольник 11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103432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/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содержанию сибиреязвенных скотомогильников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 </a:t>
              </a:r>
              <a:r>
                <a:rPr lang="ru-RU" altLang="ru-RU" b="1">
                  <a:latin typeface="Calibri" pitchFamily="34" charset="0"/>
                </a:rPr>
                <a:t>20</a:t>
              </a:r>
              <a:r>
                <a:rPr lang="ru-RU" altLang="ru-RU" b="1"/>
                <a:t>20</a:t>
              </a:r>
              <a:r>
                <a:rPr lang="ru-RU" altLang="ru-RU" sz="1600" b="1">
                  <a:latin typeface="Calibri" pitchFamily="34" charset="0"/>
                </a:rPr>
                <a:t> – 228,1 тыс.руб.</a:t>
              </a:r>
            </a:p>
          </p:txBody>
        </p:sp>
      </p:grpSp>
      <p:grpSp>
        <p:nvGrpSpPr>
          <p:cNvPr id="103428" name="Скругленный прямоугольник 4"/>
          <p:cNvGrpSpPr>
            <a:grpSpLocks/>
          </p:cNvGrpSpPr>
          <p:nvPr/>
        </p:nvGrpSpPr>
        <p:grpSpPr bwMode="auto">
          <a:xfrm>
            <a:off x="250825" y="1341438"/>
            <a:ext cx="4103688" cy="1295400"/>
            <a:chOff x="40" y="1966"/>
            <a:chExt cx="2663" cy="380"/>
          </a:xfrm>
        </p:grpSpPr>
        <p:pic>
          <p:nvPicPr>
            <p:cNvPr id="103429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30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 сфере административных правонарушений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6,4 тыс.руб. </a:t>
              </a:r>
            </a:p>
          </p:txBody>
        </p:sp>
      </p:grpSp>
    </p:spTree>
  </p:cSld>
  <p:clrMapOvr>
    <a:masterClrMapping/>
  </p:clrMapOvr>
  <p:transition spd="slow"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Реализация полномочий Российской Федерации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2,0 тыс.руб.; 2021 – 3222,5 тыс.руб.; 2022 – 835,8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04450" name="Скругленный прямоугольник 3"/>
          <p:cNvGrpSpPr>
            <a:grpSpLocks/>
          </p:cNvGrpSpPr>
          <p:nvPr/>
        </p:nvGrpSpPr>
        <p:grpSpPr bwMode="auto">
          <a:xfrm>
            <a:off x="1979613" y="3500438"/>
            <a:ext cx="5545137" cy="1995487"/>
            <a:chOff x="-231" y="2482"/>
            <a:chExt cx="2891" cy="339"/>
          </a:xfrm>
        </p:grpSpPr>
        <p:pic>
          <p:nvPicPr>
            <p:cNvPr id="10445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455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2021 -3220,4 тыс.руб.; 2022- 835,8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4451" name="Скругленный прямоугольник 5"/>
          <p:cNvGrpSpPr>
            <a:grpSpLocks/>
          </p:cNvGrpSpPr>
          <p:nvPr/>
        </p:nvGrpSpPr>
        <p:grpSpPr bwMode="auto">
          <a:xfrm>
            <a:off x="1331913" y="2060575"/>
            <a:ext cx="6769100" cy="1441450"/>
            <a:chOff x="84" y="1318"/>
            <a:chExt cx="2565" cy="390"/>
          </a:xfrm>
        </p:grpSpPr>
        <p:pic>
          <p:nvPicPr>
            <p:cNvPr id="104452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453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г. – 2,0 тыс.руб.;2021 г. – 2,1 тыс.руб.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>
                <a:latin typeface="Times New Roman" pitchFamily="18" charset="0"/>
              </a:rPr>
              <a:t>Муниципальный долг Тейковского муниципального района</a:t>
            </a:r>
            <a:br>
              <a:rPr lang="ru-RU" altLang="ru-RU" sz="1800" b="1">
                <a:latin typeface="Times New Roman" pitchFamily="18" charset="0"/>
              </a:rPr>
            </a:b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Оценка на 01.01.2020 г. – 0,0 тыс.руб.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Прогноз на 01.01.2021 г. – 0,0 тыс.руб.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Прогноз на 01.01.2022г. – 0,0 тыс.руб.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Прогноз на 01.01.2023 г. – 0,0 тыс.руб.</a:t>
            </a:r>
            <a:br>
              <a:rPr lang="ru-RU" altLang="ru-RU" sz="1800" b="1">
                <a:latin typeface="Times New Roman" pitchFamily="18" charset="0"/>
              </a:rPr>
            </a:br>
            <a:endParaRPr lang="ru-RU" altLang="ru-RU" sz="1800" b="1">
              <a:latin typeface="Times New Roman" pitchFamily="18" charset="0"/>
            </a:endParaRPr>
          </a:p>
        </p:txBody>
      </p:sp>
      <p:sp>
        <p:nvSpPr>
          <p:cNvPr id="105474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5475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параметры бюджета Тейковского муниципального </a:t>
            </a:r>
          </a:p>
          <a:p>
            <a:pPr algn="ctr"/>
            <a:r>
              <a:rPr lang="ru-RU" altLang="ru-RU" sz="2000" b="1">
                <a:latin typeface="Times New Roman" pitchFamily="18" charset="0"/>
              </a:rPr>
              <a:t>  района  в 2020 год и плановый период 2021 и 2022  годов,      (тыс. руб.)</a:t>
            </a:r>
          </a:p>
        </p:txBody>
      </p:sp>
      <p:graphicFrame>
        <p:nvGraphicFramePr>
          <p:cNvPr id="16436" name="Group 5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5038725"/>
        </p:xfrm>
        <a:graphic>
          <a:graphicData uri="http://schemas.openxmlformats.org/drawingml/2006/table">
            <a:tbl>
              <a:tblPr/>
              <a:tblGrid>
                <a:gridCol w="306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8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1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20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2020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2021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2022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204052,2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200791,7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197765,8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53227,0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53719,9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53080,7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перечисления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150825,2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147071,8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144685,1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204052,2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200791,7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197765,8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условно утвержденные расходы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5019,8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9888,3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дефицита (профицита) 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дефицита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>
                <a:latin typeface="Times New Roman" pitchFamily="18" charset="0"/>
              </a:rPr>
              <a:t>Контактная информация:</a:t>
            </a:r>
            <a:br>
              <a:rPr lang="ru-RU" altLang="ru-RU" sz="1800" b="1">
                <a:latin typeface="Times New Roman" pitchFamily="18" charset="0"/>
              </a:rPr>
            </a:br>
            <a:br>
              <a:rPr lang="en-US" altLang="ru-RU" sz="1800" b="1">
                <a:latin typeface="Times New Roman" pitchFamily="18" charset="0"/>
              </a:rPr>
            </a:br>
            <a:br>
              <a:rPr lang="en-US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1. Начальник финансового отдела – 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8(49343) 2-17-04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2. Заместитель начальника финансового отдела –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8(49343) 2-20-78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3. Электронная почта: </a:t>
            </a:r>
            <a:r>
              <a:rPr lang="en-US" altLang="ru-RU" sz="1800" b="1">
                <a:latin typeface="Times New Roman" pitchFamily="18" charset="0"/>
              </a:rPr>
              <a:t>raifoteik@mail</a:t>
            </a:r>
            <a:r>
              <a:rPr lang="ru-RU" altLang="ru-RU" sz="1800" b="1">
                <a:latin typeface="Times New Roman" pitchFamily="18" charset="0"/>
              </a:rPr>
              <a:t>.</a:t>
            </a:r>
            <a:r>
              <a:rPr lang="en-US" altLang="ru-RU" sz="1800" b="1">
                <a:latin typeface="Times New Roman" pitchFamily="18" charset="0"/>
              </a:rPr>
              <a:t>ru</a:t>
            </a:r>
            <a:endParaRPr lang="ru-RU" altLang="ru-RU" sz="1800" b="1">
              <a:latin typeface="Times New Roman" pitchFamily="18" charset="0"/>
            </a:endParaRPr>
          </a:p>
        </p:txBody>
      </p:sp>
      <p:sp>
        <p:nvSpPr>
          <p:cNvPr id="106498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6499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Заголовок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br>
              <a:rPr lang="ru-RU" sz="3200" b="1" i="1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075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b="1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Тейковский муниципальный район»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2018 г .</a:t>
            </a:r>
          </a:p>
          <a:p>
            <a:pPr eaLnBrk="1" hangingPunct="1">
              <a:lnSpc>
                <a:spcPct val="80000"/>
              </a:lnSpc>
            </a:pPr>
            <a:endParaRPr lang="ru-RU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>
                <a:latin typeface="Times New Roman" pitchFamily="18" charset="0"/>
              </a:rPr>
              <a:t>Структура  доходов бюджета Тейковского муниципального района 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 за 2020-2022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5" name="Диаграмма" r:id="rId4" imgW="6096075" imgH="4067089" progId="MSGraph.Chart.8">
                  <p:embed followColorScheme="full"/>
                </p:oleObj>
              </mc:Choice>
              <mc:Fallback>
                <p:oleObj name="Диаграмма" r:id="rId4" imgW="6096075" imgH="4067089" progId="MSGraph.Chart.8">
                  <p:embed followColorScheme="full"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81075"/>
                        <a:ext cx="4176713" cy="417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97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2020 г.</a:t>
            </a:r>
          </a:p>
          <a:p>
            <a:pPr algn="ctr"/>
            <a:r>
              <a:rPr lang="ru-RU" b="1"/>
              <a:t>Всего доходов – 204,0 млн.руб.</a:t>
            </a:r>
          </a:p>
        </p:txBody>
      </p:sp>
      <p:sp>
        <p:nvSpPr>
          <p:cNvPr id="36898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150,8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73,9%</a:t>
            </a:r>
          </a:p>
        </p:txBody>
      </p:sp>
      <p:sp>
        <p:nvSpPr>
          <p:cNvPr id="36899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46,1 млн.руб. 22,6%</a:t>
            </a:r>
          </a:p>
        </p:txBody>
      </p:sp>
      <p:sp>
        <p:nvSpPr>
          <p:cNvPr id="36900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7,1 млн. руб. 3,5%</a:t>
            </a:r>
          </a:p>
        </p:txBody>
      </p: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6" name="Диаграмма" r:id="rId6" imgW="6096075" imgH="4067089" progId="MSGraph.Chart.8">
                  <p:embed followColorScheme="full"/>
                </p:oleObj>
              </mc:Choice>
              <mc:Fallback>
                <p:oleObj name="Диаграмма" r:id="rId6" imgW="6096075" imgH="4067089" progId="MSGraph.Chart.8">
                  <p:embed followColorScheme="full"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981075"/>
                        <a:ext cx="4140200" cy="417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01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/>
              <a:t>Проект 2021 г.</a:t>
            </a:r>
          </a:p>
          <a:p>
            <a:pPr algn="ctr"/>
            <a:r>
              <a:rPr lang="ru-RU" b="1" dirty="0"/>
              <a:t>Всего доходов – 200,8 </a:t>
            </a:r>
            <a:r>
              <a:rPr lang="ru-RU" b="1" dirty="0" err="1"/>
              <a:t>млн.руб</a:t>
            </a:r>
            <a:r>
              <a:rPr lang="ru-RU" b="1" dirty="0"/>
              <a:t>.</a:t>
            </a:r>
          </a:p>
        </p:txBody>
      </p:sp>
      <p:sp>
        <p:nvSpPr>
          <p:cNvPr id="36902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46,7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23,3%</a:t>
            </a:r>
          </a:p>
        </p:txBody>
      </p:sp>
      <p:sp>
        <p:nvSpPr>
          <p:cNvPr id="36903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147,1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73,2%</a:t>
            </a:r>
          </a:p>
        </p:txBody>
      </p:sp>
      <p:sp>
        <p:nvSpPr>
          <p:cNvPr id="36904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7,0млн. руб. 3,5%</a:t>
            </a:r>
          </a:p>
        </p:txBody>
      </p:sp>
      <p:sp>
        <p:nvSpPr>
          <p:cNvPr id="36905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7" name="Диаграмма" r:id="rId8" imgW="6096075" imgH="4067089" progId="MSGraph.Chart.8">
                  <p:embed followColorScheme="full"/>
                </p:oleObj>
              </mc:Choice>
              <mc:Fallback>
                <p:oleObj name="Диаграмма" r:id="rId8" imgW="6096075" imgH="4067089" progId="MSGraph.Chart.8">
                  <p:embed followColorScheme="full"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852738"/>
                        <a:ext cx="6553200" cy="521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06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46,3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23,4%</a:t>
            </a:r>
          </a:p>
        </p:txBody>
      </p:sp>
      <p:sp>
        <p:nvSpPr>
          <p:cNvPr id="36907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144,7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73,2%</a:t>
            </a:r>
          </a:p>
        </p:txBody>
      </p:sp>
      <p:sp>
        <p:nvSpPr>
          <p:cNvPr id="36908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6,8 млн. руб. 3,4%</a:t>
            </a:r>
          </a:p>
        </p:txBody>
      </p:sp>
      <p:sp>
        <p:nvSpPr>
          <p:cNvPr id="36909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2022 г.</a:t>
            </a:r>
          </a:p>
          <a:p>
            <a:pPr algn="ctr"/>
            <a:r>
              <a:rPr lang="ru-RU" b="1"/>
              <a:t>Всего доходов – 197,8 млн.руб.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>
                <a:latin typeface="Times New Roman" pitchFamily="18" charset="0"/>
              </a:rPr>
              <a:t>Структура  безвозмездных поступлений в бюджет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 Тейковского муниципального района </a:t>
            </a:r>
            <a:br>
              <a:rPr lang="ru-RU" altLang="ru-RU" sz="1800" b="1">
                <a:latin typeface="Times New Roman" pitchFamily="18" charset="0"/>
              </a:rPr>
            </a:br>
            <a:r>
              <a:rPr lang="ru-RU" altLang="ru-RU" sz="1800" b="1">
                <a:latin typeface="Times New Roman" pitchFamily="18" charset="0"/>
              </a:rPr>
              <a:t> на 2020-2022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1" name="Диаграмма" r:id="rId4" imgW="6096075" imgH="4067089" progId="MSGraph.Chart.8">
                  <p:embed followColorScheme="full"/>
                </p:oleObj>
              </mc:Choice>
              <mc:Fallback>
                <p:oleObj name="Диаграмма" r:id="rId4" imgW="6096075" imgH="4067089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81075"/>
                        <a:ext cx="4176713" cy="417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3" name="Rectangle 5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2020 г.</a:t>
            </a:r>
          </a:p>
          <a:p>
            <a:pPr algn="ctr"/>
            <a:r>
              <a:rPr lang="ru-RU" b="1"/>
              <a:t>Всего – 150,8 млн.руб.</a:t>
            </a:r>
          </a:p>
        </p:txBody>
      </p:sp>
      <p:sp>
        <p:nvSpPr>
          <p:cNvPr id="71704" name="Text Box 6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79,2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52,5%</a:t>
            </a:r>
          </a:p>
        </p:txBody>
      </p:sp>
      <p:sp>
        <p:nvSpPr>
          <p:cNvPr id="71705" name="Text Box 7"/>
          <p:cNvSpPr txBox="1">
            <a:spLocks noChangeArrowheads="1"/>
          </p:cNvSpPr>
          <p:nvPr/>
        </p:nvSpPr>
        <p:spPr bwMode="auto">
          <a:xfrm>
            <a:off x="971550" y="213360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3,2 млн.руб. 2,1%</a:t>
            </a:r>
          </a:p>
        </p:txBody>
      </p:sp>
      <p:sp>
        <p:nvSpPr>
          <p:cNvPr id="71706" name="Text Box 8"/>
          <p:cNvSpPr txBox="1">
            <a:spLocks noChangeArrowheads="1"/>
          </p:cNvSpPr>
          <p:nvPr/>
        </p:nvSpPr>
        <p:spPr bwMode="auto">
          <a:xfrm>
            <a:off x="755650" y="2565400"/>
            <a:ext cx="17287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68,4 млн. руб. 45,4%</a:t>
            </a:r>
          </a:p>
        </p:txBody>
      </p:sp>
      <p:sp>
        <p:nvSpPr>
          <p:cNvPr id="71707" name="Rectangle 10"/>
          <p:cNvSpPr>
            <a:spLocks noChangeArrowheads="1"/>
          </p:cNvSpPr>
          <p:nvPr/>
        </p:nvSpPr>
        <p:spPr bwMode="auto">
          <a:xfrm>
            <a:off x="5795963" y="1268413"/>
            <a:ext cx="302418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/>
              <a:t>Проект 2021 г.</a:t>
            </a:r>
          </a:p>
          <a:p>
            <a:pPr algn="ctr"/>
            <a:r>
              <a:rPr lang="ru-RU" b="1" dirty="0"/>
              <a:t>Всего – 147,1 </a:t>
            </a:r>
            <a:r>
              <a:rPr lang="ru-RU" b="1" dirty="0" err="1"/>
              <a:t>млн.руб</a:t>
            </a:r>
            <a:r>
              <a:rPr lang="ru-RU" b="1" dirty="0"/>
              <a:t>.</a:t>
            </a:r>
          </a:p>
        </p:txBody>
      </p:sp>
      <p:sp>
        <p:nvSpPr>
          <p:cNvPr id="71708" name="Rectangle 14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1979613" y="2924175"/>
          <a:ext cx="6553200" cy="521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2" name="Диаграмма" r:id="rId6" imgW="6096075" imgH="4067089" progId="MSGraph.Chart.8">
                  <p:embed followColorScheme="full"/>
                </p:oleObj>
              </mc:Choice>
              <mc:Fallback>
                <p:oleObj name="Диаграмма" r:id="rId6" imgW="6096075" imgH="4067089" progId="MSGraph.Chart.8">
                  <p:embed followColorScheme="full"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924175"/>
                        <a:ext cx="6553200" cy="5218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9" name="Rectangle 16"/>
          <p:cNvSpPr>
            <a:spLocks noChangeArrowheads="1"/>
          </p:cNvSpPr>
          <p:nvPr/>
        </p:nvSpPr>
        <p:spPr bwMode="auto">
          <a:xfrm>
            <a:off x="3851275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0,3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0,2%</a:t>
            </a:r>
          </a:p>
        </p:txBody>
      </p:sp>
      <p:sp>
        <p:nvSpPr>
          <p:cNvPr id="71710" name="Rectangle 17"/>
          <p:cNvSpPr>
            <a:spLocks noChangeArrowheads="1"/>
          </p:cNvSpPr>
          <p:nvPr/>
        </p:nvSpPr>
        <p:spPr bwMode="auto">
          <a:xfrm>
            <a:off x="2268538" y="5013325"/>
            <a:ext cx="17287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71,6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49,5%</a:t>
            </a:r>
          </a:p>
        </p:txBody>
      </p:sp>
      <p:sp>
        <p:nvSpPr>
          <p:cNvPr id="71711" name="Rectangle 18"/>
          <p:cNvSpPr>
            <a:spLocks noChangeArrowheads="1"/>
          </p:cNvSpPr>
          <p:nvPr/>
        </p:nvSpPr>
        <p:spPr bwMode="auto">
          <a:xfrm>
            <a:off x="4356100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72,8 млн. руб. 50,3%</a:t>
            </a:r>
          </a:p>
        </p:txBody>
      </p:sp>
      <p:sp>
        <p:nvSpPr>
          <p:cNvPr id="71712" name="Rectangle 19"/>
          <p:cNvSpPr>
            <a:spLocks noChangeArrowheads="1"/>
          </p:cNvSpPr>
          <p:nvPr/>
        </p:nvSpPr>
        <p:spPr bwMode="auto">
          <a:xfrm>
            <a:off x="2411413" y="3789363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2022 г.</a:t>
            </a:r>
          </a:p>
          <a:p>
            <a:pPr algn="ctr"/>
            <a:r>
              <a:rPr lang="ru-RU" b="1"/>
              <a:t>Всего доходов – 144,7 млн.руб.</a:t>
            </a:r>
          </a:p>
        </p:txBody>
      </p:sp>
      <p:graphicFrame>
        <p:nvGraphicFramePr>
          <p:cNvPr id="7170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450961"/>
              </p:ext>
            </p:extLst>
          </p:nvPr>
        </p:nvGraphicFramePr>
        <p:xfrm>
          <a:off x="4931568" y="858043"/>
          <a:ext cx="4427537" cy="439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3" name="Диаграмма" r:id="rId8" imgW="6096075" imgH="4067089" progId="MSGraph.Chart.8">
                  <p:embed followColorScheme="full"/>
                </p:oleObj>
              </mc:Choice>
              <mc:Fallback>
                <p:oleObj name="Диаграмма" r:id="rId8" imgW="6096075" imgH="4067089" progId="MSGraph.Chart.8">
                  <p:embed followColorScheme="full"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1568" y="858043"/>
                        <a:ext cx="4427537" cy="439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3" name="Rectangle 22"/>
          <p:cNvSpPr>
            <a:spLocks noChangeArrowheads="1"/>
          </p:cNvSpPr>
          <p:nvPr/>
        </p:nvSpPr>
        <p:spPr bwMode="auto">
          <a:xfrm>
            <a:off x="7434263" y="2205038"/>
            <a:ext cx="17097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72,8 млн. руб.</a:t>
            </a: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49,5%</a:t>
            </a:r>
          </a:p>
        </p:txBody>
      </p:sp>
      <p:sp>
        <p:nvSpPr>
          <p:cNvPr id="71714" name="Rectangle 23"/>
          <p:cNvSpPr>
            <a:spLocks noChangeArrowheads="1"/>
          </p:cNvSpPr>
          <p:nvPr/>
        </p:nvSpPr>
        <p:spPr bwMode="auto">
          <a:xfrm>
            <a:off x="5219700" y="2349500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74,0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50,3%</a:t>
            </a:r>
          </a:p>
        </p:txBody>
      </p:sp>
      <p:sp>
        <p:nvSpPr>
          <p:cNvPr id="71715" name="Rectangle 24"/>
          <p:cNvSpPr>
            <a:spLocks noChangeArrowheads="1"/>
          </p:cNvSpPr>
          <p:nvPr/>
        </p:nvSpPr>
        <p:spPr bwMode="auto">
          <a:xfrm>
            <a:off x="6227763" y="1989138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0,3 млн. руб.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0,2%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/>
            <a:r>
              <a:rPr lang="ru-RU" altLang="ru-RU" sz="1800" b="1">
                <a:latin typeface="Times New Roman" pitchFamily="18" charset="0"/>
              </a:rPr>
              <a:t>Налоговые и неналоговые доходы  бюджета Тейковского муниципального района по видам доходов, тыс. рублей</a:t>
            </a:r>
          </a:p>
        </p:txBody>
      </p:sp>
      <p:graphicFrame>
        <p:nvGraphicFramePr>
          <p:cNvPr id="73824" name="Group 96"/>
          <p:cNvGraphicFramePr>
            <a:graphicFrameLocks noGrp="1"/>
          </p:cNvGraphicFramePr>
          <p:nvPr/>
        </p:nvGraphicFramePr>
        <p:xfrm>
          <a:off x="395288" y="1052513"/>
          <a:ext cx="8497887" cy="5008565"/>
        </p:xfrm>
        <a:graphic>
          <a:graphicData uri="http://schemas.openxmlformats.org/drawingml/2006/table">
            <a:tbl>
              <a:tblPr/>
              <a:tblGrid>
                <a:gridCol w="835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8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1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1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Проект   20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Проект    20</a:t>
                      </a:r>
                      <a:r>
                        <a:rPr kumimoji="0" lang="ru-RU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Проект   20</a:t>
                      </a:r>
                      <a:r>
                        <a:rPr kumimoji="0" lang="ru-RU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46087,6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46717,5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46317,6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37971,3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39751,2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39751,3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1961,9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811,9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411,9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7139,4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7002,4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6763,1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3098,7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2861,4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</a:t>
                      </a:r>
                      <a:r>
                        <a:rPr kumimoji="0" lang="ru-RU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</a:t>
                      </a: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ru-RU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2231,7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2231,7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2231,7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  <a:r>
                        <a:rPr kumimoji="0" lang="ru-RU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1660,4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1745,9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1922,1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  <a:r>
                        <a:rPr kumimoji="0" lang="ru-RU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</a:t>
                      </a:r>
                      <a:r>
                        <a:rPr kumimoji="0" lang="ru-RU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158,7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53227,0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53719,9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53080,7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46" name="Group 70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245475" cy="4196088"/>
        </p:xfrm>
        <a:graphic>
          <a:graphicData uri="http://schemas.openxmlformats.org/drawingml/2006/table">
            <a:tbl>
              <a:tblPr/>
              <a:tblGrid>
                <a:gridCol w="3282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9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1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1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2020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2021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2022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204052,2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200791,7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197765,8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29114,8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27910,0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23291,8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6267,8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6208,5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6250,8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8444,2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7245,4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7255,7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  ЖКХ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10579,4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9915,5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8409,3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134252,6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129960,5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130430,5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 Культура и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12973,2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8681,4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8773,3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1938,2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5338,5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2954,0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   Физическая культура и спорт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482,1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512,1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512,1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Условно утвержденные расходы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5019,8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9888,3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5844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Расходы 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по функциональной   направленности,    на 2020-2022 годы     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>
                <a:latin typeface="Arial" charset="0"/>
              </a:rPr>
              <a:t>Планирование бюджетных ассигнований на 2020 год и плановый период 2021-2022 г.г. по разделу 0100 «Общегосударственные вопросы»</a:t>
            </a:r>
          </a:p>
        </p:txBody>
      </p:sp>
      <p:sp>
        <p:nvSpPr>
          <p:cNvPr id="76802" name="AutoShape 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3" name="AutoShape 8"/>
          <p:cNvSpPr>
            <a:spLocks noChangeArrowheads="1"/>
          </p:cNvSpPr>
          <p:nvPr/>
        </p:nvSpPr>
        <p:spPr bwMode="auto">
          <a:xfrm>
            <a:off x="323850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год- 29114,8 т.р. </a:t>
            </a:r>
          </a:p>
        </p:txBody>
      </p:sp>
      <p:sp>
        <p:nvSpPr>
          <p:cNvPr id="76804" name="AutoShape 12"/>
          <p:cNvSpPr>
            <a:spLocks noChangeArrowheads="1"/>
          </p:cNvSpPr>
          <p:nvPr/>
        </p:nvSpPr>
        <p:spPr bwMode="auto">
          <a:xfrm>
            <a:off x="6372225" y="1412875"/>
            <a:ext cx="2519363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год- 23291,8 т.р.</a:t>
            </a:r>
          </a:p>
        </p:txBody>
      </p:sp>
      <p:sp>
        <p:nvSpPr>
          <p:cNvPr id="76805" name="AutoShape 13"/>
          <p:cNvSpPr>
            <a:spLocks noChangeArrowheads="1"/>
          </p:cNvSpPr>
          <p:nvPr/>
        </p:nvSpPr>
        <p:spPr bwMode="auto">
          <a:xfrm>
            <a:off x="3348038" y="1412875"/>
            <a:ext cx="2519362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год- 27910,0 т.р.</a:t>
            </a:r>
          </a:p>
        </p:txBody>
      </p:sp>
      <p:sp>
        <p:nvSpPr>
          <p:cNvPr id="76806" name="AutoShape 16"/>
          <p:cNvSpPr>
            <a:spLocks noChangeArrowheads="1"/>
          </p:cNvSpPr>
          <p:nvPr/>
        </p:nvSpPr>
        <p:spPr bwMode="auto">
          <a:xfrm>
            <a:off x="3203575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1486,5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876,0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администрации- 15934,0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2,0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3930,1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2740,0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2941,4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76807" name="AutoShape 17"/>
          <p:cNvSpPr>
            <a:spLocks noChangeArrowheads="1"/>
          </p:cNvSpPr>
          <p:nvPr/>
        </p:nvSpPr>
        <p:spPr bwMode="auto">
          <a:xfrm>
            <a:off x="179388" y="2060575"/>
            <a:ext cx="2736850" cy="45370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1486,5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875,9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администрации- 15962,9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Судебная система – 2,0 тыс.руб.</a:t>
            </a:r>
          </a:p>
          <a:p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3930,1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2476,0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4381,4 тыс.руб.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8" name="AutoShape 18"/>
          <p:cNvSpPr>
            <a:spLocks noChangeArrowheads="1"/>
          </p:cNvSpPr>
          <p:nvPr/>
        </p:nvSpPr>
        <p:spPr bwMode="auto">
          <a:xfrm>
            <a:off x="6227763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1486,5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876,0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администрации- 15934,0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3930,1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723,8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341,4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9785</TotalTime>
  <Words>4969</Words>
  <Application>Microsoft Office PowerPoint</Application>
  <PresentationFormat>Экран (4:3)</PresentationFormat>
  <Paragraphs>909</Paragraphs>
  <Slides>41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7" baseType="lpstr">
      <vt:lpstr>Arial</vt:lpstr>
      <vt:lpstr>Calibri</vt:lpstr>
      <vt:lpstr>Times New Roman</vt:lpstr>
      <vt:lpstr>Wingdings</vt:lpstr>
      <vt:lpstr>Тема Office</vt:lpstr>
      <vt:lpstr>Диаграмма</vt:lpstr>
      <vt:lpstr>БЮДЖЕТ ДЛЯ ГРАЖДАН   Проект бюджета Тейковского муниципального района на 2020 год и плановый период  2021-2022 годов</vt:lpstr>
      <vt:lpstr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vt:lpstr>
      <vt:lpstr>Презентация PowerPoint</vt:lpstr>
      <vt:lpstr>Презентация PowerPoint</vt:lpstr>
      <vt:lpstr>Структура  доходов бюджета Тейковского муниципального района   за 2020-2022 г.г.</vt:lpstr>
      <vt:lpstr>Структура  безвозмездных поступлений в бюджет  Тейковского муниципального района   на 2020-2022 г.г.</vt:lpstr>
      <vt:lpstr>Налоговые и неналоговые доходы  бюджета Тейковского муниципального района по видам доходов, тыс. рублей</vt:lpstr>
      <vt:lpstr>Презентация PowerPoint</vt:lpstr>
      <vt:lpstr>Планирование бюджетных ассигнований на 2020 год и плановый период 2021-2022 г.г. по разделу 0100 «Общегосударственные вопросы»</vt:lpstr>
      <vt:lpstr>Планирование бюджетных ассигнований на 2020 год и плановый период 2021-2022 г.г. по разделу 0300 «Национальная безопасность и правоохранительная деятельность»</vt:lpstr>
      <vt:lpstr>Планирование бюджетных ассигнований на 2020 год и плановый период 2021-2022 г.г. по разделу 0400 «Национальная экономика»</vt:lpstr>
      <vt:lpstr>Планирование бюджетных ассигнований на 2020 год и плановый период 2021-2022 г.г. по разделу 0500 «Жилищно-коммунальное хозяйство»</vt:lpstr>
      <vt:lpstr>Планирование бюджетных ассигнований на 2020 год и плановый период 2021-2022 г.г. по разделу 0700 «Образование»</vt:lpstr>
      <vt:lpstr>Планирование бюджетных ассигнований на 2020 год и плановый период 2021-2022 г.г. по разделу 0800 «Культура, кинематография»</vt:lpstr>
      <vt:lpstr>Планирование бюджетных ассигнований на 2020 год и плановый период 2021-2022 г.г. по разделу 1000 «Социальная политика»</vt:lpstr>
      <vt:lpstr>Планирование бюджетных ассигнований на 2020 год и плановый период 2021-2022 г.г. по разделу 1100 «Физическая культура и спорт»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Муниципальный долг Тейковского муниципального района  Оценка на 01.01.2020 г. – 0,0 тыс.руб. Прогноз на 01.01.2021 г. – 0,0 тыс.руб. Прогноз на 01.01.2022г. – 0,0 тыс.руб. Прогноз на 01.01.2023 г. – 0,0 тыс.руб. </vt:lpstr>
      <vt:lpstr>Контактная информация:   1. Начальник финансового отдела –  8(49343) 2-17-04 2. Заместитель начальника финансового отдела – 8(49343) 2-20-78 3. Электронная почта: raifoteik@mail.ru</vt:lpstr>
      <vt:lpstr> Благодарим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Алена</cp:lastModifiedBy>
  <cp:revision>198</cp:revision>
  <dcterms:created xsi:type="dcterms:W3CDTF">2016-05-10T06:05:12Z</dcterms:created>
  <dcterms:modified xsi:type="dcterms:W3CDTF">2019-12-03T10:48:07Z</dcterms:modified>
</cp:coreProperties>
</file>