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99" r:id="rId3"/>
    <p:sldId id="315" r:id="rId4"/>
    <p:sldId id="273" r:id="rId5"/>
    <p:sldId id="278" r:id="rId6"/>
    <p:sldId id="301" r:id="rId7"/>
    <p:sldId id="275" r:id="rId8"/>
    <p:sldId id="264" r:id="rId9"/>
    <p:sldId id="302" r:id="rId10"/>
    <p:sldId id="311" r:id="rId11"/>
    <p:sldId id="310" r:id="rId12"/>
    <p:sldId id="309" r:id="rId13"/>
    <p:sldId id="308" r:id="rId14"/>
    <p:sldId id="307" r:id="rId15"/>
    <p:sldId id="305" r:id="rId16"/>
    <p:sldId id="304" r:id="rId17"/>
    <p:sldId id="265" r:id="rId18"/>
    <p:sldId id="280" r:id="rId19"/>
    <p:sldId id="266" r:id="rId20"/>
    <p:sldId id="279" r:id="rId21"/>
    <p:sldId id="267" r:id="rId22"/>
    <p:sldId id="268" r:id="rId23"/>
    <p:sldId id="284" r:id="rId24"/>
    <p:sldId id="289" r:id="rId25"/>
    <p:sldId id="291" r:id="rId26"/>
    <p:sldId id="294" r:id="rId27"/>
    <p:sldId id="295" r:id="rId28"/>
    <p:sldId id="270" r:id="rId29"/>
    <p:sldId id="271" r:id="rId30"/>
    <p:sldId id="296" r:id="rId31"/>
    <p:sldId id="297" r:id="rId32"/>
    <p:sldId id="281" r:id="rId33"/>
    <p:sldId id="312" r:id="rId34"/>
    <p:sldId id="313" r:id="rId35"/>
    <p:sldId id="277" r:id="rId36"/>
    <p:sldId id="314" r:id="rId37"/>
    <p:sldId id="272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>
        <p:scale>
          <a:sx n="92" d="100"/>
          <a:sy n="92" d="100"/>
        </p:scale>
        <p:origin x="-222" y="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28434B-E3A6-402A-8E09-64C266136813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C2F441-63B9-4191-8147-3082D8F67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FFE1D48-BB88-4C57-B908-C94C54440FC2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E3F8BB7-2D25-43D7-B84E-2377F5DF39F7}" type="slidenum">
              <a:rPr lang="ru-RU" altLang="ru-RU" sz="1200">
                <a:latin typeface="+mn-lt"/>
              </a:rPr>
              <a:pPr algn="r">
                <a:defRPr/>
              </a:pPr>
              <a:t>6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B2D51-1C4C-4155-8425-0B60A94ABDEA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A8FA2-67D7-4EF9-8DBF-9B6D7430B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0BD55-CEC7-47CD-AD8D-3BD4CF885C39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0CE69-37AF-4E28-A185-59E2FF72D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2BFAE-9653-41CF-BC7B-283FB062C4EB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20501-0318-4763-BA90-C7C4847F6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57129-1185-48A0-9F9F-2648F76DD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E80BE-910E-4ED4-8EC7-7AB1FD9BCAEE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9E543-D0EC-433F-95D9-0BBDE300C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DB9A9-B0B7-42E6-917D-BCDEBD782BF4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451F-AD81-460B-924E-4DA62C59AC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2E2C4-028F-407F-98E5-3770CA56DB81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76C1A-1513-4298-90C9-26925067E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FBA0A-30CF-44AD-BEE6-64811257A1B4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9DEF1-D475-4B3C-A402-2A1B4EEEB5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E4BF6-CCE8-43E4-9019-22B3D2BC9D4B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25F37-090E-4E6C-8359-F3E2ED453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4056B-6EF0-486E-AD05-36FD5C572C01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BA416-5A7B-4A4F-BC56-9D5D8BB07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1E371-8741-41F4-82DB-F784E2ED0216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CBF64-D46B-4A30-9A8A-7F54C4AC9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8279B-7E05-4238-9F5F-5D22B23BDAE4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65BFF-666A-415C-B50A-A9DD2FFE14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675AFC-8A90-41A5-A521-C7C5660990D8}" type="datetimeFigureOut">
              <a:rPr lang="ru-RU"/>
              <a:pPr>
                <a:defRPr/>
              </a:pPr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C73A39-4F42-4915-ABCE-A0A2DD05E1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Проект бюджета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2018 год и плановый период 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2019-2020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- 6058,0т.р.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- 5258,4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5808,2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4575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Реализация мероприятий</a:t>
            </a:r>
          </a:p>
          <a:p>
            <a:r>
              <a:rPr lang="ru-RU" sz="1200"/>
              <a:t> по созданию системы 112 для</a:t>
            </a:r>
          </a:p>
          <a:p>
            <a:r>
              <a:rPr lang="ru-RU" sz="1200"/>
              <a:t>обеспечения вызова </a:t>
            </a:r>
          </a:p>
          <a:p>
            <a:r>
              <a:rPr lang="ru-RU" sz="1200"/>
              <a:t>экстренных оперативных служб-</a:t>
            </a:r>
          </a:p>
          <a:p>
            <a:r>
              <a:rPr lang="ru-RU" sz="1200"/>
              <a:t>549,8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-4761,7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- 6865,7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- 7356,2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- 8246,7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- 5242,5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- 3001,2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238,6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4657,1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1970,0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-5242,5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- 2110,7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- 9839,4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- 7971,6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- 8546,1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6074,5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7367,8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5500,0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412875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год- 126244,1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год- 110799,5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год- 113527,4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16144,8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- 81210,5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5425,5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9890,9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15676,9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93985,1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5663,6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- 877,6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10040,9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16034,4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79356,4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Дополнительное образование</a:t>
            </a:r>
          </a:p>
          <a:p>
            <a:r>
              <a:rPr lang="ru-RU" sz="1200"/>
              <a:t>детей – 5425,5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9127,5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- 9790,7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- 8053,9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- 8053,9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- 1399,2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8391,5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- 1399,2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-1399,2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1000 «Социальная политика»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- 2435,7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- 1808,6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 1916,0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- 107,4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- 492,2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1373,5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- 570,0тыс.руб.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- 492,2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- 492,2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1100 «Физическая культура и спорт»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- 247,8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- 177,8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- 177,8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247,8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2018 год - 152154,5 тыс.руб. (81,5 %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2019 год - 136829,5 тыс.руб. (76,2 %)              2020 год - 132830,7 тыс.руб. (74,2 %)</a:t>
            </a:r>
          </a:p>
        </p:txBody>
      </p:sp>
      <p:grpSp>
        <p:nvGrpSpPr>
          <p:cNvPr id="84995" name="Скругленный прямоугольник 3"/>
          <p:cNvGrpSpPr>
            <a:grpSpLocks/>
          </p:cNvGrpSpPr>
          <p:nvPr/>
        </p:nvGrpSpPr>
        <p:grpSpPr bwMode="auto">
          <a:xfrm>
            <a:off x="179388" y="3357563"/>
            <a:ext cx="4352925" cy="949325"/>
            <a:chOff x="92" y="2454"/>
            <a:chExt cx="2651" cy="386"/>
          </a:xfrm>
        </p:grpSpPr>
        <p:pic>
          <p:nvPicPr>
            <p:cNvPr id="8502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3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                    </a:t>
              </a:r>
              <a:r>
                <a:rPr lang="ru-RU" altLang="ru-RU" b="1">
                  <a:latin typeface="Times New Roman" pitchFamily="18" charset="0"/>
                </a:rPr>
                <a:t>2018 г.- 247,8 т.р.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4996" name="Скругленный прямоугольник 6"/>
          <p:cNvGrpSpPr>
            <a:grpSpLocks/>
          </p:cNvGrpSpPr>
          <p:nvPr/>
        </p:nvGrpSpPr>
        <p:grpSpPr bwMode="auto">
          <a:xfrm>
            <a:off x="4643438" y="3644900"/>
            <a:ext cx="4319587" cy="1584325"/>
            <a:chOff x="2880" y="2485"/>
            <a:chExt cx="2711" cy="525"/>
          </a:xfrm>
        </p:grpSpPr>
        <p:pic>
          <p:nvPicPr>
            <p:cNvPr id="85027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8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7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5025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6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2018 г. - 100,0 тыс.руб.     </a:t>
              </a:r>
            </a:p>
          </p:txBody>
        </p:sp>
      </p:grpSp>
      <p:grpSp>
        <p:nvGrpSpPr>
          <p:cNvPr id="84998" name="Скругленный прямоугольник 9"/>
          <p:cNvGrpSpPr>
            <a:grpSpLocks/>
          </p:cNvGrpSpPr>
          <p:nvPr/>
        </p:nvGrpSpPr>
        <p:grpSpPr bwMode="auto">
          <a:xfrm>
            <a:off x="179388" y="4221163"/>
            <a:ext cx="4246562" cy="863600"/>
            <a:chOff x="113" y="2880"/>
            <a:chExt cx="2630" cy="346"/>
          </a:xfrm>
        </p:grpSpPr>
        <p:pic>
          <p:nvPicPr>
            <p:cNvPr id="85023" name="Скругленный прямоугольник 9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13" y="2880"/>
              <a:ext cx="263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4" name="Text Box 18"/>
            <p:cNvSpPr txBox="1">
              <a:spLocks noChangeArrowheads="1"/>
            </p:cNvSpPr>
            <p:nvPr/>
          </p:nvSpPr>
          <p:spPr bwMode="auto">
            <a:xfrm>
              <a:off x="114" y="2908"/>
              <a:ext cx="25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«Поддержка населения в Тейковском муниципальном районе»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 2018 -  70,0 тыс.руб.</a:t>
              </a: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4999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21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2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0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5019" name="Скругленный прямоугольник 12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0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 Экономическое развитие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г.- 400,0 тыс.руб.; 2019 г. – 200,0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5001" name="Скругленный прямоугольник 14"/>
          <p:cNvGrpSpPr>
            <a:grpSpLocks/>
          </p:cNvGrpSpPr>
          <p:nvPr/>
        </p:nvGrpSpPr>
        <p:grpSpPr bwMode="auto">
          <a:xfrm>
            <a:off x="250825" y="5157788"/>
            <a:ext cx="4248150" cy="1584325"/>
            <a:chOff x="87" y="3255"/>
            <a:chExt cx="2696" cy="735"/>
          </a:xfrm>
        </p:grpSpPr>
        <p:pic>
          <p:nvPicPr>
            <p:cNvPr id="85017" name="Скругленный прямоугольник 1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8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10050,0 т.р.; 8753,5 тыс.руб.;8071,6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5002" name="Скругленный прямоугольник 4"/>
          <p:cNvGrpSpPr>
            <a:grpSpLocks/>
          </p:cNvGrpSpPr>
          <p:nvPr/>
        </p:nvGrpSpPr>
        <p:grpSpPr bwMode="auto">
          <a:xfrm>
            <a:off x="107950" y="2276475"/>
            <a:ext cx="4319588" cy="1008063"/>
            <a:chOff x="88" y="1966"/>
            <a:chExt cx="2655" cy="369"/>
          </a:xfrm>
        </p:grpSpPr>
        <p:pic>
          <p:nvPicPr>
            <p:cNvPr id="85015" name="Скругленный прямоугольник 4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2018 - 10153,4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2019-2020</a:t>
              </a:r>
              <a:r>
                <a:rPr lang="ru-RU" altLang="ru-RU">
                  <a:latin typeface="Times New Roman" pitchFamily="18" charset="0"/>
                </a:rPr>
                <a:t> - </a:t>
              </a:r>
              <a:r>
                <a:rPr lang="ru-RU" altLang="ru-RU" b="1">
                  <a:latin typeface="Times New Roman" pitchFamily="18" charset="0"/>
                </a:rPr>
                <a:t>по  8152,5 тыс.руб.</a:t>
              </a:r>
            </a:p>
          </p:txBody>
        </p:sp>
      </p:grpSp>
      <p:grpSp>
        <p:nvGrpSpPr>
          <p:cNvPr id="8500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3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4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4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1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2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г.-  525,6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5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10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501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 </a:t>
              </a:r>
              <a:r>
                <a:rPr lang="ru-RU" altLang="ru-RU" b="1">
                  <a:latin typeface="Times New Roman" pitchFamily="18" charset="0"/>
                </a:rPr>
                <a:t>123400,6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111198,0 тыс.руб.     108470,1 тыс.руб.</a:t>
              </a:r>
            </a:p>
          </p:txBody>
        </p:sp>
      </p:grpSp>
      <p:sp>
        <p:nvSpPr>
          <p:cNvPr id="85006" name="Text Box 37"/>
          <p:cNvSpPr txBox="1">
            <a:spLocks noChangeArrowheads="1"/>
          </p:cNvSpPr>
          <p:nvPr/>
        </p:nvSpPr>
        <p:spPr bwMode="auto">
          <a:xfrm>
            <a:off x="4875213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5007" name="Text Box 38"/>
          <p:cNvSpPr txBox="1">
            <a:spLocks noChangeArrowheads="1"/>
          </p:cNvSpPr>
          <p:nvPr/>
        </p:nvSpPr>
        <p:spPr bwMode="auto">
          <a:xfrm>
            <a:off x="5019675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«</a:t>
            </a:r>
          </a:p>
        </p:txBody>
      </p:sp>
      <p:sp>
        <p:nvSpPr>
          <p:cNvPr id="85008" name="Text Box 39"/>
          <p:cNvSpPr txBox="1">
            <a:spLocks noChangeArrowheads="1"/>
          </p:cNvSpPr>
          <p:nvPr/>
        </p:nvSpPr>
        <p:spPr bwMode="auto">
          <a:xfrm>
            <a:off x="4643438" y="3789363"/>
            <a:ext cx="4248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сети муниципальных автомобильных</a:t>
            </a:r>
          </a:p>
          <a:p>
            <a:r>
              <a:rPr lang="ru-RU"/>
              <a:t>дорог общего пользования местного значения</a:t>
            </a:r>
          </a:p>
          <a:p>
            <a:r>
              <a:rPr lang="ru-RU"/>
              <a:t>Тейковского муниципального района и дорог </a:t>
            </a:r>
          </a:p>
          <a:p>
            <a:r>
              <a:rPr lang="ru-RU"/>
              <a:t>Внутри населенных пунктов»</a:t>
            </a:r>
          </a:p>
          <a:p>
            <a:r>
              <a:rPr lang="ru-RU"/>
              <a:t>                 </a:t>
            </a:r>
            <a:r>
              <a:rPr lang="ru-RU" b="1"/>
              <a:t>2018 г.- 4407,1 тыс.руб.;</a:t>
            </a:r>
          </a:p>
          <a:p>
            <a:r>
              <a:rPr lang="ru-RU" b="1"/>
              <a:t>            2019-2020 г.г.-  по 4992,5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7" name="Скругленный прямоугольник 5"/>
          <p:cNvGrpSpPr>
            <a:grpSpLocks/>
          </p:cNvGrpSpPr>
          <p:nvPr/>
        </p:nvGrpSpPr>
        <p:grpSpPr bwMode="auto">
          <a:xfrm>
            <a:off x="179388" y="188913"/>
            <a:ext cx="4319587" cy="2087562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8" name="Скругленный прямоугольник 5"/>
          <p:cNvGrpSpPr>
            <a:grpSpLocks/>
          </p:cNvGrpSpPr>
          <p:nvPr/>
        </p:nvGrpSpPr>
        <p:grpSpPr bwMode="auto">
          <a:xfrm>
            <a:off x="179388" y="2060575"/>
            <a:ext cx="4321175" cy="2017713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9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20" name="Скругленный прямоугольник 5"/>
          <p:cNvGrpSpPr>
            <a:grpSpLocks/>
          </p:cNvGrpSpPr>
          <p:nvPr/>
        </p:nvGrpSpPr>
        <p:grpSpPr bwMode="auto">
          <a:xfrm>
            <a:off x="4572000" y="1989138"/>
            <a:ext cx="4319588" cy="2087562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21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2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3" name="Text Box 31"/>
          <p:cNvSpPr txBox="1">
            <a:spLocks noChangeArrowheads="1"/>
          </p:cNvSpPr>
          <p:nvPr/>
        </p:nvSpPr>
        <p:spPr bwMode="auto">
          <a:xfrm>
            <a:off x="250825" y="404813"/>
            <a:ext cx="3960813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Информатизация и информационная</a:t>
            </a:r>
          </a:p>
          <a:p>
            <a:r>
              <a:rPr lang="ru-RU" sz="1600"/>
              <a:t>безопасность  Тейковского </a:t>
            </a:r>
          </a:p>
          <a:p>
            <a:r>
              <a:rPr lang="ru-RU" sz="1600"/>
              <a:t>муниципального района»</a:t>
            </a:r>
          </a:p>
          <a:p>
            <a:r>
              <a:rPr lang="ru-RU" sz="1600"/>
              <a:t>     </a:t>
            </a:r>
            <a:r>
              <a:rPr lang="ru-RU" b="1"/>
              <a:t>ежегодно по  1330,0 тыс.руб.</a:t>
            </a:r>
          </a:p>
        </p:txBody>
      </p:sp>
      <p:sp>
        <p:nvSpPr>
          <p:cNvPr id="86024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6025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703637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труда в </a:t>
            </a:r>
          </a:p>
          <a:p>
            <a:r>
              <a:rPr lang="ru-RU" sz="1600"/>
              <a:t>Тейковском муниципальном районе»</a:t>
            </a:r>
          </a:p>
          <a:p>
            <a:r>
              <a:rPr lang="ru-RU" sz="1600"/>
              <a:t>           </a:t>
            </a:r>
            <a:r>
              <a:rPr lang="ru-RU" b="1"/>
              <a:t>2018 г.- 300,0 тыс.руб.;</a:t>
            </a:r>
          </a:p>
          <a:p>
            <a:r>
              <a:rPr lang="ru-RU" b="1"/>
              <a:t>       2019 – 2020 г.г.по 50,0 тыс.руб.</a:t>
            </a:r>
          </a:p>
          <a:p>
            <a:r>
              <a:rPr lang="ru-RU" sz="1800"/>
              <a:t> </a:t>
            </a:r>
          </a:p>
        </p:txBody>
      </p:sp>
      <p:sp>
        <p:nvSpPr>
          <p:cNvPr id="86026" name="Text Box 34"/>
          <p:cNvSpPr txBox="1">
            <a:spLocks noChangeArrowheads="1"/>
          </p:cNvSpPr>
          <p:nvPr/>
        </p:nvSpPr>
        <p:spPr bwMode="auto">
          <a:xfrm>
            <a:off x="376238" y="2205038"/>
            <a:ext cx="3979862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Повышение безопасности </a:t>
            </a:r>
          </a:p>
          <a:p>
            <a:r>
              <a:rPr lang="ru-RU" sz="1600">
                <a:latin typeface="Times New Roman" pitchFamily="18" charset="0"/>
              </a:rPr>
              <a:t>дорожного движения на территории</a:t>
            </a:r>
          </a:p>
          <a:p>
            <a:r>
              <a:rPr lang="ru-RU" sz="1600">
                <a:latin typeface="Times New Roman" pitchFamily="18" charset="0"/>
              </a:rPr>
              <a:t>Тейковского муниципального района</a:t>
            </a:r>
          </a:p>
          <a:p>
            <a:r>
              <a:rPr lang="ru-RU" sz="1600">
                <a:latin typeface="Times New Roman" pitchFamily="18" charset="0"/>
              </a:rPr>
              <a:t>на 2017- 2020 годы»</a:t>
            </a:r>
          </a:p>
          <a:p>
            <a:r>
              <a:rPr lang="ru-RU" sz="1600"/>
              <a:t>      </a:t>
            </a:r>
            <a:r>
              <a:rPr lang="ru-RU" b="1"/>
              <a:t>ежегодно по 250,0 тыс.руб.</a:t>
            </a:r>
          </a:p>
        </p:txBody>
      </p:sp>
      <p:sp>
        <p:nvSpPr>
          <p:cNvPr id="86027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40322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сельского хозяйства и регулирование рынков сельскохозяйственной</a:t>
            </a:r>
          </a:p>
          <a:p>
            <a:r>
              <a:rPr lang="ru-RU"/>
              <a:t>продукции, сырья и продовольствия</a:t>
            </a:r>
          </a:p>
          <a:p>
            <a:r>
              <a:rPr lang="ru-RU"/>
              <a:t>Тейковского муниципального района»</a:t>
            </a:r>
          </a:p>
          <a:p>
            <a:r>
              <a:rPr lang="ru-RU"/>
              <a:t>                    </a:t>
            </a:r>
            <a:r>
              <a:rPr lang="ru-RU" sz="1200" b="1"/>
              <a:t>2018 г.- 770,0 тыс.руб.;</a:t>
            </a:r>
          </a:p>
          <a:p>
            <a:r>
              <a:rPr lang="ru-RU" sz="1200" b="1"/>
              <a:t>                       2019 г. – 1853,0 тыс.руб.;</a:t>
            </a:r>
          </a:p>
          <a:p>
            <a:r>
              <a:rPr lang="ru-RU" sz="1200" b="1"/>
              <a:t>                       2020 г. - 1514,0 тыс.руб.</a:t>
            </a:r>
          </a:p>
        </p:txBody>
      </p:sp>
      <p:sp>
        <p:nvSpPr>
          <p:cNvPr id="86028" name="Text Box 31"/>
          <p:cNvSpPr txBox="1">
            <a:spLocks noChangeArrowheads="1"/>
          </p:cNvSpPr>
          <p:nvPr/>
        </p:nvSpPr>
        <p:spPr bwMode="auto">
          <a:xfrm>
            <a:off x="250825" y="404813"/>
            <a:ext cx="3960813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Информатизация и информационная</a:t>
            </a:r>
          </a:p>
          <a:p>
            <a:r>
              <a:rPr lang="ru-RU" sz="1600"/>
              <a:t>безопасность  Тейковского </a:t>
            </a:r>
          </a:p>
          <a:p>
            <a:r>
              <a:rPr lang="ru-RU" sz="1600"/>
              <a:t>муниципального района»</a:t>
            </a:r>
          </a:p>
          <a:p>
            <a:r>
              <a:rPr lang="ru-RU" sz="1600"/>
              <a:t>     </a:t>
            </a:r>
            <a:r>
              <a:rPr lang="ru-RU" b="1"/>
              <a:t>ежегодно по  1330,0 тыс.руб.</a:t>
            </a:r>
          </a:p>
        </p:txBody>
      </p:sp>
      <p:sp>
        <p:nvSpPr>
          <p:cNvPr id="86029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40322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сельского хозяйства и регулирование рынков сельскохозяйственной</a:t>
            </a:r>
          </a:p>
          <a:p>
            <a:r>
              <a:rPr lang="ru-RU"/>
              <a:t>продукции, сырья и продовольствия</a:t>
            </a:r>
          </a:p>
          <a:p>
            <a:r>
              <a:rPr lang="ru-RU"/>
              <a:t>Тейковского муниципального района»</a:t>
            </a:r>
          </a:p>
          <a:p>
            <a:r>
              <a:rPr lang="ru-RU"/>
              <a:t>                    </a:t>
            </a:r>
            <a:r>
              <a:rPr lang="ru-RU" sz="1200" b="1"/>
              <a:t>2018 г.- 770,0 тыс.руб.;</a:t>
            </a:r>
          </a:p>
          <a:p>
            <a:r>
              <a:rPr lang="ru-RU" sz="1200" b="1"/>
              <a:t>                       2019 г. – 1853,0 тыс.руб.;</a:t>
            </a:r>
          </a:p>
          <a:p>
            <a:r>
              <a:rPr lang="ru-RU" sz="1200" b="1"/>
              <a:t>                       2020 г. - 1514,0 тыс.руб.</a:t>
            </a:r>
          </a:p>
        </p:txBody>
      </p:sp>
      <p:grpSp>
        <p:nvGrpSpPr>
          <p:cNvPr id="86030" name="Скругленный прямоугольник 5"/>
          <p:cNvGrpSpPr>
            <a:grpSpLocks/>
          </p:cNvGrpSpPr>
          <p:nvPr/>
        </p:nvGrpSpPr>
        <p:grpSpPr bwMode="auto">
          <a:xfrm>
            <a:off x="250825" y="3933825"/>
            <a:ext cx="4321175" cy="2017713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3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31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3878262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«Создание условий для развития туризма в </a:t>
            </a:r>
          </a:p>
          <a:p>
            <a:r>
              <a:rPr lang="ru-RU"/>
              <a:t>Тейковском муниципальном районе»</a:t>
            </a:r>
          </a:p>
          <a:p>
            <a:r>
              <a:rPr lang="ru-RU"/>
              <a:t>              </a:t>
            </a:r>
            <a:r>
              <a:rPr lang="ru-RU" b="1"/>
              <a:t>2018 г. – 150,0 тыс.руб.;</a:t>
            </a:r>
          </a:p>
          <a:p>
            <a:r>
              <a:rPr lang="ru-RU" b="1"/>
              <a:t>              2019 г. – 50,0 тыс.руб.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    123400,6 тыс.руб. (66,1 % от общего объёма расхода бюджета); 2019 – 111198,0 тыс.руб., 2020 – 108470,1 тыс.руб.</a:t>
            </a:r>
          </a:p>
        </p:txBody>
      </p:sp>
      <p:grpSp>
        <p:nvGrpSpPr>
          <p:cNvPr id="87043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70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7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2018- 730,9</a:t>
              </a:r>
              <a:r>
                <a:rPr lang="ru-RU" altLang="ru-RU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2019 – 725,5 </a:t>
              </a:r>
              <a:r>
                <a:rPr lang="ru-RU" altLang="ru-RU">
                  <a:latin typeface="Times New Roman" pitchFamily="18" charset="0"/>
                </a:rPr>
                <a:t>т.руб.;</a:t>
              </a:r>
              <a:r>
                <a:rPr lang="ru-RU" altLang="ru-RU" b="1">
                  <a:latin typeface="Times New Roman" pitchFamily="18" charset="0"/>
                </a:rPr>
                <a:t> 2020 – 725,5 </a:t>
              </a:r>
              <a:r>
                <a:rPr lang="ru-RU" altLang="ru-RU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7044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6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45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706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2018- 60779,0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;2019 –2020 по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56008,0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pic>
        <p:nvPicPr>
          <p:cNvPr id="87046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7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2018-2019г. по 476,4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48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7060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1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основных общеобразовательных программ»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2018 - 46385,2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2019- 46535,3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2020 - 44601,2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7049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50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2018- 3901,7 </a:t>
            </a:r>
            <a:r>
              <a:rPr lang="ru-RU" altLang="ru-RU">
                <a:latin typeface="Times New Roman" pitchFamily="18" charset="0"/>
              </a:rPr>
              <a:t>тыс.руб.;</a:t>
            </a:r>
            <a:r>
              <a:rPr lang="ru-RU" altLang="ru-RU" b="1">
                <a:latin typeface="Times New Roman" pitchFamily="18" charset="0"/>
              </a:rPr>
              <a:t> 2019-2020 по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3927,7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51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7058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9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667,6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2019 - 2020 по 665,7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7052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7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53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 -10062,8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2382,4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2020 – 2352,0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 и налоговой политики Тейковского муниципального района на 2018 год и плановый период 2019 и 2020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2018 год и плановый период 2019 - 2020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2017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5" name="Скругленный прямоугольник 5"/>
          <p:cNvGrpSpPr>
            <a:grpSpLocks/>
          </p:cNvGrpSpPr>
          <p:nvPr/>
        </p:nvGrpSpPr>
        <p:grpSpPr bwMode="auto">
          <a:xfrm>
            <a:off x="395288" y="260350"/>
            <a:ext cx="4064000" cy="2085975"/>
            <a:chOff x="84" y="1273"/>
            <a:chExt cx="2581" cy="818"/>
          </a:xfrm>
        </p:grpSpPr>
        <p:pic>
          <p:nvPicPr>
            <p:cNvPr id="8806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0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 - 110,0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–190,0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2020 – 190,0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6" name="Скругленный прямоугольник 5"/>
          <p:cNvGrpSpPr>
            <a:grpSpLocks/>
          </p:cNvGrpSpPr>
          <p:nvPr/>
        </p:nvGrpSpPr>
        <p:grpSpPr bwMode="auto">
          <a:xfrm>
            <a:off x="4643438" y="1773238"/>
            <a:ext cx="4064000" cy="2232025"/>
            <a:chOff x="84" y="1273"/>
            <a:chExt cx="2581" cy="818"/>
          </a:xfrm>
        </p:grpSpPr>
        <p:pic>
          <p:nvPicPr>
            <p:cNvPr id="8806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68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«Меры социально-экономической поддержки молодых специалистов муниципальных организаций системы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2018 - 2019 по 287,0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3"/>
          <p:cNvGrpSpPr>
            <a:grpSpLocks/>
          </p:cNvGrpSpPr>
          <p:nvPr/>
        </p:nvGrpSpPr>
        <p:grpSpPr bwMode="auto">
          <a:xfrm>
            <a:off x="2268538" y="4508500"/>
            <a:ext cx="4535487" cy="2349500"/>
            <a:chOff x="92" y="2380"/>
            <a:chExt cx="2721" cy="506"/>
          </a:xfrm>
        </p:grpSpPr>
        <p:pic>
          <p:nvPicPr>
            <p:cNvPr id="890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9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2018 – 247,8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0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- 10153,4 тыс.руб. (5,4 % от общего объёма расхода бюджета); 2019 – 2020 годы по 8152,5 тыс.руб.</a:t>
            </a:r>
          </a:p>
        </p:txBody>
      </p:sp>
      <p:grpSp>
        <p:nvGrpSpPr>
          <p:cNvPr id="89091" name="Скругленный прямоугольник 5"/>
          <p:cNvGrpSpPr>
            <a:grpSpLocks/>
          </p:cNvGrpSpPr>
          <p:nvPr/>
        </p:nvGrpSpPr>
        <p:grpSpPr bwMode="auto">
          <a:xfrm>
            <a:off x="395288" y="1268413"/>
            <a:ext cx="4122737" cy="1584325"/>
            <a:chOff x="84" y="1252"/>
            <a:chExt cx="2581" cy="480"/>
          </a:xfrm>
        </p:grpSpPr>
        <p:pic>
          <p:nvPicPr>
            <p:cNvPr id="8909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8391,5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2019 - 2020 по 6654,7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89092" name="Скругленный прямоугольник 4"/>
          <p:cNvGrpSpPr>
            <a:grpSpLocks/>
          </p:cNvGrpSpPr>
          <p:nvPr/>
        </p:nvGrpSpPr>
        <p:grpSpPr bwMode="auto">
          <a:xfrm>
            <a:off x="4787900" y="1268413"/>
            <a:ext cx="4129088" cy="1584325"/>
            <a:chOff x="125" y="1966"/>
            <a:chExt cx="2547" cy="369"/>
          </a:xfrm>
        </p:grpSpPr>
        <p:pic>
          <p:nvPicPr>
            <p:cNvPr id="89094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5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1761,9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2019-2020 по 1497,8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3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2018 год    -  247,8 тыс.руб. (0,1 % от общего объёма расхода бюджета); 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Поддержка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  -  70,0 тыс.руб. (0,04 % от общего объёма расхода бюджета).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0114" name="Скругленный прямоугольник 5"/>
          <p:cNvGrpSpPr>
            <a:grpSpLocks/>
          </p:cNvGrpSpPr>
          <p:nvPr/>
        </p:nvGrpSpPr>
        <p:grpSpPr bwMode="auto">
          <a:xfrm>
            <a:off x="2555875" y="981075"/>
            <a:ext cx="4022725" cy="1089025"/>
            <a:chOff x="50" y="1184"/>
            <a:chExt cx="2581" cy="506"/>
          </a:xfrm>
        </p:grpSpPr>
        <p:pic>
          <p:nvPicPr>
            <p:cNvPr id="9012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«Повышение качества жизни граждан пожилого возраста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2018 – 70,0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0115" name="Скругленный прямоугольник 6"/>
          <p:cNvGrpSpPr>
            <a:grpSpLocks/>
          </p:cNvGrpSpPr>
          <p:nvPr/>
        </p:nvGrpSpPr>
        <p:grpSpPr bwMode="auto">
          <a:xfrm>
            <a:off x="4284663" y="3716338"/>
            <a:ext cx="4392612" cy="1655762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0126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1023,1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</p:txBody>
        </p:sp>
      </p:grpSp>
      <p:grpSp>
        <p:nvGrpSpPr>
          <p:cNvPr id="90116" name="Скругленный прямоугольник 8"/>
          <p:cNvGrpSpPr>
            <a:grpSpLocks/>
          </p:cNvGrpSpPr>
          <p:nvPr/>
        </p:nvGrpSpPr>
        <p:grpSpPr bwMode="auto">
          <a:xfrm>
            <a:off x="4427538" y="5516563"/>
            <a:ext cx="4391025" cy="1081087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0124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2018 - 508,4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2019 – 574,5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</p:txBody>
        </p:sp>
      </p:grpSp>
      <p:grpSp>
        <p:nvGrpSpPr>
          <p:cNvPr id="90117" name="Скругленный прямоугольник 9"/>
          <p:cNvGrpSpPr>
            <a:grpSpLocks/>
          </p:cNvGrpSpPr>
          <p:nvPr/>
        </p:nvGrpSpPr>
        <p:grpSpPr bwMode="auto">
          <a:xfrm>
            <a:off x="539750" y="3716338"/>
            <a:ext cx="3505200" cy="2811462"/>
            <a:chOff x="98" y="2796"/>
            <a:chExt cx="2581" cy="514"/>
          </a:xfrm>
        </p:grpSpPr>
        <p:pic>
          <p:nvPicPr>
            <p:cNvPr id="7179" name="Скругленный прямоугольник 9"/>
            <p:cNvPicPr>
              <a:picLocks noChangeArrowheads="1"/>
            </p:cNvPicPr>
            <p:nvPr/>
          </p:nvPicPr>
          <p:blipFill>
            <a:blip r:embed="rId5" cstate="print">
              <a:grayscl/>
            </a:blip>
            <a:srcRect/>
            <a:stretch>
              <a:fillRect/>
            </a:stretch>
          </p:blipFill>
          <p:spPr bwMode="auto">
            <a:xfrm>
              <a:off x="98" y="2796"/>
              <a:ext cx="258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</p:pic>
        <p:sp>
          <p:nvSpPr>
            <p:cNvPr id="7180" name="Text Box 18"/>
            <p:cNvSpPr txBox="1">
              <a:spLocks noChangeArrowheads="1"/>
            </p:cNvSpPr>
            <p:nvPr/>
          </p:nvSpPr>
          <p:spPr bwMode="auto">
            <a:xfrm>
              <a:off x="114" y="2823"/>
              <a:ext cx="2520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  <p:txBody>
            <a:bodyPr/>
            <a:lstStyle/>
            <a:p>
              <a:pPr algn="ctr">
                <a:defRPr/>
              </a:pPr>
              <a:r>
                <a:rPr lang="ru-RU" altLang="ru-RU" sz="1600">
                  <a:latin typeface="Times New Roman" pitchFamily="18" charset="0"/>
                </a:rPr>
                <a:t>Подпрограмма «Обеспечение жильем молодых семей в Тейковском муниципальном районе»</a:t>
              </a:r>
            </a:p>
            <a:p>
              <a:pPr algn="ctr">
                <a:defRPr/>
              </a:pPr>
              <a:r>
                <a:rPr lang="ru-RU" altLang="ru-RU" b="1">
                  <a:latin typeface="Times New Roman" pitchFamily="18" charset="0"/>
                </a:rPr>
                <a:t>2018 - 570,0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>
                <a:defRPr/>
              </a:pPr>
              <a:r>
                <a:rPr lang="ru-RU" altLang="ru-RU" b="1">
                  <a:latin typeface="Times New Roman" pitchFamily="18" charset="0"/>
                </a:rPr>
                <a:t>2019 – 107,4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>
                <a:defRPr/>
              </a:pP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0118" name="Заголовок 1"/>
          <p:cNvSpPr txBox="1">
            <a:spLocks/>
          </p:cNvSpPr>
          <p:nvPr/>
        </p:nvSpPr>
        <p:spPr bwMode="auto">
          <a:xfrm>
            <a:off x="0" y="2205038"/>
            <a:ext cx="91440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-  10050,0 тыс.руб. (5,4 %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8753,5 тыс.руб.; 2020 – 8071,6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1138" name="Скругленный прямоугольник 5"/>
          <p:cNvGrpSpPr>
            <a:grpSpLocks/>
          </p:cNvGrpSpPr>
          <p:nvPr/>
        </p:nvGrpSpPr>
        <p:grpSpPr bwMode="auto">
          <a:xfrm>
            <a:off x="4787900" y="404813"/>
            <a:ext cx="3960813" cy="1439862"/>
            <a:chOff x="50" y="1184"/>
            <a:chExt cx="2581" cy="506"/>
          </a:xfrm>
        </p:grpSpPr>
        <p:pic>
          <p:nvPicPr>
            <p:cNvPr id="9115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5500,0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1139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1140" name="Скругленный прямоугольник 5"/>
          <p:cNvGrpSpPr>
            <a:grpSpLocks/>
          </p:cNvGrpSpPr>
          <p:nvPr/>
        </p:nvGrpSpPr>
        <p:grpSpPr bwMode="auto">
          <a:xfrm>
            <a:off x="395288" y="1989138"/>
            <a:ext cx="4032250" cy="2232025"/>
            <a:chOff x="50" y="1184"/>
            <a:chExt cx="2581" cy="506"/>
          </a:xfrm>
        </p:grpSpPr>
        <p:pic>
          <p:nvPicPr>
            <p:cNvPr id="9115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1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1511300"/>
            <a:chOff x="50" y="1184"/>
            <a:chExt cx="2581" cy="506"/>
          </a:xfrm>
        </p:grpSpPr>
        <p:pic>
          <p:nvPicPr>
            <p:cNvPr id="9115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887,9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2" name="Скругленный прямоугольник 5"/>
          <p:cNvGrpSpPr>
            <a:grpSpLocks/>
          </p:cNvGrpSpPr>
          <p:nvPr/>
        </p:nvGrpSpPr>
        <p:grpSpPr bwMode="auto">
          <a:xfrm>
            <a:off x="4787900" y="2060575"/>
            <a:ext cx="4105275" cy="1584325"/>
            <a:chOff x="50" y="1184"/>
            <a:chExt cx="2581" cy="506"/>
          </a:xfrm>
        </p:grpSpPr>
        <p:pic>
          <p:nvPicPr>
            <p:cNvPr id="9114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3" name="Скругленный прямоугольник 5"/>
          <p:cNvGrpSpPr>
            <a:grpSpLocks/>
          </p:cNvGrpSpPr>
          <p:nvPr/>
        </p:nvGrpSpPr>
        <p:grpSpPr bwMode="auto">
          <a:xfrm>
            <a:off x="395288" y="4508500"/>
            <a:ext cx="4105275" cy="1873250"/>
            <a:chOff x="50" y="1184"/>
            <a:chExt cx="2581" cy="506"/>
          </a:xfrm>
        </p:grpSpPr>
        <p:pic>
          <p:nvPicPr>
            <p:cNvPr id="9114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инженерной инфраструктурой земельных участков, предназначенных для бесплатного предоставления семьям с тремя и более детьми»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г. - 800,0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4" name="Скругленный прямоугольник 5"/>
          <p:cNvGrpSpPr>
            <a:grpSpLocks/>
          </p:cNvGrpSpPr>
          <p:nvPr/>
        </p:nvGrpSpPr>
        <p:grpSpPr bwMode="auto">
          <a:xfrm>
            <a:off x="4859338" y="4005263"/>
            <a:ext cx="4105275" cy="1584325"/>
            <a:chOff x="50" y="1184"/>
            <a:chExt cx="2581" cy="506"/>
          </a:xfrm>
        </p:grpSpPr>
        <p:pic>
          <p:nvPicPr>
            <p:cNvPr id="9114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г.- 200,0</a:t>
              </a:r>
              <a:r>
                <a:rPr lang="ru-RU" altLang="ru-RU">
                  <a:latin typeface="Times New Roman" pitchFamily="18" charset="0"/>
                </a:rPr>
                <a:t>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2019 -2020 </a:t>
              </a:r>
              <a:r>
                <a:rPr lang="ru-RU" altLang="ru-RU">
                  <a:latin typeface="Times New Roman" pitchFamily="18" charset="0"/>
                </a:rPr>
                <a:t>по </a:t>
              </a:r>
              <a:r>
                <a:rPr lang="ru-RU" altLang="ru-RU" b="1">
                  <a:latin typeface="Times New Roman" pitchFamily="18" charset="0"/>
                </a:rPr>
                <a:t>100,0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162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727200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73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«Устойчивое развитие сельских территорий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2018 - 220,0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 – 1168,0</a:t>
              </a:r>
              <a:r>
                <a:rPr lang="ru-RU" altLang="ru-RU">
                  <a:latin typeface="Times New Roman" pitchFamily="18" charset="0"/>
                </a:rPr>
                <a:t> тыс.руб.; </a:t>
              </a:r>
              <a:r>
                <a:rPr lang="ru-RU" altLang="ru-RU" b="1">
                  <a:latin typeface="Times New Roman" pitchFamily="18" charset="0"/>
                </a:rPr>
                <a:t>2020 г.- 938,0</a:t>
              </a:r>
              <a:r>
                <a:rPr lang="ru-RU" altLang="ru-RU">
                  <a:latin typeface="Times New Roman" pitchFamily="18" charset="0"/>
                </a:rPr>
                <a:t> тыс.руб.</a:t>
              </a:r>
            </a:p>
          </p:txBody>
        </p:sp>
      </p:grpSp>
      <p:sp>
        <p:nvSpPr>
          <p:cNvPr id="92163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сельского хозяйства и регулирование рынков сельскохозяйственной продукции, сырья и продовольствия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770,0 тыс.руб. (0,4 %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</a:t>
            </a:r>
            <a:r>
              <a:rPr lang="ru-RU" altLang="ru-RU" sz="1600" b="1" i="1">
                <a:latin typeface="Times New Roman" pitchFamily="18" charset="0"/>
              </a:rPr>
              <a:t>г</a:t>
            </a:r>
            <a:r>
              <a:rPr lang="ru-RU" altLang="ru-RU" sz="1800" b="1" i="1">
                <a:latin typeface="Times New Roman" pitchFamily="18" charset="0"/>
              </a:rPr>
              <a:t>. – 1853,0 </a:t>
            </a:r>
            <a:r>
              <a:rPr lang="ru-RU" altLang="ru-RU" sz="1600" b="1" i="1">
                <a:latin typeface="Times New Roman" pitchFamily="18" charset="0"/>
              </a:rPr>
              <a:t>тыс.руб.;</a:t>
            </a:r>
            <a:r>
              <a:rPr lang="ru-RU" altLang="ru-RU" sz="1800" b="1" i="1">
                <a:latin typeface="Times New Roman" pitchFamily="18" charset="0"/>
              </a:rPr>
              <a:t> 2020 </a:t>
            </a:r>
            <a:r>
              <a:rPr lang="ru-RU" altLang="ru-RU" sz="1600" b="1" i="1">
                <a:latin typeface="Times New Roman" pitchFamily="18" charset="0"/>
              </a:rPr>
              <a:t>г.</a:t>
            </a:r>
            <a:r>
              <a:rPr lang="ru-RU" altLang="ru-RU" sz="1800" b="1" i="1">
                <a:latin typeface="Times New Roman" pitchFamily="18" charset="0"/>
              </a:rPr>
              <a:t> - 1514,0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64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- 400,0 тыс.руб. (0,2 % от общего объёма расхода бюджета); 2019 – 200,0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2166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2167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2018 - 400,0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.; 2019 -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2168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2169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72720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71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«Планировка территории и проведение комплексных кадастровых работ на территории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550,0 тыс.руб.; 2019 - 685,0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576,0 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3186" name="Скругленный прямоугольник 6"/>
          <p:cNvGrpSpPr>
            <a:grpSpLocks/>
          </p:cNvGrpSpPr>
          <p:nvPr/>
        </p:nvGrpSpPr>
        <p:grpSpPr bwMode="auto">
          <a:xfrm>
            <a:off x="2484438" y="1628775"/>
            <a:ext cx="3816350" cy="15843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4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«Повышение туристической привлекательности Тейковского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2018 - 150,0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2019 -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Создание условий для развития туризма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150,0 тыс.руб. (0,08 %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8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- 100,0 тыс.руб. (0,05 % от общего объёма расхода бюджета).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771775" y="4652963"/>
            <a:ext cx="3744913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319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 rot="10800000" flipV="1">
            <a:off x="2987675" y="4941888"/>
            <a:ext cx="3527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2018 - 100,0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2" name="Text Box 9"/>
          <p:cNvSpPr txBox="1">
            <a:spLocks noChangeArrowheads="1"/>
          </p:cNvSpPr>
          <p:nvPr/>
        </p:nvSpPr>
        <p:spPr bwMode="auto">
          <a:xfrm rot="10800000" flipV="1">
            <a:off x="2627313" y="4868863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210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18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300,0 тыс.руб.; 2019 -2020 по 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94211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300,0 тыс.руб. (0,2 %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2020 по 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2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на 2017 -2020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- 250,0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(0,13 %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 2019 – 2020 по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250,0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2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4407,1 тыс.руб. (2,4 %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2020 по 4992,5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7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5238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449512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0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2104,1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2019 - 2020 по 2689,5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Информатизация и информационная безопасность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- 1330,0 тыс.руб. (0,7 % от общего объёма расхода бюджета); 2019 – 2020 по 1330,0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6258" name="Скругленный прямоугольник 3"/>
          <p:cNvGrpSpPr>
            <a:grpSpLocks/>
          </p:cNvGrpSpPr>
          <p:nvPr/>
        </p:nvGrpSpPr>
        <p:grpSpPr bwMode="auto">
          <a:xfrm>
            <a:off x="2627313" y="3500438"/>
            <a:ext cx="4392612" cy="1995487"/>
            <a:chOff x="-231" y="2482"/>
            <a:chExt cx="2891" cy="339"/>
          </a:xfrm>
        </p:grpSpPr>
        <p:pic>
          <p:nvPicPr>
            <p:cNvPr id="9626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6263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</a:t>
              </a:r>
              <a:r>
                <a:rPr lang="ru-RU" altLang="ru-RU" sz="1600" b="1">
                  <a:latin typeface="Times New Roman" pitchFamily="18" charset="0"/>
                </a:rPr>
                <a:t>по 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6259" name="Скругленный прямоугольник 5"/>
          <p:cNvGrpSpPr>
            <a:grpSpLocks/>
          </p:cNvGrpSpPr>
          <p:nvPr/>
        </p:nvGrpSpPr>
        <p:grpSpPr bwMode="auto">
          <a:xfrm>
            <a:off x="2555875" y="1916113"/>
            <a:ext cx="4465638" cy="1441450"/>
            <a:chOff x="84" y="1318"/>
            <a:chExt cx="2565" cy="390"/>
          </a:xfrm>
        </p:grpSpPr>
        <p:pic>
          <p:nvPicPr>
            <p:cNvPr id="96260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6261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«Обслуживание     информационной системы Тейковского муниципального района» 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</a:t>
              </a:r>
              <a:r>
                <a:rPr lang="ru-RU" altLang="ru-RU" sz="1600" b="1">
                  <a:latin typeface="Times New Roman" pitchFamily="18" charset="0"/>
                </a:rPr>
                <a:t> по 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- 33208,0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- 39893,3 тыс.руб.         2020 год – 40348,5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7282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1871663"/>
            <a:chOff x="42" y="2454"/>
            <a:chExt cx="2681" cy="378"/>
          </a:xfrm>
        </p:grpSpPr>
        <p:pic>
          <p:nvPicPr>
            <p:cNvPr id="972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14742,7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7283" name="Скругленный прямоугольник 9"/>
          <p:cNvGrpSpPr>
            <a:grpSpLocks/>
          </p:cNvGrpSpPr>
          <p:nvPr/>
        </p:nvGrpSpPr>
        <p:grpSpPr bwMode="auto">
          <a:xfrm>
            <a:off x="323850" y="4941888"/>
            <a:ext cx="4148138" cy="1727200"/>
            <a:chOff x="84" y="2880"/>
            <a:chExt cx="2581" cy="389"/>
          </a:xfrm>
        </p:grpSpPr>
        <p:pic>
          <p:nvPicPr>
            <p:cNvPr id="97296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7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3657,7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7284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7295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2018 – 1351,6 т.руб.; 2019-2020 –по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5300,0  тыс.руб. </a:t>
              </a:r>
            </a:p>
          </p:txBody>
        </p:sp>
      </p:grpSp>
      <p:grpSp>
        <p:nvGrpSpPr>
          <p:cNvPr id="97285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7292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3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1313,5 тыс.руб. </a:t>
              </a:r>
            </a:p>
          </p:txBody>
        </p:sp>
      </p:grpSp>
      <p:grpSp>
        <p:nvGrpSpPr>
          <p:cNvPr id="97286" name="Скругленный прямоугольник 3"/>
          <p:cNvGrpSpPr>
            <a:grpSpLocks/>
          </p:cNvGrpSpPr>
          <p:nvPr/>
        </p:nvGrpSpPr>
        <p:grpSpPr bwMode="auto">
          <a:xfrm>
            <a:off x="4716463" y="2565400"/>
            <a:ext cx="4141787" cy="1943100"/>
            <a:chOff x="42" y="2454"/>
            <a:chExt cx="2681" cy="378"/>
          </a:xfrm>
        </p:grpSpPr>
        <p:pic>
          <p:nvPicPr>
            <p:cNvPr id="9729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1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2018 - 300,0 т.руб.;2019 - 200,0 т.руб.;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250,0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7287" name="Скругленный прямоугольник 9"/>
          <p:cNvGrpSpPr>
            <a:grpSpLocks/>
          </p:cNvGrpSpPr>
          <p:nvPr/>
        </p:nvGrpSpPr>
        <p:grpSpPr bwMode="auto">
          <a:xfrm>
            <a:off x="4716463" y="4797425"/>
            <a:ext cx="4103687" cy="1655763"/>
            <a:chOff x="84" y="2880"/>
            <a:chExt cx="2581" cy="389"/>
          </a:xfrm>
        </p:grpSpPr>
        <p:pic>
          <p:nvPicPr>
            <p:cNvPr id="97288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9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1399,2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09571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09572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показатели прогноза социально-экономического развития Тейковского муниципального  района  в 2018 год и плановый период 2019 и 2020  годов</a:t>
            </a:r>
          </a:p>
        </p:txBody>
      </p:sp>
      <p:graphicFrame>
        <p:nvGraphicFramePr>
          <p:cNvPr id="109843" name="Group 275"/>
          <p:cNvGraphicFramePr>
            <a:graphicFrameLocks noGrp="1"/>
          </p:cNvGraphicFramePr>
          <p:nvPr/>
        </p:nvGraphicFramePr>
        <p:xfrm>
          <a:off x="107950" y="1268413"/>
          <a:ext cx="8928100" cy="5140325"/>
        </p:xfrm>
        <a:graphic>
          <a:graphicData uri="http://schemas.openxmlformats.org/drawingml/2006/table">
            <a:tbl>
              <a:tblPr/>
              <a:tblGrid>
                <a:gridCol w="2239963"/>
                <a:gridCol w="852487"/>
                <a:gridCol w="925513"/>
                <a:gridCol w="925512"/>
                <a:gridCol w="996950"/>
                <a:gridCol w="995363"/>
                <a:gridCol w="996950"/>
                <a:gridCol w="995362"/>
              </a:tblGrid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Ед-ца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Измер.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2017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(оценка)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 год 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2019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2020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 отгруженных товаров  собственного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производства, выполненных работ и услуг собственными силами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1306,876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536,946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419,359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436,253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456,099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473,895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Продукция сельского хозяйства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770,700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802,300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808,200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863,000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916,300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977,700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Оборот розничной торговли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742,670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680,810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681,440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703,928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727,861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753,336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Количество малых и средних предприятий (по состоянию на конец года)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Ввод в эксплуатацию жилых домов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Тыс.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кв.м.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общ.пл.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3,358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657350"/>
            <a:chOff x="118" y="2459"/>
            <a:chExt cx="2590" cy="324"/>
          </a:xfrm>
        </p:grpSpPr>
        <p:pic>
          <p:nvPicPr>
            <p:cNvPr id="983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Публикация нормативно-правовых актов и другой информации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53,6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3"/>
          <p:cNvGrpSpPr>
            <a:grpSpLocks/>
          </p:cNvGrpSpPr>
          <p:nvPr/>
        </p:nvGrpSpPr>
        <p:grpSpPr bwMode="auto">
          <a:xfrm>
            <a:off x="4787900" y="549275"/>
            <a:ext cx="4032250" cy="1366838"/>
            <a:chOff x="118" y="2459"/>
            <a:chExt cx="2590" cy="324"/>
          </a:xfrm>
        </p:grpSpPr>
        <p:pic>
          <p:nvPicPr>
            <p:cNvPr id="9832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8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9831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9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9831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2018 -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2019 – 548,2 т.руб.;2020 – 196,7 т.руб.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98310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4032250" cy="2160588"/>
            <a:chOff x="118" y="2459"/>
            <a:chExt cx="2590" cy="324"/>
          </a:xfrm>
        </p:grpSpPr>
        <p:pic>
          <p:nvPicPr>
            <p:cNvPr id="983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2018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4761,7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2019 – 2020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по </a:t>
              </a:r>
              <a:r>
                <a:rPr lang="ru-RU" altLang="ru-RU" sz="1600" b="1">
                  <a:latin typeface="Times New Roman" pitchFamily="18" charset="0"/>
                </a:rPr>
                <a:t>3962,1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11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873250"/>
            <a:chOff x="118" y="2459"/>
            <a:chExt cx="2590" cy="324"/>
          </a:xfrm>
        </p:grpSpPr>
        <p:pic>
          <p:nvPicPr>
            <p:cNvPr id="9831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9935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1373,5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 по 1316,4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9935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3"/>
          <p:cNvGrpSpPr>
            <a:grpSpLocks/>
          </p:cNvGrpSpPr>
          <p:nvPr/>
        </p:nvGrpSpPr>
        <p:grpSpPr bwMode="auto">
          <a:xfrm>
            <a:off x="4643438" y="3500438"/>
            <a:ext cx="3965575" cy="1366837"/>
            <a:chOff x="118" y="2459"/>
            <a:chExt cx="2590" cy="324"/>
          </a:xfrm>
        </p:grpSpPr>
        <p:pic>
          <p:nvPicPr>
            <p:cNvPr id="9935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официальных физкультурно-оздоровительных и спортивных мероприятий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2019 - 2020 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177,8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3" name="Скругленный прямоугольник 3"/>
          <p:cNvGrpSpPr>
            <a:grpSpLocks/>
          </p:cNvGrpSpPr>
          <p:nvPr/>
        </p:nvGrpSpPr>
        <p:grpSpPr bwMode="auto">
          <a:xfrm>
            <a:off x="4572000" y="1989138"/>
            <a:ext cx="3965575" cy="1366837"/>
            <a:chOff x="118" y="2459"/>
            <a:chExt cx="2590" cy="324"/>
          </a:xfrm>
        </p:grpSpPr>
        <p:pic>
          <p:nvPicPr>
            <p:cNvPr id="9935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4" name="Скругленный прямоугольник 3"/>
          <p:cNvGrpSpPr>
            <a:grpSpLocks/>
          </p:cNvGrpSpPr>
          <p:nvPr/>
        </p:nvGrpSpPr>
        <p:grpSpPr bwMode="auto">
          <a:xfrm>
            <a:off x="4643438" y="476250"/>
            <a:ext cx="3965575" cy="1366838"/>
            <a:chOff x="118" y="2459"/>
            <a:chExt cx="2590" cy="324"/>
          </a:xfrm>
        </p:grpSpPr>
        <p:pic>
          <p:nvPicPr>
            <p:cNvPr id="9934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Содержание и обслуживание газопровода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2018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559,4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5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6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993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99337" name="Text Box 25"/>
          <p:cNvSpPr txBox="1">
            <a:spLocks noChangeArrowheads="1"/>
          </p:cNvSpPr>
          <p:nvPr/>
        </p:nvSpPr>
        <p:spPr bwMode="auto">
          <a:xfrm>
            <a:off x="4767263" y="2132013"/>
            <a:ext cx="3802062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Обеспечение функций отдела образования</a:t>
            </a:r>
          </a:p>
          <a:p>
            <a:r>
              <a:rPr lang="ru-RU"/>
              <a:t>администрации Тейковского </a:t>
            </a:r>
          </a:p>
          <a:p>
            <a:r>
              <a:rPr lang="ru-RU"/>
              <a:t>муниципального района</a:t>
            </a:r>
          </a:p>
          <a:p>
            <a:r>
              <a:rPr lang="ru-RU"/>
              <a:t>        ежегодно по </a:t>
            </a:r>
            <a:r>
              <a:rPr lang="ru-RU" b="1"/>
              <a:t>1323,8 тыс.руб</a:t>
            </a:r>
            <a:r>
              <a:rPr lang="ru-RU"/>
              <a:t>.</a:t>
            </a:r>
          </a:p>
        </p:txBody>
      </p:sp>
      <p:grpSp>
        <p:nvGrpSpPr>
          <p:cNvPr id="99338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993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9" name="Скругленный прямоугольник 3"/>
          <p:cNvGrpSpPr>
            <a:grpSpLocks/>
          </p:cNvGrpSpPr>
          <p:nvPr/>
        </p:nvGrpSpPr>
        <p:grpSpPr bwMode="auto">
          <a:xfrm>
            <a:off x="4643438" y="4941888"/>
            <a:ext cx="4176712" cy="1727200"/>
            <a:chOff x="118" y="2459"/>
            <a:chExt cx="2590" cy="324"/>
          </a:xfrm>
        </p:grpSpPr>
        <p:pic>
          <p:nvPicPr>
            <p:cNvPr id="9934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Расходы на организацию и проведение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мероприятий, связанных с праздничными,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юбилейными и памятными датами,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совещания, семинары.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236,5 </a:t>
              </a:r>
              <a:r>
                <a:rPr lang="ru-RU" altLang="ru-RU" b="1">
                  <a:latin typeface="Times New Roman" pitchFamily="18" charset="0"/>
                </a:rPr>
                <a:t>тыс.руб.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2019 - 2020</a:t>
              </a:r>
              <a:r>
                <a:rPr lang="ru-RU" altLang="ru-RU" b="1">
                  <a:latin typeface="Times New Roman" pitchFamily="18" charset="0"/>
                </a:rPr>
                <a:t> 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306,5 </a:t>
              </a:r>
              <a:r>
                <a:rPr lang="ru-RU" altLang="ru-RU" b="1">
                  <a:latin typeface="Times New Roman" pitchFamily="18" charset="0"/>
                </a:rPr>
                <a:t>тыс.руб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- 1053,6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- 1053,6 тыс.руб.         2020 год – 1053,6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150937"/>
            <a:chOff x="42" y="2454"/>
            <a:chExt cx="2681" cy="378"/>
          </a:xfrm>
        </p:grpSpPr>
        <p:pic>
          <p:nvPicPr>
            <p:cNvPr id="10035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5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1053,6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Ивановской области на осуществление переданных органам местного самоуправления государственных полномочий Ивановской области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– 245,4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372,5 тыс.руб.         2020 год – 372,5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3095625"/>
            <a:chOff x="42" y="2454"/>
            <a:chExt cx="2681" cy="378"/>
          </a:xfrm>
        </p:grpSpPr>
        <p:pic>
          <p:nvPicPr>
            <p:cNvPr id="10138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отлову и содержанию безнадзорных животных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</a:t>
              </a:r>
              <a:r>
                <a:rPr lang="ru-RU" altLang="ru-RU">
                  <a:latin typeface="Times New Roman" pitchFamily="18" charset="0"/>
                </a:rPr>
                <a:t>-  </a:t>
              </a:r>
              <a:r>
                <a:rPr lang="ru-RU" altLang="ru-RU" b="1">
                  <a:latin typeface="Times New Roman" pitchFamily="18" charset="0"/>
                </a:rPr>
                <a:t>10,5 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  <a:r>
                <a:rPr lang="ru-RU" altLang="ru-RU" b="1">
                  <a:latin typeface="Times New Roman" pitchFamily="18" charset="0"/>
                </a:rPr>
                <a:t>2019-2020 по 3,0 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79" name="Скругленный прямоугольник 11"/>
          <p:cNvGrpSpPr>
            <a:grpSpLocks/>
          </p:cNvGrpSpPr>
          <p:nvPr/>
        </p:nvGrpSpPr>
        <p:grpSpPr bwMode="auto">
          <a:xfrm>
            <a:off x="4643438" y="1484313"/>
            <a:ext cx="4324350" cy="2736850"/>
            <a:chOff x="2842" y="1632"/>
            <a:chExt cx="2707" cy="746"/>
          </a:xfrm>
        </p:grpSpPr>
        <p:pic>
          <p:nvPicPr>
            <p:cNvPr id="2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1388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/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содержанию сибиреязвенных скотомогильников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 </a:t>
              </a:r>
              <a:r>
                <a:rPr lang="ru-RU" altLang="ru-RU" sz="1600" b="1">
                  <a:latin typeface="Calibri" pitchFamily="34" charset="0"/>
                </a:rPr>
                <a:t>2018 – 228,1 тыс.руб.</a:t>
              </a:r>
            </a:p>
          </p:txBody>
        </p:sp>
      </p:grpSp>
      <p:grpSp>
        <p:nvGrpSpPr>
          <p:cNvPr id="101380" name="Скругленный прямоугольник 4"/>
          <p:cNvGrpSpPr>
            <a:grpSpLocks/>
          </p:cNvGrpSpPr>
          <p:nvPr/>
        </p:nvGrpSpPr>
        <p:grpSpPr bwMode="auto">
          <a:xfrm>
            <a:off x="250825" y="1341438"/>
            <a:ext cx="4103688" cy="1295400"/>
            <a:chOff x="40" y="1966"/>
            <a:chExt cx="2663" cy="380"/>
          </a:xfrm>
        </p:grpSpPr>
        <p:pic>
          <p:nvPicPr>
            <p:cNvPr id="101385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 сфере административных правонарушений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6,8 тыс.руб. </a:t>
              </a:r>
            </a:p>
          </p:txBody>
        </p:sp>
      </p:grpSp>
      <p:grpSp>
        <p:nvGrpSpPr>
          <p:cNvPr id="101381" name="Скругленный прямоугольник 11"/>
          <p:cNvGrpSpPr>
            <a:grpSpLocks/>
          </p:cNvGrpSpPr>
          <p:nvPr/>
        </p:nvGrpSpPr>
        <p:grpSpPr bwMode="auto">
          <a:xfrm>
            <a:off x="4643438" y="4149725"/>
            <a:ext cx="4321175" cy="2044700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1384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 b="1">
                <a:latin typeface="Calibri" pitchFamily="34" charset="0"/>
              </a:endParaRPr>
            </a:p>
          </p:txBody>
        </p:sp>
      </p:grpSp>
      <p:sp>
        <p:nvSpPr>
          <p:cNvPr id="101382" name="Text Box 25"/>
          <p:cNvSpPr txBox="1">
            <a:spLocks noChangeArrowheads="1"/>
          </p:cNvSpPr>
          <p:nvPr/>
        </p:nvSpPr>
        <p:spPr bwMode="auto">
          <a:xfrm>
            <a:off x="4984750" y="4364038"/>
            <a:ext cx="402113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Осуществление полномочий по созданию и</a:t>
            </a:r>
          </a:p>
          <a:p>
            <a:r>
              <a:rPr lang="ru-RU"/>
              <a:t>организации деятельности комиссий по </a:t>
            </a:r>
          </a:p>
          <a:p>
            <a:r>
              <a:rPr lang="ru-RU"/>
              <a:t>делам несовершеннолетних и защите их прав</a:t>
            </a:r>
          </a:p>
          <a:p>
            <a:r>
              <a:rPr lang="ru-RU"/>
              <a:t>     </a:t>
            </a:r>
            <a:r>
              <a:rPr lang="ru-RU" b="1"/>
              <a:t>2019 – 2020 г.г. по 362,7 тыс.руб.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Российской Федерации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- 13,4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- 0,9 тыс.руб.         2020 год – 0,9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4"/>
          <p:cNvGrpSpPr>
            <a:grpSpLocks/>
          </p:cNvGrpSpPr>
          <p:nvPr/>
        </p:nvGrpSpPr>
        <p:grpSpPr bwMode="auto">
          <a:xfrm>
            <a:off x="1116013" y="1125538"/>
            <a:ext cx="6335712" cy="1655762"/>
            <a:chOff x="40" y="1966"/>
            <a:chExt cx="2663" cy="380"/>
          </a:xfrm>
        </p:grpSpPr>
        <p:pic>
          <p:nvPicPr>
            <p:cNvPr id="102403" name="Скругленный прямоугольник 4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4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Осуществление полномочий по составлению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(изменению) списков кандидатов в присяжные заседатели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федеральных судов общей юрисдикции в Российской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Федерации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13,4 тыс.руб.; 2019 – 2020  по  0,9 тыс.руб. 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01.01.2018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01.01.2019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01.01.2020г.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01.01.2021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3426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3427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Контактная информация: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1. Начальник финансового отдела –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2-17-04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2. Заместитель начальника финансового отдела –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2-20-78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3. Электронная почта: </a:t>
            </a:r>
            <a:r>
              <a:rPr lang="en-US" altLang="ru-RU" sz="1800" b="1" smtClean="0">
                <a:latin typeface="Times New Roman" pitchFamily="18" charset="0"/>
              </a:rPr>
              <a:t>raifoteik@mail</a:t>
            </a:r>
            <a:r>
              <a:rPr lang="ru-RU" altLang="ru-RU" sz="1800" b="1" smtClean="0">
                <a:latin typeface="Times New Roman" pitchFamily="18" charset="0"/>
              </a:rPr>
              <a:t>.</a:t>
            </a:r>
            <a:r>
              <a:rPr lang="en-US" altLang="ru-RU" sz="1800" b="1" smtClean="0">
                <a:latin typeface="Times New Roman" pitchFamily="18" charset="0"/>
              </a:rPr>
              <a:t>ru</a:t>
            </a: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6499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445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г.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2018 год и плановый период 2019 и 2020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2018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186674,9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179520,6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178929,0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48442,3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50430,9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50577,2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138232,6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129089,7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128351,8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186674,9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179520,6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178929,0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4688,0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8946,5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2018-2020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7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2018 г.</a:t>
            </a:r>
          </a:p>
          <a:p>
            <a:pPr algn="ctr"/>
            <a:r>
              <a:rPr lang="ru-RU" b="1"/>
              <a:t>Всего доходов – 186,6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138,2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74,1%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41,6 млн.руб. 22,3%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6,8 млн. руб. 3,6%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81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2019 г.</a:t>
            </a:r>
          </a:p>
          <a:p>
            <a:pPr algn="ctr"/>
            <a:r>
              <a:rPr lang="ru-RU" b="1"/>
              <a:t>Всего доходов – 179,5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44,0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24,5%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129,1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71,9%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6,4млн. руб. 3,6%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4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44,0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24,6%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128,4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71,8%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6,5 млн. руб. 3,6%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доходов – 178,9 млн.руб.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2018-2020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71684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2018 г.</a:t>
            </a:r>
          </a:p>
          <a:p>
            <a:pPr algn="ctr"/>
            <a:r>
              <a:rPr lang="ru-RU" b="1"/>
              <a:t>Всего – 138,2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72,0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52,1%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4,0 млн.руб. 2,9%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62,2 млн. руб. 45,0%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2019 г.</a:t>
            </a:r>
          </a:p>
          <a:p>
            <a:pPr algn="ctr"/>
            <a:r>
              <a:rPr lang="ru-RU" b="1"/>
              <a:t>Всего – 129,1 млн.руб.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p:oleObj spid="_x0000_s71695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0,2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54,3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43%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71,7 млн. руб. 56,8%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доходов – 128,4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5148263" y="1268413"/>
          <a:ext cx="4176712" cy="4103687"/>
        </p:xfrm>
        <a:graphic>
          <a:graphicData uri="http://schemas.openxmlformats.org/presentationml/2006/ole">
            <p:oleObj spid="_x0000_s71700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235825" y="2565400"/>
            <a:ext cx="1709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71,7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55,6%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435600" y="25654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57,1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44,2%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732588" y="2133600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0,3 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23" name="Group 95"/>
          <p:cNvGraphicFramePr>
            <a:graphicFrameLocks noGrp="1"/>
          </p:cNvGraphicFramePr>
          <p:nvPr/>
        </p:nvGraphicFramePr>
        <p:xfrm>
          <a:off x="395288" y="1052513"/>
          <a:ext cx="8497887" cy="5405437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201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 201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41617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44066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44066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34795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36552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36552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4657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5242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5242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6825,3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6364,3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6510,6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3097,3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159,2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48442,3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50430,9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50577,2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66" name="Group 90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4195762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2018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186674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174832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169982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25193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28556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28556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6058,0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5808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6865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8246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7356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9839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8546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126244,1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113527,4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110799,5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9790,7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8053,9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8053,9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1916,0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1808,6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  Физическая культура и спорт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4688,0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8946,5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4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2018-2020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2018 год и плановый период 2019-2020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год- 25193,5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412875"/>
            <a:ext cx="2519363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год- 28556,5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412875"/>
            <a:ext cx="2519362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год- 28556,5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1053,6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администрации- 15105,4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3657,7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5300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2125,4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060575"/>
            <a:ext cx="2736850" cy="45370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1053,6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администрации- 15118,3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Судебная система – 13,4 тыс.руб.</a:t>
            </a:r>
          </a:p>
          <a:p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3657,7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1351,6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2685,4 тыс.руб.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1053,6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администрации- 15105,4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3657,7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5300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2125,4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7357</TotalTime>
  <Words>3170</Words>
  <Application>Microsoft Office PowerPoint</Application>
  <PresentationFormat>Экран (4:3)</PresentationFormat>
  <Paragraphs>913</Paragraphs>
  <Slides>37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5" baseType="lpstr">
      <vt:lpstr>Arial</vt:lpstr>
      <vt:lpstr>Calibri</vt:lpstr>
      <vt:lpstr>Times New Roman</vt:lpstr>
      <vt:lpstr>Wingdings</vt:lpstr>
      <vt:lpstr>Tahoma</vt:lpstr>
      <vt:lpstr>Тема Office</vt:lpstr>
      <vt:lpstr>Тема Office</vt:lpstr>
      <vt:lpstr>Диаграмма</vt:lpstr>
      <vt:lpstr>БЮДЖЕТ ДЛЯ ГРАЖДАН   Проект бюджета Тейковского муниципального района на 2018 год и плановый период  2019-2020 годов</vt:lpstr>
      <vt:lpstr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Слайд 3</vt:lpstr>
      <vt:lpstr>Слайд 4</vt:lpstr>
      <vt:lpstr>Структура  доходов бюджета Тейковского муниципального района   за 2018-2020 г.г.</vt:lpstr>
      <vt:lpstr>Структура  безвозмездных поступлений в бюджет  Тейковского муниципального района   на 2018-2020 г.г.</vt:lpstr>
      <vt:lpstr>Налоговые и неналоговые доходы  бюджета Тейковского муниципального района по видам доходов, тыс. рублей</vt:lpstr>
      <vt:lpstr>Слайд 8</vt:lpstr>
      <vt:lpstr>Планирование бюджетных ассигнований на 2018 год и плановый период 2019-2020 г.г. по разделу 0100 «Общегосударственные вопросы»</vt:lpstr>
      <vt:lpstr>Планирование бюджетных ассигнований на 2018 год и плановый период 2019-2020 г.г. по разделу 0300 «Национальная безопасность и правоохранительная деятельность»</vt:lpstr>
      <vt:lpstr>Планирование бюджетных ассигнований на 2018 год и плановый период 2019-2020 г.г. по разделу 0400 «Национальная экономика»</vt:lpstr>
      <vt:lpstr>Планирование бюджетных ассигнований на 2018 год и плановый период 2019-2020 г.г. по разделу 0500 «Жилищно-коммунальное хозяйство»</vt:lpstr>
      <vt:lpstr>Планирование бюджетных ассигнований на 2018 год и плановый период 2019-2020 г.г. по разделу 0700 «Образование»</vt:lpstr>
      <vt:lpstr>Планирование бюджетных ассигнований на 2018 год и плановый период 2019-2020 г.г. по разделу 0800 «Культура, кинематография»</vt:lpstr>
      <vt:lpstr>Планирование бюджетных ассигнований на 2018 год и плановый период 2019-2020 г.г. по разделу 1000 «Социальная политика»</vt:lpstr>
      <vt:lpstr>Планирование бюджетных ассигнований на 2018 год и плановый период 2019-2020 г.г. по разделу 1100 «Физическая культура и спорт»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Муниципальный долг Тейковского муниципального района  Оценка на 01.01.2018 г. – 0,0 тыс.руб. Прогноз на 01.01.2019 г. – 0,0 тыс.руб. Прогноз на 01.01.2020г. – 0,0 тыс.руб. Прогноз на 01.01.2021 г. – 0,0 тыс.руб. </vt:lpstr>
      <vt:lpstr>Контактная информация:   1. Начальник финансового отдела –  8(49343) 2-17-04 2. Заместитель начальника финансового отдела – 8(49343) 2-20-78 3. Электронная почта: raifoteik@mail.ru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186</cp:revision>
  <dcterms:created xsi:type="dcterms:W3CDTF">2016-05-10T06:05:12Z</dcterms:created>
  <dcterms:modified xsi:type="dcterms:W3CDTF">2017-12-07T13:42:09Z</dcterms:modified>
</cp:coreProperties>
</file>