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99" r:id="rId3"/>
    <p:sldId id="273" r:id="rId4"/>
    <p:sldId id="278" r:id="rId5"/>
    <p:sldId id="301" r:id="rId6"/>
    <p:sldId id="275" r:id="rId7"/>
    <p:sldId id="264" r:id="rId8"/>
    <p:sldId id="302" r:id="rId9"/>
    <p:sldId id="311" r:id="rId10"/>
    <p:sldId id="310" r:id="rId11"/>
    <p:sldId id="309" r:id="rId12"/>
    <p:sldId id="308" r:id="rId13"/>
    <p:sldId id="307" r:id="rId14"/>
    <p:sldId id="306" r:id="rId15"/>
    <p:sldId id="305" r:id="rId16"/>
    <p:sldId id="304" r:id="rId17"/>
    <p:sldId id="265" r:id="rId18"/>
    <p:sldId id="280" r:id="rId19"/>
    <p:sldId id="266" r:id="rId20"/>
    <p:sldId id="279" r:id="rId21"/>
    <p:sldId id="267" r:id="rId22"/>
    <p:sldId id="268" r:id="rId23"/>
    <p:sldId id="284" r:id="rId24"/>
    <p:sldId id="289" r:id="rId25"/>
    <p:sldId id="291" r:id="rId26"/>
    <p:sldId id="294" r:id="rId27"/>
    <p:sldId id="295" r:id="rId28"/>
    <p:sldId id="270" r:id="rId29"/>
    <p:sldId id="312" r:id="rId30"/>
    <p:sldId id="271" r:id="rId31"/>
    <p:sldId id="296" r:id="rId32"/>
    <p:sldId id="297" r:id="rId33"/>
    <p:sldId id="298" r:id="rId34"/>
    <p:sldId id="281" r:id="rId35"/>
    <p:sldId id="277" r:id="rId36"/>
    <p:sldId id="313" r:id="rId37"/>
    <p:sldId id="272" r:id="rId3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40CCB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4686" autoAdjust="0"/>
  </p:normalViewPr>
  <p:slideViewPr>
    <p:cSldViewPr>
      <p:cViewPr>
        <p:scale>
          <a:sx n="92" d="100"/>
          <a:sy n="92" d="100"/>
        </p:scale>
        <p:origin x="-222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5D4185F-3175-4EF2-BBDC-240D1858B97C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FEA1FBA-1766-4EA1-AD74-E85713929F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48337529-1DCC-40A8-BF7E-4EA2C684CC09}" type="slidenum">
              <a:rPr lang="ru-RU" altLang="ru-RU" sz="1200">
                <a:latin typeface="+mn-lt"/>
              </a:rPr>
              <a:pPr algn="r">
                <a:defRPr/>
              </a:pPr>
              <a:t>4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9459" name="Номер слайда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5AF1C390-8F74-4733-AD74-8538633EA06D}" type="slidenum">
              <a:rPr lang="ru-RU" altLang="ru-RU" sz="1200">
                <a:latin typeface="+mn-lt"/>
              </a:rPr>
              <a:pPr algn="r">
                <a:defRPr/>
              </a:pPr>
              <a:t>5</a:t>
            </a:fld>
            <a:endParaRPr lang="ru-RU" altLang="ru-RU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41608-38ED-498F-BF14-336E11489BB7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CF833-0C19-4CD5-94E8-1A92D4C815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9501A-9F07-40C5-9144-9DFEDC68EBC3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381772-79AF-4B03-B01E-9C05CFA67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A772F9-C0CE-4131-A4C3-2F35DF151D5E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18BAB-7F4B-47F9-84ED-3A23BFA023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 rtlCol="0">
            <a:normAutofit/>
          </a:bodyPr>
          <a:lstStyle/>
          <a:p>
            <a:pPr lvl="0"/>
            <a:endParaRPr lang="ru-RU" noProof="0" smtClean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88AA2A-8940-4E3B-BD0F-55575CEE34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499C3-E58E-4FD8-A3E6-DA8A6A5C82E1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10B21-0884-4FFA-BD62-62F3E612A1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2CA8F4-2293-4EFB-9942-B42CFC82FD70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EEAD90-DC87-442C-8A8E-7ECC793D8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FE0793-4995-4C23-9F2F-C13FC3B6C5FA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D7D27-51C4-4781-8972-CAF0890800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7F43F-9C79-4A5D-B9AB-BE9541758862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AE124-F75E-43B7-A0B7-33F1958DDE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E22C5-AC99-4932-BFCC-10E6966986BB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908AA-1DD8-43E2-B41C-FA1C9E4154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EFDF5-6183-4EA6-A04E-E44EB5CAC376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75EB2-3A00-4756-813D-127D7EE9EC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E8EF5-DAD9-4010-B35E-DE6FCED138FD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3ABA3E-5F10-43B9-B10E-23699AD5A8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5E1776-3709-4096-B330-7BD56C500103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3FDAE9-EB38-44AF-AB2A-6A0F3B3C24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F55D60-EB27-4436-804D-675859BA4D46}" type="datetimeFigureOut">
              <a:rPr lang="ru-RU"/>
              <a:pPr>
                <a:defRPr/>
              </a:pPr>
              <a:t>23.06.2017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3DD3EF0-B20C-4430-93BF-8AC43E146F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0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ctrTitle"/>
          </p:nvPr>
        </p:nvSpPr>
        <p:spPr>
          <a:xfrm>
            <a:off x="611188" y="404813"/>
            <a:ext cx="7993062" cy="4608512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ДЛЯ ГРАЖДАН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Бюджет Тейковского муниципального района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на 2017 год и плановый период </a:t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2018-2019 годов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933825"/>
            <a:ext cx="64008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0400 «Национальная экономика»</a:t>
            </a:r>
          </a:p>
        </p:txBody>
      </p:sp>
      <p:sp>
        <p:nvSpPr>
          <p:cNvPr id="7885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- 7735,7 т.р. </a:t>
            </a:r>
          </a:p>
        </p:txBody>
      </p:sp>
      <p:sp>
        <p:nvSpPr>
          <p:cNvPr id="7885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- 8751,7 т.р.</a:t>
            </a:r>
          </a:p>
        </p:txBody>
      </p:sp>
      <p:sp>
        <p:nvSpPr>
          <p:cNvPr id="7885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- 8528,7 т.р.</a:t>
            </a:r>
          </a:p>
        </p:txBody>
      </p:sp>
      <p:sp>
        <p:nvSpPr>
          <p:cNvPr id="7885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353,0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- 4657,1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- 3518,6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353,0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хозяйства (дорожные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– 4731,5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Tx/>
              <a:buChar char="-"/>
            </a:pPr>
            <a:r>
              <a:rPr lang="ru-RU" sz="1200"/>
              <a:t>2651,2 тыс.руб.</a:t>
            </a:r>
          </a:p>
          <a:p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885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8813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Сельское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353,0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Дорожное хозяйство (дорожные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фонды) - 5242,5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национальной экономики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- 3156,2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0500 «Жилищно-коммунальное хозяйство»</a:t>
            </a:r>
          </a:p>
        </p:txBody>
      </p:sp>
      <p:sp>
        <p:nvSpPr>
          <p:cNvPr id="7987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- 8863,6 т.р. </a:t>
            </a:r>
          </a:p>
        </p:txBody>
      </p:sp>
      <p:sp>
        <p:nvSpPr>
          <p:cNvPr id="7987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- 8840,7 т.р.</a:t>
            </a:r>
          </a:p>
        </p:txBody>
      </p:sp>
      <p:sp>
        <p:nvSpPr>
          <p:cNvPr id="7987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- 9039,4 т.р.</a:t>
            </a:r>
          </a:p>
        </p:txBody>
      </p:sp>
      <p:sp>
        <p:nvSpPr>
          <p:cNvPr id="7987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6928,4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- 1087,9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7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37648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6752,6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Благоустройство- 1087,9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988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4479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Жилищное хозяйство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1023,1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Коммунальное хозяйство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6729,7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Благоустройство - 1087,9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0700 «Образование»</a:t>
            </a:r>
          </a:p>
        </p:txBody>
      </p:sp>
      <p:sp>
        <p:nvSpPr>
          <p:cNvPr id="80898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899" name="AutoShape 4"/>
          <p:cNvSpPr>
            <a:spLocks noChangeArrowheads="1"/>
          </p:cNvSpPr>
          <p:nvPr/>
        </p:nvSpPr>
        <p:spPr bwMode="auto">
          <a:xfrm>
            <a:off x="250825" y="1700213"/>
            <a:ext cx="2592388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год- 109620,8 т.р. </a:t>
            </a:r>
          </a:p>
        </p:txBody>
      </p:sp>
      <p:sp>
        <p:nvSpPr>
          <p:cNvPr id="80900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год- 104309,8 т.р.</a:t>
            </a:r>
          </a:p>
        </p:txBody>
      </p:sp>
      <p:sp>
        <p:nvSpPr>
          <p:cNvPr id="80901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год- 107949,5 т.р.</a:t>
            </a:r>
          </a:p>
        </p:txBody>
      </p:sp>
      <p:sp>
        <p:nvSpPr>
          <p:cNvPr id="80902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14163,1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- 84386,3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- 855,7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8544,4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3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14140,9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86022,8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- 845,7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8611,4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0904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Дошкольное образование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13788,1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Общее  образование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81121,6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Молодежная политика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- 855,7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образования – 8544,4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0800 «Культура, кинематография»</a:t>
            </a:r>
          </a:p>
        </p:txBody>
      </p:sp>
      <p:sp>
        <p:nvSpPr>
          <p:cNvPr id="81922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3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год- 7849,0 т.р. </a:t>
            </a:r>
          </a:p>
        </p:txBody>
      </p:sp>
      <p:sp>
        <p:nvSpPr>
          <p:cNvPr id="81924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год- 7849,0 т.р.</a:t>
            </a:r>
          </a:p>
        </p:txBody>
      </p:sp>
      <p:sp>
        <p:nvSpPr>
          <p:cNvPr id="81925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год- 7849,0 т.р.</a:t>
            </a:r>
          </a:p>
        </p:txBody>
      </p:sp>
      <p:sp>
        <p:nvSpPr>
          <p:cNvPr id="81926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6591,3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- 1257,7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1927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 – 6591,3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- 1257,7 тыс.руб.;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</p:txBody>
      </p:sp>
      <p:sp>
        <p:nvSpPr>
          <p:cNvPr id="81928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800225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Культура – 6591,3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вопросы в области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культуры, кинематографии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-1257,7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0900 «Здравоохранение»</a:t>
            </a:r>
          </a:p>
        </p:txBody>
      </p:sp>
      <p:sp>
        <p:nvSpPr>
          <p:cNvPr id="8294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6573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4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- 400,0 т.р. </a:t>
            </a:r>
          </a:p>
        </p:txBody>
      </p:sp>
      <p:sp>
        <p:nvSpPr>
          <p:cNvPr id="8294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год- 29479,0 т.р.</a:t>
            </a:r>
          </a:p>
        </p:txBody>
      </p:sp>
      <p:sp>
        <p:nvSpPr>
          <p:cNvPr id="8294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- 200,0 т.р.</a:t>
            </a:r>
          </a:p>
        </p:txBody>
      </p:sp>
      <p:sp>
        <p:nvSpPr>
          <p:cNvPr id="8295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6573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 Амбулаторная помощь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– 200,0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6573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Амбулаторная помощь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– 400,0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295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6573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Амбулаторная помощь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200,0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1000 «Социальная политика»</a:t>
            </a:r>
          </a:p>
        </p:txBody>
      </p:sp>
      <p:sp>
        <p:nvSpPr>
          <p:cNvPr id="83970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1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- 2347,7 т.р. </a:t>
            </a:r>
          </a:p>
        </p:txBody>
      </p:sp>
      <p:sp>
        <p:nvSpPr>
          <p:cNvPr id="83972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- 2078,5 т.р.</a:t>
            </a:r>
          </a:p>
        </p:txBody>
      </p:sp>
      <p:sp>
        <p:nvSpPr>
          <p:cNvPr id="83973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 2105,4 т.р.</a:t>
            </a:r>
          </a:p>
        </p:txBody>
      </p:sp>
      <p:sp>
        <p:nvSpPr>
          <p:cNvPr id="83974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населения - 134,3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5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1316,1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 Социальное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- 376,9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3976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26654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Пенсионное обеспечение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 – 1316,4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Социальное  обеспечение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населения  - 107,4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Охрана семьи и детства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- 654,7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1100 «Физическая культура и спорт»</a:t>
            </a:r>
          </a:p>
        </p:txBody>
      </p:sp>
      <p:sp>
        <p:nvSpPr>
          <p:cNvPr id="84994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4995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- 177,8 т.р. </a:t>
            </a:r>
          </a:p>
        </p:txBody>
      </p:sp>
      <p:sp>
        <p:nvSpPr>
          <p:cNvPr id="84996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- 177,8 т.р.</a:t>
            </a:r>
          </a:p>
        </p:txBody>
      </p:sp>
      <p:sp>
        <p:nvSpPr>
          <p:cNvPr id="84997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- 177,8 т.р.</a:t>
            </a:r>
          </a:p>
        </p:txBody>
      </p:sp>
      <p:sp>
        <p:nvSpPr>
          <p:cNvPr id="84998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4999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85000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12239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Массовый спорт – 177,8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Заголовок 1"/>
          <p:cNvSpPr txBox="1">
            <a:spLocks/>
          </p:cNvSpPr>
          <p:nvPr/>
        </p:nvSpPr>
        <p:spPr bwMode="auto">
          <a:xfrm>
            <a:off x="209550" y="188913"/>
            <a:ext cx="8934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000" b="1" i="1">
                <a:latin typeface="Times New Roman" pitchFamily="18" charset="0"/>
                <a:cs typeface="Times New Roman" pitchFamily="18" charset="0"/>
              </a:rPr>
              <a:t>Муниципальные программы Тейковского муниципального района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2017 год - 13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3498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,4 тыс.руб.(77,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 % общих расходов бюджета)</a:t>
            </a:r>
          </a:p>
          <a:p>
            <a:pPr algn="ctr"/>
            <a:r>
              <a:rPr lang="ru-RU" sz="1600" b="1">
                <a:latin typeface="Times New Roman" pitchFamily="18" charset="0"/>
                <a:cs typeface="Times New Roman" pitchFamily="18" charset="0"/>
              </a:rPr>
              <a:t>2018 год - 1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29878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 тыс.руб. (73,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 %)              2019 год - 12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6160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 тыс.руб. (69,</a:t>
            </a:r>
            <a:r>
              <a:rPr lang="en-US" sz="1600" b="1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b="1">
                <a:latin typeface="Times New Roman" pitchFamily="18" charset="0"/>
                <a:cs typeface="Times New Roman" pitchFamily="18" charset="0"/>
              </a:rPr>
              <a:t> %)</a:t>
            </a:r>
          </a:p>
        </p:txBody>
      </p:sp>
      <p:grpSp>
        <p:nvGrpSpPr>
          <p:cNvPr id="86019" name="Скругленный прямоугольник 3"/>
          <p:cNvGrpSpPr>
            <a:grpSpLocks/>
          </p:cNvGrpSpPr>
          <p:nvPr/>
        </p:nvGrpSpPr>
        <p:grpSpPr bwMode="auto">
          <a:xfrm>
            <a:off x="179388" y="3357563"/>
            <a:ext cx="4281487" cy="949325"/>
            <a:chOff x="92" y="2454"/>
            <a:chExt cx="2651" cy="386"/>
          </a:xfrm>
        </p:grpSpPr>
        <p:pic>
          <p:nvPicPr>
            <p:cNvPr id="8605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65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5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521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физической культуры и спорта в Тейковском муниципальном районе»                     2017 -2018  по </a:t>
              </a:r>
              <a:r>
                <a:rPr lang="ru-RU" altLang="ru-RU" b="1">
                  <a:latin typeface="Times New Roman" pitchFamily="18" charset="0"/>
                </a:rPr>
                <a:t>177,8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6020" name="Скругленный прямоугольник 6"/>
          <p:cNvGrpSpPr>
            <a:grpSpLocks/>
          </p:cNvGrpSpPr>
          <p:nvPr/>
        </p:nvGrpSpPr>
        <p:grpSpPr bwMode="auto">
          <a:xfrm>
            <a:off x="4572000" y="3573463"/>
            <a:ext cx="4319588" cy="1584325"/>
            <a:chOff x="2880" y="2485"/>
            <a:chExt cx="2711" cy="525"/>
          </a:xfrm>
        </p:grpSpPr>
        <p:pic>
          <p:nvPicPr>
            <p:cNvPr id="86048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0" y="2485"/>
              <a:ext cx="2711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49" name="Text Box 12"/>
            <p:cNvSpPr txBox="1">
              <a:spLocks noChangeArrowheads="1"/>
            </p:cNvSpPr>
            <p:nvPr/>
          </p:nvSpPr>
          <p:spPr bwMode="auto">
            <a:xfrm>
              <a:off x="2965" y="2526"/>
              <a:ext cx="2581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«Создание благоприятных условий в целях привлечения медицинских работников для работы в учреждениях здравоохранения, расположенных на территории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400,0 тыс.руб.; 200,0 тыс.руб.; 200,0 тыс.руб.</a:t>
              </a:r>
            </a:p>
          </p:txBody>
        </p:sp>
      </p:grpSp>
      <p:grpSp>
        <p:nvGrpSpPr>
          <p:cNvPr id="86021" name="Скругленный прямоугольник 8"/>
          <p:cNvGrpSpPr>
            <a:grpSpLocks/>
          </p:cNvGrpSpPr>
          <p:nvPr/>
        </p:nvGrpSpPr>
        <p:grpSpPr bwMode="auto">
          <a:xfrm>
            <a:off x="4572000" y="5229225"/>
            <a:ext cx="4321175" cy="1425575"/>
            <a:chOff x="2880" y="3164"/>
            <a:chExt cx="2689" cy="748"/>
          </a:xfrm>
        </p:grpSpPr>
        <p:pic>
          <p:nvPicPr>
            <p:cNvPr id="86046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80" y="3164"/>
              <a:ext cx="2689" cy="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47" name="Text Box 15"/>
            <p:cNvSpPr txBox="1">
              <a:spLocks noChangeArrowheads="1"/>
            </p:cNvSpPr>
            <p:nvPr/>
          </p:nvSpPr>
          <p:spPr bwMode="auto">
            <a:xfrm>
              <a:off x="2880" y="3202"/>
              <a:ext cx="2689" cy="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«Патриотическое воспитание детей и молодежи  и подготовка молодежи Тейковского муниципального района к военной службе»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2017г. - </a:t>
              </a:r>
              <a:r>
                <a:rPr lang="ru-RU" altLang="ru-RU" b="1">
                  <a:latin typeface="Times New Roman" pitchFamily="18" charset="0"/>
                </a:rPr>
                <a:t>100,0 тыс.руб. ; 2018 г. - 100,0 тыс.руб.     </a:t>
              </a:r>
            </a:p>
          </p:txBody>
        </p:sp>
      </p:grpSp>
      <p:grpSp>
        <p:nvGrpSpPr>
          <p:cNvPr id="86022" name="Скругленный прямоугольник 9"/>
          <p:cNvGrpSpPr>
            <a:grpSpLocks/>
          </p:cNvGrpSpPr>
          <p:nvPr/>
        </p:nvGrpSpPr>
        <p:grpSpPr bwMode="auto">
          <a:xfrm>
            <a:off x="179388" y="4149725"/>
            <a:ext cx="4246562" cy="863600"/>
            <a:chOff x="113" y="2880"/>
            <a:chExt cx="2630" cy="346"/>
          </a:xfrm>
        </p:grpSpPr>
        <p:pic>
          <p:nvPicPr>
            <p:cNvPr id="86044" name="Скругленный прямоугольник 9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113" y="2880"/>
              <a:ext cx="2630" cy="3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45" name="Text Box 18"/>
            <p:cNvSpPr txBox="1">
              <a:spLocks noChangeArrowheads="1"/>
            </p:cNvSpPr>
            <p:nvPr/>
          </p:nvSpPr>
          <p:spPr bwMode="auto">
            <a:xfrm>
              <a:off x="114" y="2908"/>
              <a:ext cx="252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  <a:cs typeface="Times New Roman" pitchFamily="18" charset="0"/>
                </a:rPr>
                <a:t>«Поддержка населения в Тейковском муниципальном районе»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  <a:cs typeface="Times New Roman" pitchFamily="18" charset="0"/>
                </a:rPr>
                <a:t>2017 - 70,0 тыс.руб.; 2018 -  70,0 тыс.руб.</a:t>
              </a:r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86023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6042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43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6024" name="Скругленный прямоугольник 12"/>
          <p:cNvGrpSpPr>
            <a:grpSpLocks/>
          </p:cNvGrpSpPr>
          <p:nvPr/>
        </p:nvGrpSpPr>
        <p:grpSpPr bwMode="auto">
          <a:xfrm>
            <a:off x="4500563" y="1125538"/>
            <a:ext cx="4316412" cy="1131887"/>
            <a:chOff x="2897" y="866"/>
            <a:chExt cx="2711" cy="652"/>
          </a:xfrm>
        </p:grpSpPr>
        <p:pic>
          <p:nvPicPr>
            <p:cNvPr id="86040" name="Скругленный прямоугольник 12"/>
            <p:cNvPicPr>
              <a:picLocks noChangeArrowheads="1"/>
            </p:cNvPicPr>
            <p:nvPr/>
          </p:nvPicPr>
          <p:blipFill>
            <a:blip r:embed="rId7">
              <a:grayscl/>
            </a:blip>
            <a:srcRect/>
            <a:stretch>
              <a:fillRect/>
            </a:stretch>
          </p:blipFill>
          <p:spPr bwMode="auto">
            <a:xfrm>
              <a:off x="2939" y="866"/>
              <a:ext cx="2669" cy="6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41" name="Text Box 24"/>
            <p:cNvSpPr txBox="1">
              <a:spLocks noChangeArrowheads="1"/>
            </p:cNvSpPr>
            <p:nvPr/>
          </p:nvSpPr>
          <p:spPr bwMode="auto">
            <a:xfrm>
              <a:off x="2897" y="866"/>
              <a:ext cx="2666" cy="6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solidFill>
                    <a:schemeClr val="bg1"/>
                  </a:solidFill>
                  <a:latin typeface="Times New Roman" pitchFamily="18" charset="0"/>
                </a:rPr>
                <a:t>«</a:t>
              </a:r>
              <a:r>
                <a:rPr lang="ru-RU" altLang="ru-RU">
                  <a:latin typeface="Times New Roman" pitchFamily="18" charset="0"/>
                </a:rPr>
                <a:t>Улучшение кормовой базы в общественном животноводстве Тейковского муниципального района»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350,0 тыс.руб.; 350,0 тыс.руб.; 350,0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86025" name="Скругленный прямоугольник 14"/>
          <p:cNvGrpSpPr>
            <a:grpSpLocks/>
          </p:cNvGrpSpPr>
          <p:nvPr/>
        </p:nvGrpSpPr>
        <p:grpSpPr bwMode="auto">
          <a:xfrm>
            <a:off x="179388" y="5013325"/>
            <a:ext cx="4248150" cy="1584325"/>
            <a:chOff x="87" y="3255"/>
            <a:chExt cx="2696" cy="735"/>
          </a:xfrm>
        </p:grpSpPr>
        <p:pic>
          <p:nvPicPr>
            <p:cNvPr id="86038" name="Скругленный прямоугольник 14"/>
            <p:cNvPicPr>
              <a:picLocks noChangeArrowheads="1"/>
            </p:cNvPicPr>
            <p:nvPr/>
          </p:nvPicPr>
          <p:blipFill>
            <a:blip r:embed="rId8">
              <a:grayscl/>
            </a:blip>
            <a:srcRect/>
            <a:stretch>
              <a:fillRect/>
            </a:stretch>
          </p:blipFill>
          <p:spPr bwMode="auto">
            <a:xfrm>
              <a:off x="87" y="3255"/>
              <a:ext cx="2696" cy="6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39" name="Text Box 27"/>
            <p:cNvSpPr txBox="1">
              <a:spLocks noChangeArrowheads="1"/>
            </p:cNvSpPr>
            <p:nvPr/>
          </p:nvSpPr>
          <p:spPr bwMode="auto">
            <a:xfrm>
              <a:off x="106" y="3294"/>
              <a:ext cx="2547" cy="6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доступным и комфортным жильем, объектами инженерной инфраструктуры и услугами жилищно-коммунального хозяйства Тейковского муниципального района»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8681,1 тыс.руб.; 8614,3 тыс.руб.;8388,7 т.руб. </a:t>
              </a:r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  <a:p>
              <a:pPr algn="ctr"/>
              <a:endParaRPr lang="ru-RU" altLang="ru-RU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86026" name="Скругленный прямоугольник 4"/>
          <p:cNvGrpSpPr>
            <a:grpSpLocks/>
          </p:cNvGrpSpPr>
          <p:nvPr/>
        </p:nvGrpSpPr>
        <p:grpSpPr bwMode="auto">
          <a:xfrm>
            <a:off x="139700" y="2420938"/>
            <a:ext cx="4287838" cy="788987"/>
            <a:chOff x="88" y="1966"/>
            <a:chExt cx="2655" cy="369"/>
          </a:xfrm>
        </p:grpSpPr>
        <p:pic>
          <p:nvPicPr>
            <p:cNvPr id="86036" name="Скругленный прямоугольник 4"/>
            <p:cNvPicPr>
              <a:picLocks noChangeArrowheads="1"/>
            </p:cNvPicPr>
            <p:nvPr/>
          </p:nvPicPr>
          <p:blipFill>
            <a:blip r:embed="rId9">
              <a:grayscl/>
            </a:blip>
            <a:srcRect/>
            <a:stretch>
              <a:fillRect/>
            </a:stretch>
          </p:blipFill>
          <p:spPr bwMode="auto">
            <a:xfrm>
              <a:off x="88" y="1966"/>
              <a:ext cx="2655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37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514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«Культура Тейковского муниципального района»           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ежегодно по </a:t>
              </a:r>
              <a:r>
                <a:rPr lang="ru-RU" altLang="ru-RU" b="1">
                  <a:latin typeface="Times New Roman" pitchFamily="18" charset="0"/>
                </a:rPr>
                <a:t> 8037,1 тыс.руб.</a:t>
              </a:r>
            </a:p>
          </p:txBody>
        </p:sp>
      </p:grpSp>
      <p:grpSp>
        <p:nvGrpSpPr>
          <p:cNvPr id="86027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6034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35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6028" name="Скругленный прямоугольник 11"/>
          <p:cNvGrpSpPr>
            <a:grpSpLocks/>
          </p:cNvGrpSpPr>
          <p:nvPr/>
        </p:nvGrpSpPr>
        <p:grpSpPr bwMode="auto">
          <a:xfrm>
            <a:off x="4643438" y="2349500"/>
            <a:ext cx="4295775" cy="1223963"/>
            <a:chOff x="2880" y="1718"/>
            <a:chExt cx="2662" cy="576"/>
          </a:xfrm>
        </p:grpSpPr>
        <p:pic>
          <p:nvPicPr>
            <p:cNvPr id="86032" name="Скругленный прямоугольник 11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2880" y="1718"/>
              <a:ext cx="2662" cy="5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6033" name="Text Box 21"/>
            <p:cNvSpPr txBox="1">
              <a:spLocks noChangeArrowheads="1"/>
            </p:cNvSpPr>
            <p:nvPr/>
          </p:nvSpPr>
          <p:spPr bwMode="auto">
            <a:xfrm>
              <a:off x="2881" y="1718"/>
              <a:ext cx="2632" cy="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«Обеспечение безопасности граждан и профилактика правонарушений в  Тейковском муниципальном районе»</a:t>
              </a:r>
              <a:endParaRPr lang="ru-RU" altLang="ru-RU" b="1">
                <a:latin typeface="Times New Roman" pitchFamily="18" charset="0"/>
              </a:endParaRP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ежегодно по 513,6 тыс.руб.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86029" name="Скругленный прямоугольник 5"/>
          <p:cNvGrpSpPr>
            <a:grpSpLocks/>
          </p:cNvGrpSpPr>
          <p:nvPr/>
        </p:nvGrpSpPr>
        <p:grpSpPr bwMode="auto">
          <a:xfrm>
            <a:off x="179388" y="1125538"/>
            <a:ext cx="4319587" cy="1338262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10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6031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«Развитие образования Тейковского  муниципального района»  </a:t>
              </a:r>
            </a:p>
            <a:p>
              <a:pPr algn="ctr"/>
              <a:r>
                <a:rPr lang="ru-RU" altLang="ru-RU">
                  <a:latin typeface="Times New Roman" pitchFamily="18" charset="0"/>
                </a:rPr>
                <a:t>    </a:t>
              </a:r>
              <a:r>
                <a:rPr lang="ru-RU" altLang="ru-RU" b="1">
                  <a:latin typeface="Times New Roman" pitchFamily="18" charset="0"/>
                </a:rPr>
                <a:t>108579,7  тыс.руб.    </a:t>
              </a:r>
            </a:p>
            <a:p>
              <a:pPr algn="ctr"/>
              <a:r>
                <a:rPr lang="ru-RU" altLang="ru-RU" b="1">
                  <a:latin typeface="Times New Roman" pitchFamily="18" charset="0"/>
                </a:rPr>
                <a:t>106908,4 тыс.руб.     103178,7 тыс.руб.</a:t>
              </a:r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041" name="Скругленный прямоугольник 5"/>
          <p:cNvGrpSpPr>
            <a:grpSpLocks/>
          </p:cNvGrpSpPr>
          <p:nvPr/>
        </p:nvGrpSpPr>
        <p:grpSpPr bwMode="auto">
          <a:xfrm>
            <a:off x="179388" y="188913"/>
            <a:ext cx="4319587" cy="2087562"/>
            <a:chOff x="84" y="1306"/>
            <a:chExt cx="2581" cy="573"/>
          </a:xfrm>
        </p:grpSpPr>
        <p:pic>
          <p:nvPicPr>
            <p:cNvPr id="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72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7042" name="Скругленный прямоугольник 5"/>
          <p:cNvGrpSpPr>
            <a:grpSpLocks/>
          </p:cNvGrpSpPr>
          <p:nvPr/>
        </p:nvGrpSpPr>
        <p:grpSpPr bwMode="auto">
          <a:xfrm>
            <a:off x="179388" y="1989138"/>
            <a:ext cx="4319587" cy="2087562"/>
            <a:chOff x="84" y="1306"/>
            <a:chExt cx="2581" cy="573"/>
          </a:xfrm>
        </p:grpSpPr>
        <p:pic>
          <p:nvPicPr>
            <p:cNvPr id="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70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7043" name="Скругленный прямоугольник 5"/>
          <p:cNvGrpSpPr>
            <a:grpSpLocks/>
          </p:cNvGrpSpPr>
          <p:nvPr/>
        </p:nvGrpSpPr>
        <p:grpSpPr bwMode="auto">
          <a:xfrm>
            <a:off x="4572000" y="188913"/>
            <a:ext cx="4319588" cy="2087562"/>
            <a:chOff x="84" y="1306"/>
            <a:chExt cx="2581" cy="573"/>
          </a:xfrm>
        </p:grpSpPr>
        <p:pic>
          <p:nvPicPr>
            <p:cNvPr id="4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68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7044" name="Скругленный прямоугольник 5"/>
          <p:cNvGrpSpPr>
            <a:grpSpLocks/>
          </p:cNvGrpSpPr>
          <p:nvPr/>
        </p:nvGrpSpPr>
        <p:grpSpPr bwMode="auto">
          <a:xfrm>
            <a:off x="4643438" y="2133600"/>
            <a:ext cx="4319587" cy="2087563"/>
            <a:chOff x="84" y="1306"/>
            <a:chExt cx="2581" cy="573"/>
          </a:xfrm>
        </p:grpSpPr>
        <p:pic>
          <p:nvPicPr>
            <p:cNvPr id="5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66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7045" name="Скругленный прямоугольник 5"/>
          <p:cNvGrpSpPr>
            <a:grpSpLocks/>
          </p:cNvGrpSpPr>
          <p:nvPr/>
        </p:nvGrpSpPr>
        <p:grpSpPr bwMode="auto">
          <a:xfrm>
            <a:off x="250825" y="3933825"/>
            <a:ext cx="4319588" cy="2087563"/>
            <a:chOff x="84" y="1306"/>
            <a:chExt cx="2581" cy="573"/>
          </a:xfrm>
        </p:grpSpPr>
        <p:pic>
          <p:nvPicPr>
            <p:cNvPr id="6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64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7046" name="Text Box 28"/>
          <p:cNvSpPr txBox="1">
            <a:spLocks noChangeArrowheads="1"/>
          </p:cNvSpPr>
          <p:nvPr/>
        </p:nvSpPr>
        <p:spPr bwMode="auto">
          <a:xfrm>
            <a:off x="1095375" y="71278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7047" name="Text Box 29"/>
          <p:cNvSpPr txBox="1">
            <a:spLocks noChangeArrowheads="1"/>
          </p:cNvSpPr>
          <p:nvPr/>
        </p:nvSpPr>
        <p:spPr bwMode="auto">
          <a:xfrm>
            <a:off x="827088" y="7651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 sz="1800"/>
          </a:p>
        </p:txBody>
      </p:sp>
      <p:sp>
        <p:nvSpPr>
          <p:cNvPr id="87048" name="Text Box 31"/>
          <p:cNvSpPr txBox="1">
            <a:spLocks noChangeArrowheads="1"/>
          </p:cNvSpPr>
          <p:nvPr/>
        </p:nvSpPr>
        <p:spPr bwMode="auto">
          <a:xfrm>
            <a:off x="250825" y="188913"/>
            <a:ext cx="3049588" cy="1100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Развитие информационного </a:t>
            </a:r>
          </a:p>
          <a:p>
            <a:r>
              <a:rPr lang="ru-RU" sz="1600"/>
              <a:t>общества Тейковского </a:t>
            </a:r>
          </a:p>
          <a:p>
            <a:r>
              <a:rPr lang="ru-RU" sz="1600"/>
              <a:t>муниципального района»</a:t>
            </a:r>
          </a:p>
          <a:p>
            <a:r>
              <a:rPr lang="ru-RU" sz="1600"/>
              <a:t>2017 г. – 1330,0 тыс.руб.</a:t>
            </a:r>
          </a:p>
        </p:txBody>
      </p:sp>
      <p:sp>
        <p:nvSpPr>
          <p:cNvPr id="87049" name="Text Box 32"/>
          <p:cNvSpPr txBox="1">
            <a:spLocks noChangeArrowheads="1"/>
          </p:cNvSpPr>
          <p:nvPr/>
        </p:nvSpPr>
        <p:spPr bwMode="auto">
          <a:xfrm>
            <a:off x="4730750" y="4667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800"/>
              <a:t>««У</a:t>
            </a:r>
          </a:p>
        </p:txBody>
      </p:sp>
      <p:sp>
        <p:nvSpPr>
          <p:cNvPr id="87050" name="Text Box 33"/>
          <p:cNvSpPr txBox="1">
            <a:spLocks noChangeArrowheads="1"/>
          </p:cNvSpPr>
          <p:nvPr/>
        </p:nvSpPr>
        <p:spPr bwMode="auto">
          <a:xfrm>
            <a:off x="4643438" y="333375"/>
            <a:ext cx="370363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Улучшение условий труда в </a:t>
            </a:r>
          </a:p>
          <a:p>
            <a:r>
              <a:rPr lang="ru-RU" sz="1600"/>
              <a:t>Тейковском муниципальном района»</a:t>
            </a:r>
          </a:p>
          <a:p>
            <a:r>
              <a:rPr lang="ru-RU" sz="1600"/>
              <a:t>          ежегодно по – 50,0 тыс.руб.;</a:t>
            </a:r>
          </a:p>
          <a:p>
            <a:r>
              <a:rPr lang="ru-RU" sz="1800"/>
              <a:t> </a:t>
            </a:r>
          </a:p>
        </p:txBody>
      </p:sp>
      <p:sp>
        <p:nvSpPr>
          <p:cNvPr id="87051" name="Text Box 34"/>
          <p:cNvSpPr txBox="1">
            <a:spLocks noChangeArrowheads="1"/>
          </p:cNvSpPr>
          <p:nvPr/>
        </p:nvSpPr>
        <p:spPr bwMode="auto">
          <a:xfrm>
            <a:off x="376238" y="2081213"/>
            <a:ext cx="3686175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Повышение безопасности </a:t>
            </a:r>
          </a:p>
          <a:p>
            <a:r>
              <a:rPr lang="ru-RU" sz="1600"/>
              <a:t>дорожного движения на территории</a:t>
            </a:r>
          </a:p>
          <a:p>
            <a:r>
              <a:rPr lang="ru-RU" sz="1600"/>
              <a:t>Тейковского муниципального района</a:t>
            </a:r>
          </a:p>
          <a:p>
            <a:r>
              <a:rPr lang="ru-RU" sz="1600"/>
              <a:t>на 2017- 2020 годы»</a:t>
            </a:r>
          </a:p>
          <a:p>
            <a:r>
              <a:rPr lang="ru-RU" sz="1600"/>
              <a:t>      ежегодно по 250,0 тыс.руб.</a:t>
            </a:r>
          </a:p>
        </p:txBody>
      </p:sp>
      <p:sp>
        <p:nvSpPr>
          <p:cNvPr id="87052" name="Text Box 35"/>
          <p:cNvSpPr txBox="1">
            <a:spLocks noChangeArrowheads="1"/>
          </p:cNvSpPr>
          <p:nvPr/>
        </p:nvSpPr>
        <p:spPr bwMode="auto">
          <a:xfrm>
            <a:off x="4716463" y="2060575"/>
            <a:ext cx="3997325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Развитие сети муниципальных </a:t>
            </a:r>
          </a:p>
          <a:p>
            <a:r>
              <a:rPr lang="ru-RU" sz="1600"/>
              <a:t>автомобильных дорог общего </a:t>
            </a:r>
          </a:p>
          <a:p>
            <a:r>
              <a:rPr lang="ru-RU" sz="1600"/>
              <a:t>пользования местного значения</a:t>
            </a:r>
          </a:p>
          <a:p>
            <a:r>
              <a:rPr lang="ru-RU" sz="1600"/>
              <a:t>Тейковского муниципального района</a:t>
            </a:r>
          </a:p>
          <a:p>
            <a:r>
              <a:rPr lang="ru-RU" sz="1600"/>
              <a:t>и дорог внутри населенных пунктов»</a:t>
            </a:r>
          </a:p>
          <a:p>
            <a:r>
              <a:rPr lang="ru-RU" sz="1600"/>
              <a:t>    2017-4481,5 т.руб.;2018-4407,1 т.руб.;</a:t>
            </a:r>
          </a:p>
          <a:p>
            <a:r>
              <a:rPr lang="ru-RU" sz="1600"/>
              <a:t>                  2019- 4992,5 т.р.</a:t>
            </a:r>
          </a:p>
        </p:txBody>
      </p:sp>
      <p:sp>
        <p:nvSpPr>
          <p:cNvPr id="87053" name="Text Box 36"/>
          <p:cNvSpPr txBox="1">
            <a:spLocks noChangeArrowheads="1"/>
          </p:cNvSpPr>
          <p:nvPr/>
        </p:nvSpPr>
        <p:spPr bwMode="auto">
          <a:xfrm>
            <a:off x="323850" y="3952875"/>
            <a:ext cx="4176713" cy="110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800"/>
              <a:t>«</a:t>
            </a:r>
            <a:r>
              <a:rPr lang="ru-RU" sz="1600"/>
              <a:t>Экономическое развитие </a:t>
            </a:r>
          </a:p>
          <a:p>
            <a:r>
              <a:rPr lang="ru-RU" sz="1600"/>
              <a:t>Тейковского муниципального района»</a:t>
            </a:r>
          </a:p>
          <a:p>
            <a:r>
              <a:rPr lang="ru-RU" sz="1600"/>
              <a:t>  2017г. – 400,0 тыс.руб.;</a:t>
            </a:r>
          </a:p>
          <a:p>
            <a:r>
              <a:rPr lang="ru-RU" sz="1600"/>
              <a:t>2018 – 2019 г.г. по 200,0 тыс.руб.</a:t>
            </a:r>
          </a:p>
        </p:txBody>
      </p:sp>
      <p:grpSp>
        <p:nvGrpSpPr>
          <p:cNvPr id="87054" name="Скругленный прямоугольник 5"/>
          <p:cNvGrpSpPr>
            <a:grpSpLocks/>
          </p:cNvGrpSpPr>
          <p:nvPr/>
        </p:nvGrpSpPr>
        <p:grpSpPr bwMode="auto">
          <a:xfrm>
            <a:off x="250825" y="3933825"/>
            <a:ext cx="4319588" cy="2087563"/>
            <a:chOff x="84" y="1306"/>
            <a:chExt cx="2581" cy="573"/>
          </a:xfrm>
        </p:grpSpPr>
        <p:pic>
          <p:nvPicPr>
            <p:cNvPr id="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62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grpSp>
        <p:nvGrpSpPr>
          <p:cNvPr id="87055" name="Скругленный прямоугольник 5"/>
          <p:cNvGrpSpPr>
            <a:grpSpLocks/>
          </p:cNvGrpSpPr>
          <p:nvPr/>
        </p:nvGrpSpPr>
        <p:grpSpPr bwMode="auto">
          <a:xfrm>
            <a:off x="4643438" y="4005263"/>
            <a:ext cx="4249737" cy="2087562"/>
            <a:chOff x="84" y="1306"/>
            <a:chExt cx="2581" cy="573"/>
          </a:xfrm>
        </p:grpSpPr>
        <p:pic>
          <p:nvPicPr>
            <p:cNvPr id="4122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06"/>
              <a:ext cx="2581" cy="48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9525">
              <a:noFill/>
              <a:miter lim="800000"/>
              <a:headEnd/>
              <a:tailEnd/>
            </a:ln>
          </p:spPr>
        </p:pic>
        <p:sp>
          <p:nvSpPr>
            <p:cNvPr id="87060" name="Text Box 9"/>
            <p:cNvSpPr txBox="1">
              <a:spLocks noChangeArrowheads="1"/>
            </p:cNvSpPr>
            <p:nvPr/>
          </p:nvSpPr>
          <p:spPr bwMode="auto">
            <a:xfrm>
              <a:off x="114" y="1306"/>
              <a:ext cx="2533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b="1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87056" name="Text Box 32"/>
          <p:cNvSpPr txBox="1">
            <a:spLocks noChangeArrowheads="1"/>
          </p:cNvSpPr>
          <p:nvPr/>
        </p:nvSpPr>
        <p:spPr bwMode="auto">
          <a:xfrm>
            <a:off x="735013" y="4075113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87057" name="Text Box 33"/>
          <p:cNvSpPr txBox="1">
            <a:spLocks noChangeArrowheads="1"/>
          </p:cNvSpPr>
          <p:nvPr/>
        </p:nvSpPr>
        <p:spPr bwMode="auto">
          <a:xfrm>
            <a:off x="323850" y="4049713"/>
            <a:ext cx="4449763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>
                <a:latin typeface="Times New Roman" pitchFamily="18" charset="0"/>
              </a:rPr>
              <a:t>«Экономическое развитие Тейковского </a:t>
            </a:r>
          </a:p>
          <a:p>
            <a:r>
              <a:rPr lang="ru-RU" sz="1600">
                <a:latin typeface="Times New Roman" pitchFamily="18" charset="0"/>
              </a:rPr>
              <a:t>муниципального района»</a:t>
            </a:r>
          </a:p>
          <a:p>
            <a:r>
              <a:rPr lang="ru-RU" sz="1600" b="1">
                <a:latin typeface="Times New Roman" pitchFamily="18" charset="0"/>
              </a:rPr>
              <a:t>2017 – 400,0</a:t>
            </a:r>
            <a:r>
              <a:rPr lang="ru-RU" sz="1600">
                <a:latin typeface="Times New Roman" pitchFamily="18" charset="0"/>
              </a:rPr>
              <a:t> тыс.руб.;</a:t>
            </a:r>
            <a:r>
              <a:rPr lang="ru-RU" sz="1600" b="1">
                <a:latin typeface="Times New Roman" pitchFamily="18" charset="0"/>
              </a:rPr>
              <a:t>2018 – 200,0</a:t>
            </a:r>
            <a:r>
              <a:rPr lang="ru-RU" sz="1600">
                <a:latin typeface="Times New Roman" pitchFamily="18" charset="0"/>
              </a:rPr>
              <a:t> тыс.руб.;</a:t>
            </a:r>
          </a:p>
          <a:p>
            <a:r>
              <a:rPr lang="ru-RU" sz="1600">
                <a:latin typeface="Times New Roman" pitchFamily="18" charset="0"/>
              </a:rPr>
              <a:t>            </a:t>
            </a:r>
            <a:r>
              <a:rPr lang="ru-RU" sz="1600" b="1">
                <a:latin typeface="Times New Roman" pitchFamily="18" charset="0"/>
              </a:rPr>
              <a:t>2019- 200,0</a:t>
            </a:r>
            <a:r>
              <a:rPr lang="ru-RU" sz="1600">
                <a:latin typeface="Times New Roman" pitchFamily="18" charset="0"/>
              </a:rPr>
              <a:t> тыс.руб.</a:t>
            </a:r>
          </a:p>
        </p:txBody>
      </p:sp>
      <p:sp>
        <p:nvSpPr>
          <p:cNvPr id="87058" name="Text Box 34"/>
          <p:cNvSpPr txBox="1">
            <a:spLocks noChangeArrowheads="1"/>
          </p:cNvSpPr>
          <p:nvPr/>
        </p:nvSpPr>
        <p:spPr bwMode="auto">
          <a:xfrm>
            <a:off x="4643438" y="4048125"/>
            <a:ext cx="439261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/>
              <a:t>«Создание условий для развития туризма</a:t>
            </a:r>
          </a:p>
          <a:p>
            <a:r>
              <a:rPr lang="ru-RU" sz="1600"/>
              <a:t>в Тейковском муниципальном районе»</a:t>
            </a:r>
          </a:p>
          <a:p>
            <a:r>
              <a:rPr lang="ru-RU" sz="1600"/>
              <a:t>     2017 – 77,6 тыс.руб.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Заголовок 1"/>
          <p:cNvSpPr txBox="1">
            <a:spLocks/>
          </p:cNvSpPr>
          <p:nvPr/>
        </p:nvSpPr>
        <p:spPr bwMode="auto">
          <a:xfrm>
            <a:off x="731838" y="188913"/>
            <a:ext cx="7875587" cy="1008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образования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    108579,7 тыс.руб. (62,</a:t>
            </a:r>
            <a:r>
              <a:rPr lang="en-US" altLang="ru-RU" sz="1800" b="1" i="1">
                <a:latin typeface="Times New Roman" pitchFamily="18" charset="0"/>
              </a:rPr>
              <a:t>9</a:t>
            </a:r>
            <a:r>
              <a:rPr lang="ru-RU" altLang="ru-RU" sz="1800" b="1" i="1">
                <a:latin typeface="Times New Roman" pitchFamily="18" charset="0"/>
              </a:rPr>
              <a:t> % от общего объёма расхода бюджета); 2018 – 106908,4 тыс.руб., 2019 – 103178,7 тыс.руб.</a:t>
            </a:r>
          </a:p>
        </p:txBody>
      </p:sp>
      <p:grpSp>
        <p:nvGrpSpPr>
          <p:cNvPr id="88067" name="Скругленный прямоугольник 3"/>
          <p:cNvGrpSpPr>
            <a:grpSpLocks/>
          </p:cNvGrpSpPr>
          <p:nvPr/>
        </p:nvGrpSpPr>
        <p:grpSpPr bwMode="auto">
          <a:xfrm>
            <a:off x="395288" y="3213100"/>
            <a:ext cx="4176712" cy="1584325"/>
            <a:chOff x="92" y="2454"/>
            <a:chExt cx="2618" cy="318"/>
          </a:xfrm>
        </p:grpSpPr>
        <p:pic>
          <p:nvPicPr>
            <p:cNvPr id="8809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454"/>
              <a:ext cx="2573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91" name="Text Box 6"/>
            <p:cNvSpPr txBox="1">
              <a:spLocks noChangeArrowheads="1"/>
            </p:cNvSpPr>
            <p:nvPr/>
          </p:nvSpPr>
          <p:spPr bwMode="auto">
            <a:xfrm>
              <a:off x="118" y="2457"/>
              <a:ext cx="2592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«Финансовое обеспечение предоставления мер социальной поддержки в сфере образования» </a:t>
              </a:r>
              <a:r>
                <a:rPr lang="ru-RU" altLang="ru-RU" sz="1600" b="1">
                  <a:latin typeface="Times New Roman" pitchFamily="18" charset="0"/>
                </a:rPr>
                <a:t>2017- 2084,7</a:t>
              </a:r>
              <a:r>
                <a:rPr lang="ru-RU" altLang="ru-RU" sz="1600">
                  <a:latin typeface="Times New Roman" pitchFamily="18" charset="0"/>
                </a:rPr>
                <a:t> т.руб.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2018 – 955,6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  <a:r>
                <a:rPr lang="ru-RU" altLang="ru-RU" sz="1600" b="1">
                  <a:latin typeface="Times New Roman" pitchFamily="18" charset="0"/>
                </a:rPr>
                <a:t> 2019 – 955,6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8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8088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9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69" name="Скругленный прямоугольник 6"/>
          <p:cNvGrpSpPr>
            <a:grpSpLocks/>
          </p:cNvGrpSpPr>
          <p:nvPr/>
        </p:nvGrpSpPr>
        <p:grpSpPr bwMode="auto">
          <a:xfrm>
            <a:off x="4859338" y="2708275"/>
            <a:ext cx="4032250" cy="1873250"/>
            <a:chOff x="2842" y="2398"/>
            <a:chExt cx="2707" cy="671"/>
          </a:xfrm>
        </p:grpSpPr>
        <p:pic>
          <p:nvPicPr>
            <p:cNvPr id="88086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7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16" cy="6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«Финансовое обеспечение предоставления общедоступного и бесплатного образования в муниципальных образовательных учреждениях»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52913,9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pic>
        <p:nvPicPr>
          <p:cNvPr id="88070" name="Скругленный прямоугольник 8"/>
          <p:cNvPicPr>
            <a:picLocks noChangeArrowheads="1"/>
          </p:cNvPicPr>
          <p:nvPr/>
        </p:nvPicPr>
        <p:blipFill>
          <a:blip r:embed="rId5">
            <a:grayscl/>
          </a:blip>
          <a:srcRect/>
          <a:stretch>
            <a:fillRect/>
          </a:stretch>
        </p:blipFill>
        <p:spPr bwMode="auto">
          <a:xfrm>
            <a:off x="4859338" y="5876925"/>
            <a:ext cx="405765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1" name="Text Box 15"/>
          <p:cNvSpPr txBox="1">
            <a:spLocks noChangeArrowheads="1"/>
          </p:cNvSpPr>
          <p:nvPr/>
        </p:nvSpPr>
        <p:spPr bwMode="auto">
          <a:xfrm>
            <a:off x="5003800" y="5876925"/>
            <a:ext cx="3725863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 Выявление и поддержка одаренных детей»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ежегодно по 476,4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grpSp>
        <p:nvGrpSpPr>
          <p:cNvPr id="88072" name="Скругленный прямоугольник 9"/>
          <p:cNvGrpSpPr>
            <a:grpSpLocks/>
          </p:cNvGrpSpPr>
          <p:nvPr/>
        </p:nvGrpSpPr>
        <p:grpSpPr bwMode="auto">
          <a:xfrm>
            <a:off x="395288" y="4797425"/>
            <a:ext cx="4064000" cy="1520825"/>
            <a:chOff x="114" y="2636"/>
            <a:chExt cx="2587" cy="543"/>
          </a:xfrm>
        </p:grpSpPr>
        <p:pic>
          <p:nvPicPr>
            <p:cNvPr id="88084" name="Скругленный прямоугольник 9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114" y="2662"/>
              <a:ext cx="2581" cy="51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5" name="Text Box 18"/>
            <p:cNvSpPr txBox="1">
              <a:spLocks noChangeArrowheads="1"/>
            </p:cNvSpPr>
            <p:nvPr/>
          </p:nvSpPr>
          <p:spPr bwMode="auto">
            <a:xfrm>
              <a:off x="114" y="2636"/>
              <a:ext cx="2587" cy="4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«Реализация основных общеобразовательных программ»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2017 - 44931,1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  <a:r>
                <a:rPr lang="ru-RU" altLang="ru-RU" sz="1600" b="1">
                  <a:latin typeface="Times New Roman" pitchFamily="18" charset="0"/>
                </a:rPr>
                <a:t> 2018-2019 по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44055,8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pic>
        <p:nvPicPr>
          <p:cNvPr id="88073" name="Скругленный прямоугольник 4"/>
          <p:cNvPicPr>
            <a:picLocks noChangeArrowheads="1"/>
          </p:cNvPicPr>
          <p:nvPr/>
        </p:nvPicPr>
        <p:blipFill>
          <a:blip r:embed="rId7">
            <a:grayscl/>
          </a:blip>
          <a:srcRect/>
          <a:stretch>
            <a:fillRect/>
          </a:stretch>
        </p:blipFill>
        <p:spPr bwMode="auto">
          <a:xfrm>
            <a:off x="4859338" y="1196975"/>
            <a:ext cx="4014787" cy="158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8074" name="Text Box 30"/>
          <p:cNvSpPr txBox="1">
            <a:spLocks noChangeArrowheads="1"/>
          </p:cNvSpPr>
          <p:nvPr/>
        </p:nvSpPr>
        <p:spPr bwMode="auto">
          <a:xfrm>
            <a:off x="4859338" y="1052513"/>
            <a:ext cx="386715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>
              <a:latin typeface="Times New Roman" pitchFamily="18" charset="0"/>
            </a:endParaRPr>
          </a:p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«Реализация дополнительных общеобразовательных программ»  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2017- 3831 </a:t>
            </a:r>
            <a:r>
              <a:rPr lang="ru-RU" altLang="ru-RU" sz="1600">
                <a:latin typeface="Times New Roman" pitchFamily="18" charset="0"/>
              </a:rPr>
              <a:t>тыс.руб.;</a:t>
            </a:r>
            <a:r>
              <a:rPr lang="ru-RU" altLang="ru-RU" sz="1600" b="1">
                <a:latin typeface="Times New Roman" pitchFamily="18" charset="0"/>
              </a:rPr>
              <a:t> 2018-2019 по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3824,3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grpSp>
        <p:nvGrpSpPr>
          <p:cNvPr id="88075" name="Скругленный прямоугольник 6"/>
          <p:cNvGrpSpPr>
            <a:grpSpLocks/>
          </p:cNvGrpSpPr>
          <p:nvPr/>
        </p:nvGrpSpPr>
        <p:grpSpPr bwMode="auto">
          <a:xfrm>
            <a:off x="4787900" y="4508500"/>
            <a:ext cx="4032250" cy="1295400"/>
            <a:chOff x="2842" y="2398"/>
            <a:chExt cx="2707" cy="628"/>
          </a:xfrm>
        </p:grpSpPr>
        <p:pic>
          <p:nvPicPr>
            <p:cNvPr id="88082" name="Скругленный прямоугольник 6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3" name="Text Box 12"/>
            <p:cNvSpPr txBox="1">
              <a:spLocks noChangeArrowheads="1"/>
            </p:cNvSpPr>
            <p:nvPr/>
          </p:nvSpPr>
          <p:spPr bwMode="auto">
            <a:xfrm>
              <a:off x="2881" y="2398"/>
              <a:ext cx="2625" cy="6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отдыха и оздоровление детей»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665,7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88076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8080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81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тыс.руб.; 2019 – 0,0 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8077" name="Скругленный прямоугольник 5"/>
          <p:cNvGrpSpPr>
            <a:grpSpLocks/>
          </p:cNvGrpSpPr>
          <p:nvPr/>
        </p:nvGrpSpPr>
        <p:grpSpPr bwMode="auto">
          <a:xfrm>
            <a:off x="395288" y="1341438"/>
            <a:ext cx="4064000" cy="2085975"/>
            <a:chOff x="84" y="1273"/>
            <a:chExt cx="2581" cy="818"/>
          </a:xfrm>
        </p:grpSpPr>
        <p:pic>
          <p:nvPicPr>
            <p:cNvPr id="88078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8079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общего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-3309,9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3639,7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  <a:r>
                <a:rPr lang="ru-RU" altLang="ru-RU" sz="1600" b="1">
                  <a:latin typeface="Times New Roman" pitchFamily="18" charset="0"/>
                </a:rPr>
                <a:t> 2019 – 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b="1" smtClean="0">
                <a:latin typeface="Times New Roman" pitchFamily="18" charset="0"/>
              </a:rPr>
              <a:t> Бюджет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a:t>
            </a:r>
          </a:p>
        </p:txBody>
      </p:sp>
      <p:sp>
        <p:nvSpPr>
          <p:cNvPr id="16386" name="Rectangle 3"/>
          <p:cNvSpPr>
            <a:spLocks noGrp="1"/>
          </p:cNvSpPr>
          <p:nvPr>
            <p:ph type="body" idx="1"/>
          </p:nvPr>
        </p:nvSpPr>
        <p:spPr>
          <a:xfrm>
            <a:off x="468313" y="1628775"/>
            <a:ext cx="8229600" cy="4525963"/>
          </a:xfrm>
        </p:spPr>
        <p:txBody>
          <a:bodyPr/>
          <a:lstStyle/>
          <a:p>
            <a:r>
              <a:rPr lang="ru-RU" sz="2000" smtClean="0">
                <a:latin typeface="Times New Roman" pitchFamily="18" charset="0"/>
              </a:rPr>
              <a:t>Основных направлениях бюджетной политики и основных направлениях налоговой политики Тейковского муниципального района на 2017 год и плановый период 2018 и 2019 годов</a:t>
            </a:r>
          </a:p>
          <a:p>
            <a:r>
              <a:rPr lang="ru-RU" sz="2000" smtClean="0">
                <a:latin typeface="Times New Roman" pitchFamily="18" charset="0"/>
              </a:rPr>
              <a:t>Прогноза социально-экономического развития Тейковского муниципального района на 2017 год и плановый период 2018 - 2019 годов</a:t>
            </a:r>
          </a:p>
          <a:p>
            <a:r>
              <a:rPr lang="ru-RU" sz="2000" smtClean="0">
                <a:latin typeface="Times New Roman" pitchFamily="18" charset="0"/>
              </a:rPr>
              <a:t>Муниципальных программах Тейковского муниципального района</a:t>
            </a:r>
          </a:p>
          <a:p>
            <a:r>
              <a:rPr lang="ru-RU" sz="2000" smtClean="0">
                <a:latin typeface="Times New Roman" pitchFamily="18" charset="0"/>
              </a:rPr>
              <a:t>Ожидаемом исполнении бюджета Тейковского муниципального района за 2016 год</a:t>
            </a:r>
          </a:p>
          <a:p>
            <a:r>
              <a:rPr lang="ru-RU" sz="2000" smtClean="0">
                <a:latin typeface="Times New Roman" pitchFamily="18" charset="0"/>
              </a:rPr>
              <a:t>Бюджетного прогноза Тейковского муниципального района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089" name="Скругленный прямоугольник 5"/>
          <p:cNvGrpSpPr>
            <a:grpSpLocks/>
          </p:cNvGrpSpPr>
          <p:nvPr/>
        </p:nvGrpSpPr>
        <p:grpSpPr bwMode="auto">
          <a:xfrm>
            <a:off x="395288" y="260350"/>
            <a:ext cx="4064000" cy="2085975"/>
            <a:chOff x="84" y="1273"/>
            <a:chExt cx="2581" cy="818"/>
          </a:xfrm>
        </p:grpSpPr>
        <p:pic>
          <p:nvPicPr>
            <p:cNvPr id="8909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4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«Реализация молодежной политики на территории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 -80,0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90,0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  <a:r>
                <a:rPr lang="ru-RU" altLang="ru-RU" sz="1600" b="1">
                  <a:latin typeface="Times New Roman" pitchFamily="18" charset="0"/>
                </a:rPr>
                <a:t> 2019 – 0,0 </a:t>
              </a:r>
              <a:r>
                <a:rPr lang="ru-RU" altLang="ru-RU" sz="1600">
                  <a:latin typeface="Times New Roman" pitchFamily="18" charset="0"/>
                </a:rPr>
                <a:t>тыс.руб</a:t>
              </a:r>
              <a:r>
                <a:rPr lang="ru-RU" altLang="ru-RU" sz="1600" b="1">
                  <a:latin typeface="Times New Roman" pitchFamily="18" charset="0"/>
                </a:rPr>
                <a:t>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  <p:grpSp>
        <p:nvGrpSpPr>
          <p:cNvPr id="89090" name="Скругленный прямоугольник 5"/>
          <p:cNvGrpSpPr>
            <a:grpSpLocks/>
          </p:cNvGrpSpPr>
          <p:nvPr/>
        </p:nvGrpSpPr>
        <p:grpSpPr bwMode="auto">
          <a:xfrm>
            <a:off x="4716463" y="1989138"/>
            <a:ext cx="4064000" cy="2232025"/>
            <a:chOff x="84" y="1273"/>
            <a:chExt cx="2581" cy="818"/>
          </a:xfrm>
        </p:grpSpPr>
        <p:pic>
          <p:nvPicPr>
            <p:cNvPr id="8909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84" y="1329"/>
              <a:ext cx="2581" cy="6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092" name="Text Box 9"/>
            <p:cNvSpPr txBox="1">
              <a:spLocks noChangeArrowheads="1"/>
            </p:cNvSpPr>
            <p:nvPr/>
          </p:nvSpPr>
          <p:spPr bwMode="auto">
            <a:xfrm>
              <a:off x="114" y="1273"/>
              <a:ext cx="2503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«Меры социально-экономической поддержки молодых специалистов муниципальных организаций системы образования»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287,0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  <a:p>
              <a:pPr algn="ctr"/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113" name="Скругленный прямоугольник 3"/>
          <p:cNvGrpSpPr>
            <a:grpSpLocks/>
          </p:cNvGrpSpPr>
          <p:nvPr/>
        </p:nvGrpSpPr>
        <p:grpSpPr bwMode="auto">
          <a:xfrm>
            <a:off x="2268538" y="4508500"/>
            <a:ext cx="4535487" cy="2349500"/>
            <a:chOff x="92" y="2380"/>
            <a:chExt cx="2721" cy="506"/>
          </a:xfrm>
        </p:grpSpPr>
        <p:pic>
          <p:nvPicPr>
            <p:cNvPr id="9012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92" y="2380"/>
              <a:ext cx="272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23" name="Text Box 6"/>
            <p:cNvSpPr txBox="1">
              <a:spLocks noChangeArrowheads="1"/>
            </p:cNvSpPr>
            <p:nvPr/>
          </p:nvSpPr>
          <p:spPr bwMode="auto">
            <a:xfrm>
              <a:off x="118" y="2443"/>
              <a:ext cx="2507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«Организация физкультурных мероприятий, спортивных мероприятий и участие спортсменов Тейковского муниципального района в соревнованиях»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2017 - 177,8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  <a:r>
                <a:rPr lang="ru-RU" altLang="ru-RU" sz="1600" b="1">
                  <a:latin typeface="Times New Roman" pitchFamily="18" charset="0"/>
                </a:rPr>
                <a:t> 2018 – 177,8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0,0</a:t>
              </a:r>
              <a:r>
                <a:rPr lang="ru-RU" altLang="ru-RU" sz="1600">
                  <a:latin typeface="Times New Roman" pitchFamily="18" charset="0"/>
                </a:rPr>
                <a:t> 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0114" name="Заголовок 1"/>
          <p:cNvSpPr txBox="1">
            <a:spLocks/>
          </p:cNvSpPr>
          <p:nvPr/>
        </p:nvSpPr>
        <p:spPr bwMode="auto">
          <a:xfrm>
            <a:off x="542925" y="260350"/>
            <a:ext cx="7954963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Культура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- 8037,1 тыс.руб. (4,6 % от общего объёма расхода бюджета); 2018 – 2019 годы по 8037,1 тыс.руб.</a:t>
            </a:r>
          </a:p>
        </p:txBody>
      </p:sp>
      <p:grpSp>
        <p:nvGrpSpPr>
          <p:cNvPr id="90115" name="Скругленный прямоугольник 5"/>
          <p:cNvGrpSpPr>
            <a:grpSpLocks/>
          </p:cNvGrpSpPr>
          <p:nvPr/>
        </p:nvGrpSpPr>
        <p:grpSpPr bwMode="auto">
          <a:xfrm>
            <a:off x="395288" y="1412875"/>
            <a:ext cx="4122737" cy="1325563"/>
            <a:chOff x="84" y="1252"/>
            <a:chExt cx="2581" cy="480"/>
          </a:xfrm>
        </p:grpSpPr>
        <p:pic>
          <p:nvPicPr>
            <p:cNvPr id="90120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1252"/>
              <a:ext cx="2581" cy="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21" name="Text Box 9"/>
            <p:cNvSpPr txBox="1">
              <a:spLocks noChangeArrowheads="1"/>
            </p:cNvSpPr>
            <p:nvPr/>
          </p:nvSpPr>
          <p:spPr bwMode="auto">
            <a:xfrm>
              <a:off x="114" y="1304"/>
              <a:ext cx="24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культуры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6591,3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 </a:t>
              </a:r>
            </a:p>
          </p:txBody>
        </p:sp>
      </p:grpSp>
      <p:grpSp>
        <p:nvGrpSpPr>
          <p:cNvPr id="90116" name="Скругленный прямоугольник 4"/>
          <p:cNvGrpSpPr>
            <a:grpSpLocks/>
          </p:cNvGrpSpPr>
          <p:nvPr/>
        </p:nvGrpSpPr>
        <p:grpSpPr bwMode="auto">
          <a:xfrm>
            <a:off x="4787900" y="1412875"/>
            <a:ext cx="4129088" cy="1295400"/>
            <a:chOff x="125" y="1966"/>
            <a:chExt cx="2547" cy="369"/>
          </a:xfrm>
        </p:grpSpPr>
        <p:pic>
          <p:nvPicPr>
            <p:cNvPr id="90118" name="Скругленный прямоугольник 4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140" y="1966"/>
              <a:ext cx="2532" cy="3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0119" name="Text Box 30"/>
            <p:cNvSpPr txBox="1">
              <a:spLocks noChangeArrowheads="1"/>
            </p:cNvSpPr>
            <p:nvPr/>
          </p:nvSpPr>
          <p:spPr bwMode="auto">
            <a:xfrm>
              <a:off x="125" y="2018"/>
              <a:ext cx="2533" cy="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«Предоставление дополнительного образования в сфере культуры и искусства»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1445,8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0117" name="Заголовок 1"/>
          <p:cNvSpPr txBox="1">
            <a:spLocks/>
          </p:cNvSpPr>
          <p:nvPr/>
        </p:nvSpPr>
        <p:spPr bwMode="auto">
          <a:xfrm>
            <a:off x="611188" y="3357563"/>
            <a:ext cx="8064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физической культуры и спорта в Тейковском муниципальном районе       </a:t>
            </a:r>
          </a:p>
          <a:p>
            <a:pPr algn="ctr"/>
            <a:r>
              <a:rPr lang="ru-RU" altLang="ru-RU" sz="1800" b="1">
                <a:latin typeface="Times New Roman" pitchFamily="18" charset="0"/>
              </a:rPr>
              <a:t>       </a:t>
            </a:r>
            <a:r>
              <a:rPr lang="ru-RU" altLang="ru-RU" sz="1800" b="1" i="1">
                <a:latin typeface="Times New Roman" pitchFamily="18" charset="0"/>
              </a:rPr>
              <a:t>2017 год    -  177,8 тыс.руб. (0,1 % от общего объёма расхода бюджета); 2018 – 177,8 тыс.руб.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Поддержка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  -  70,0 тыс.руб. (0,04 %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2018 -70,0 тыс.руб.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1138" name="Скругленный прямоугольник 5"/>
          <p:cNvGrpSpPr>
            <a:grpSpLocks/>
          </p:cNvGrpSpPr>
          <p:nvPr/>
        </p:nvGrpSpPr>
        <p:grpSpPr bwMode="auto">
          <a:xfrm>
            <a:off x="2484438" y="1125538"/>
            <a:ext cx="4022725" cy="1089025"/>
            <a:chOff x="50" y="1184"/>
            <a:chExt cx="2581" cy="506"/>
          </a:xfrm>
        </p:grpSpPr>
        <p:pic>
          <p:nvPicPr>
            <p:cNvPr id="9115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115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>
                  <a:latin typeface="Times New Roman" pitchFamily="18" charset="0"/>
                </a:rPr>
                <a:t>Подпрограмма «Повышение качества жизни граждан пожилого возраста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2017 - 70,0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  <a:r>
                <a:rPr lang="ru-RU" altLang="ru-RU" sz="1600" b="1">
                  <a:latin typeface="Times New Roman" pitchFamily="18" charset="0"/>
                </a:rPr>
                <a:t> 2018 – 70,0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1139" name="Скругленный прямоугольник 6"/>
          <p:cNvGrpSpPr>
            <a:grpSpLocks/>
          </p:cNvGrpSpPr>
          <p:nvPr/>
        </p:nvGrpSpPr>
        <p:grpSpPr bwMode="auto">
          <a:xfrm>
            <a:off x="4284663" y="3716338"/>
            <a:ext cx="4392612" cy="1655762"/>
            <a:chOff x="2887" y="2454"/>
            <a:chExt cx="2707" cy="580"/>
          </a:xfrm>
        </p:grpSpPr>
        <p:pic>
          <p:nvPicPr>
            <p:cNvPr id="7183" name="Скругленный прямоугольник 6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2887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1150" name="Text Box 12"/>
            <p:cNvSpPr txBox="1">
              <a:spLocks noChangeArrowheads="1"/>
            </p:cNvSpPr>
            <p:nvPr/>
          </p:nvSpPr>
          <p:spPr bwMode="auto">
            <a:xfrm>
              <a:off x="2887" y="2454"/>
              <a:ext cx="2620" cy="5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«Проведение капитального ремонта общего имущества в многоквартирных домах, расположенных на территории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1023,1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grpSp>
        <p:nvGrpSpPr>
          <p:cNvPr id="91140" name="Скругленный прямоугольник 8"/>
          <p:cNvGrpSpPr>
            <a:grpSpLocks/>
          </p:cNvGrpSpPr>
          <p:nvPr/>
        </p:nvGrpSpPr>
        <p:grpSpPr bwMode="auto">
          <a:xfrm>
            <a:off x="4427538" y="5516563"/>
            <a:ext cx="4391025" cy="1081087"/>
            <a:chOff x="2853" y="3199"/>
            <a:chExt cx="2707" cy="683"/>
          </a:xfrm>
        </p:grpSpPr>
        <p:pic>
          <p:nvPicPr>
            <p:cNvPr id="7181" name="Скругленный прямоугольник 8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53" y="3199"/>
              <a:ext cx="2707" cy="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1148" name="Text Box 15"/>
            <p:cNvSpPr txBox="1">
              <a:spLocks noChangeArrowheads="1"/>
            </p:cNvSpPr>
            <p:nvPr/>
          </p:nvSpPr>
          <p:spPr bwMode="auto">
            <a:xfrm>
              <a:off x="2980" y="3244"/>
              <a:ext cx="2536" cy="4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«Развитие газификации 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2017 - 332,6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  <a:r>
                <a:rPr lang="ru-RU" altLang="ru-RU" sz="1600" b="1">
                  <a:latin typeface="Times New Roman" pitchFamily="18" charset="0"/>
                </a:rPr>
                <a:t> 2018 – 508,4 </a:t>
              </a:r>
              <a:r>
                <a:rPr lang="ru-RU" altLang="ru-RU" sz="1600">
                  <a:latin typeface="Times New Roman" pitchFamily="18" charset="0"/>
                </a:rPr>
                <a:t>т.руб.;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2019 -309,7 </a:t>
              </a:r>
              <a:r>
                <a:rPr lang="ru-RU" altLang="ru-RU" sz="1600">
                  <a:latin typeface="Times New Roman" pitchFamily="18" charset="0"/>
                </a:rPr>
                <a:t>т.руб.</a:t>
              </a:r>
            </a:p>
          </p:txBody>
        </p:sp>
      </p:grpSp>
      <p:grpSp>
        <p:nvGrpSpPr>
          <p:cNvPr id="91141" name="Скругленный прямоугольник 9"/>
          <p:cNvGrpSpPr>
            <a:grpSpLocks/>
          </p:cNvGrpSpPr>
          <p:nvPr/>
        </p:nvGrpSpPr>
        <p:grpSpPr bwMode="auto">
          <a:xfrm>
            <a:off x="539750" y="3716338"/>
            <a:ext cx="3505200" cy="2811462"/>
            <a:chOff x="98" y="2796"/>
            <a:chExt cx="2581" cy="514"/>
          </a:xfrm>
        </p:grpSpPr>
        <p:pic>
          <p:nvPicPr>
            <p:cNvPr id="7179" name="Скругленный прямоугольник 9"/>
            <p:cNvPicPr>
              <a:picLocks noChangeArrowheads="1"/>
            </p:cNvPicPr>
            <p:nvPr/>
          </p:nvPicPr>
          <p:blipFill>
            <a:blip r:embed="rId5" cstate="print">
              <a:grayscl/>
            </a:blip>
            <a:srcRect/>
            <a:stretch>
              <a:fillRect/>
            </a:stretch>
          </p:blipFill>
          <p:spPr bwMode="auto">
            <a:xfrm>
              <a:off x="98" y="2796"/>
              <a:ext cx="2581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</p:pic>
        <p:sp>
          <p:nvSpPr>
            <p:cNvPr id="7180" name="Text Box 18"/>
            <p:cNvSpPr txBox="1">
              <a:spLocks noChangeArrowheads="1"/>
            </p:cNvSpPr>
            <p:nvPr/>
          </p:nvSpPr>
          <p:spPr bwMode="auto">
            <a:xfrm>
              <a:off x="114" y="2823"/>
              <a:ext cx="2520" cy="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B/>
            </a:sp3d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«Обеспечение жильем молодых семей в Тейковском муниципальном районе»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2017 - 376,9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134,3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107,4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1142" name="Заголовок 1"/>
          <p:cNvSpPr txBox="1">
            <a:spLocks/>
          </p:cNvSpPr>
          <p:nvPr/>
        </p:nvSpPr>
        <p:spPr bwMode="auto">
          <a:xfrm>
            <a:off x="0" y="2349500"/>
            <a:ext cx="9144000" cy="130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Обеспечение доступным и комфортным жильем, объектами инженерной инфраструктуры и услугами жилищно-коммунального хозяйства населения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    8681,1 тыс.руб. (5,0 %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8614,3 тыс.руб.; 2019 – 8388,7 тыс.руб.</a:t>
            </a:r>
          </a:p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Заголовок 1"/>
          <p:cNvSpPr txBox="1">
            <a:spLocks/>
          </p:cNvSpPr>
          <p:nvPr/>
        </p:nvSpPr>
        <p:spPr bwMode="auto">
          <a:xfrm>
            <a:off x="-100013" y="182563"/>
            <a:ext cx="9144001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2162" name="Скругленный прямоугольник 5"/>
          <p:cNvGrpSpPr>
            <a:grpSpLocks/>
          </p:cNvGrpSpPr>
          <p:nvPr/>
        </p:nvGrpSpPr>
        <p:grpSpPr bwMode="auto">
          <a:xfrm>
            <a:off x="4787900" y="765175"/>
            <a:ext cx="3960813" cy="2447925"/>
            <a:chOff x="50" y="1184"/>
            <a:chExt cx="2581" cy="506"/>
          </a:xfrm>
        </p:grpSpPr>
        <p:pic>
          <p:nvPicPr>
            <p:cNvPr id="9217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4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«Обеспечение населения  Тейковского муниципального района теплоснабжением»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5500,0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sp>
        <p:nvSpPr>
          <p:cNvPr id="92163" name="Заголовок 1"/>
          <p:cNvSpPr txBox="1">
            <a:spLocks/>
          </p:cNvSpPr>
          <p:nvPr/>
        </p:nvSpPr>
        <p:spPr bwMode="auto">
          <a:xfrm>
            <a:off x="0" y="2565400"/>
            <a:ext cx="9144000" cy="1090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</a:endParaRPr>
          </a:p>
        </p:txBody>
      </p:sp>
      <p:grpSp>
        <p:nvGrpSpPr>
          <p:cNvPr id="92164" name="Скругленный прямоугольник 5"/>
          <p:cNvGrpSpPr>
            <a:grpSpLocks/>
          </p:cNvGrpSpPr>
          <p:nvPr/>
        </p:nvGrpSpPr>
        <p:grpSpPr bwMode="auto">
          <a:xfrm>
            <a:off x="395288" y="3284538"/>
            <a:ext cx="4032250" cy="2881312"/>
            <a:chOff x="50" y="1184"/>
            <a:chExt cx="2581" cy="506"/>
          </a:xfrm>
        </p:grpSpPr>
        <p:pic>
          <p:nvPicPr>
            <p:cNvPr id="92171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2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«Реализация мероприятий по участию в организации деятельности по сбору (в том числе раздельному сбору), транспортированию, обработке, утилизации, обезвреживанию, захоронению твердых коммунальных отходов на территории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360,6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5" name="Скругленный прямоугольник 5"/>
          <p:cNvGrpSpPr>
            <a:grpSpLocks/>
          </p:cNvGrpSpPr>
          <p:nvPr/>
        </p:nvGrpSpPr>
        <p:grpSpPr bwMode="auto">
          <a:xfrm>
            <a:off x="395288" y="333375"/>
            <a:ext cx="4105275" cy="2447925"/>
            <a:chOff x="50" y="1184"/>
            <a:chExt cx="2581" cy="506"/>
          </a:xfrm>
        </p:grpSpPr>
        <p:pic>
          <p:nvPicPr>
            <p:cNvPr id="92169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70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«Обеспечение водоснабжением жителей Тейковского муниципального района»</a:t>
              </a:r>
            </a:p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887,9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  <p:grpSp>
        <p:nvGrpSpPr>
          <p:cNvPr id="92166" name="Скругленный прямоугольник 5"/>
          <p:cNvGrpSpPr>
            <a:grpSpLocks/>
          </p:cNvGrpSpPr>
          <p:nvPr/>
        </p:nvGrpSpPr>
        <p:grpSpPr bwMode="auto">
          <a:xfrm>
            <a:off x="4787900" y="3789363"/>
            <a:ext cx="4105275" cy="2519362"/>
            <a:chOff x="50" y="1184"/>
            <a:chExt cx="2581" cy="506"/>
          </a:xfrm>
        </p:grpSpPr>
        <p:pic>
          <p:nvPicPr>
            <p:cNvPr id="92167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50" y="1184"/>
              <a:ext cx="2581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2168" name="Text Box 9"/>
            <p:cNvSpPr txBox="1">
              <a:spLocks noChangeArrowheads="1"/>
            </p:cNvSpPr>
            <p:nvPr/>
          </p:nvSpPr>
          <p:spPr bwMode="auto">
            <a:xfrm>
              <a:off x="114" y="1211"/>
              <a:ext cx="2429" cy="3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«Содержание территорий сельских кладбищ Тейковского муниципального района»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</p:txBody>
        </p:sp>
      </p:grp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3186" name="Скругленный прямоугольник 6"/>
          <p:cNvGrpSpPr>
            <a:grpSpLocks/>
          </p:cNvGrpSpPr>
          <p:nvPr/>
        </p:nvGrpSpPr>
        <p:grpSpPr bwMode="auto">
          <a:xfrm>
            <a:off x="395288" y="1557338"/>
            <a:ext cx="3816350" cy="15843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7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кормовой базы в общественном животноводстве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3187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кормовой базы в общественном животноводстве Тейковского муниципального района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2017 год  -  350,0 тыс.руб. (0,2 %</a:t>
            </a:r>
            <a:r>
              <a:rPr lang="ru-RU" altLang="ru-RU" sz="1800" b="1" i="1">
                <a:latin typeface="Times New Roman" pitchFamily="18" charset="0"/>
              </a:rPr>
              <a:t>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2019 по 350,0 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188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Экономическое развитие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- 400,0 тыс.руб. (0,2 % от общего объёма расхода бюджета); 2018 – 2019 по 200,0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916238" y="4581525"/>
            <a:ext cx="3744912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319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3191" name="Text Box 9"/>
          <p:cNvSpPr txBox="1">
            <a:spLocks noChangeArrowheads="1"/>
          </p:cNvSpPr>
          <p:nvPr/>
        </p:nvSpPr>
        <p:spPr bwMode="auto">
          <a:xfrm rot="10800000" flipV="1">
            <a:off x="2916238" y="4581525"/>
            <a:ext cx="3684587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малого и среднего предпринимательства в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2017 - 400,0 </a:t>
            </a:r>
            <a:r>
              <a:rPr lang="ru-RU" altLang="ru-RU" sz="1600">
                <a:latin typeface="Times New Roman" pitchFamily="18" charset="0"/>
              </a:rPr>
              <a:t>тыс.руб</a:t>
            </a:r>
            <a:r>
              <a:rPr lang="ru-RU" altLang="ru-RU" sz="1600" b="1">
                <a:latin typeface="Times New Roman" pitchFamily="18" charset="0"/>
              </a:rPr>
              <a:t>.; 2018 -2019 по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3192" name="Text Box 9"/>
          <p:cNvSpPr txBox="1">
            <a:spLocks noChangeArrowheads="1"/>
          </p:cNvSpPr>
          <p:nvPr/>
        </p:nvSpPr>
        <p:spPr bwMode="auto">
          <a:xfrm rot="10800000" flipV="1">
            <a:off x="284321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3193" name="Скругленный прямоугольник 6"/>
          <p:cNvGrpSpPr>
            <a:grpSpLocks/>
          </p:cNvGrpSpPr>
          <p:nvPr/>
        </p:nvGrpSpPr>
        <p:grpSpPr bwMode="auto">
          <a:xfrm>
            <a:off x="4716463" y="1557338"/>
            <a:ext cx="3816350" cy="1584325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3195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кормовой базы в общественном животноводстве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350,0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4210" name="Скругленный прямоугольник 6"/>
          <p:cNvGrpSpPr>
            <a:grpSpLocks/>
          </p:cNvGrpSpPr>
          <p:nvPr/>
        </p:nvGrpSpPr>
        <p:grpSpPr bwMode="auto">
          <a:xfrm>
            <a:off x="1331913" y="1557338"/>
            <a:ext cx="5976937" cy="15843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4221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«Обеспечение существующей потребности в медицинских кадрах, их оптимальное размещение и эффективное использование»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2017 - 400,0 </a:t>
              </a:r>
              <a:r>
                <a:rPr lang="ru-RU" altLang="ru-RU" sz="1600">
                  <a:latin typeface="Times New Roman" pitchFamily="18" charset="0"/>
                </a:rPr>
                <a:t>тыс.руб.; </a:t>
              </a:r>
              <a:r>
                <a:rPr lang="ru-RU" altLang="ru-RU" sz="1600" b="1">
                  <a:latin typeface="Times New Roman" pitchFamily="18" charset="0"/>
                </a:rPr>
                <a:t>2018-2019 по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4211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Создание условий для оказания медицинской помощи населению Тейковского муниципального района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2017 год  -  400,0 тыс.руб. (0,2 %</a:t>
            </a:r>
            <a:r>
              <a:rPr lang="ru-RU" altLang="ru-RU" sz="1800" b="1" i="1">
                <a:latin typeface="Times New Roman" pitchFamily="18" charset="0"/>
              </a:rPr>
              <a:t>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2019 по 200,0 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212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 Патриотическое воспитание детей и молодежи и подготовка молодежи Тейковского муниципального района к военной службе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- 100,0 тыс.руб. (0,06 % от общего объёма расхода бюджета); 2018 – 100,0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771775" y="4652963"/>
            <a:ext cx="3744913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4214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4215" name="Text Box 9"/>
          <p:cNvSpPr txBox="1">
            <a:spLocks noChangeArrowheads="1"/>
          </p:cNvSpPr>
          <p:nvPr/>
        </p:nvSpPr>
        <p:spPr bwMode="auto">
          <a:xfrm rot="10800000" flipV="1">
            <a:off x="2843213" y="4797425"/>
            <a:ext cx="3671887" cy="177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«Патриотическое воспитание детей и молодежи и подготовка молодежи Тейковского муниципального района к военной службе»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2017 - 400,0 </a:t>
            </a:r>
            <a:r>
              <a:rPr lang="ru-RU" altLang="ru-RU" sz="1600">
                <a:latin typeface="Times New Roman" pitchFamily="18" charset="0"/>
              </a:rPr>
              <a:t>тыс.руб.;</a:t>
            </a:r>
            <a:r>
              <a:rPr lang="ru-RU" altLang="ru-RU" sz="1600" b="1">
                <a:latin typeface="Times New Roman" pitchFamily="18" charset="0"/>
              </a:rPr>
              <a:t> 2018 -2019 по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200,0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4216" name="Text Box 9"/>
          <p:cNvSpPr txBox="1">
            <a:spLocks noChangeArrowheads="1"/>
          </p:cNvSpPr>
          <p:nvPr/>
        </p:nvSpPr>
        <p:spPr bwMode="auto">
          <a:xfrm rot="10800000" flipV="1">
            <a:off x="2627313" y="4868863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5234" name="Скругленный прямоугольник 6"/>
          <p:cNvGrpSpPr>
            <a:grpSpLocks/>
          </p:cNvGrpSpPr>
          <p:nvPr/>
        </p:nvGrpSpPr>
        <p:grpSpPr bwMode="auto">
          <a:xfrm>
            <a:off x="2124075" y="1268413"/>
            <a:ext cx="5040313" cy="18002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5242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«Улучшение условий и охраны труда в администрации Тейковского муниципального района, структурных подразделениях администрации и муниципальных учреждениях Тейковского муниципального района»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</p:txBody>
        </p:sp>
      </p:grpSp>
      <p:sp>
        <p:nvSpPr>
          <p:cNvPr id="95235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Улучшение условий и охраны труда в Тейковском муниципальном районе 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2017 год  -  90,0 тыс.руб. (0,05 %</a:t>
            </a:r>
            <a:r>
              <a:rPr lang="ru-RU" altLang="ru-RU" sz="1800" b="1" i="1">
                <a:latin typeface="Times New Roman" pitchFamily="18" charset="0"/>
              </a:rPr>
              <a:t>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2019 по 50,0 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236" name="Прямоугольник 1"/>
          <p:cNvSpPr>
            <a:spLocks noChangeArrowheads="1"/>
          </p:cNvSpPr>
          <p:nvPr/>
        </p:nvSpPr>
        <p:spPr bwMode="auto">
          <a:xfrm>
            <a:off x="827088" y="3284538"/>
            <a:ext cx="7488237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Повышение безопасности дорожного движения на территории Тейковского муниципального района на 2017 -2020 годы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 - 250,0 тыс.руб. (0,14 % от общего объёма расхода бюджета); 2018 – 2019 по 250,0 тыс.руб.</a:t>
            </a:r>
          </a:p>
        </p:txBody>
      </p:sp>
      <p:pic>
        <p:nvPicPr>
          <p:cNvPr id="8206" name="Скругленный прямоугольник 5"/>
          <p:cNvPicPr>
            <a:picLocks noChangeArrowheads="1"/>
          </p:cNvPicPr>
          <p:nvPr/>
        </p:nvPicPr>
        <p:blipFill>
          <a:blip r:embed="rId3">
            <a:grayscl/>
          </a:blip>
          <a:srcRect/>
          <a:stretch>
            <a:fillRect/>
          </a:stretch>
        </p:blipFill>
        <p:spPr bwMode="auto">
          <a:xfrm>
            <a:off x="2051050" y="4797425"/>
            <a:ext cx="5618163" cy="194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95238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5239" name="Text Box 9"/>
          <p:cNvSpPr txBox="1">
            <a:spLocks noChangeArrowheads="1"/>
          </p:cNvSpPr>
          <p:nvPr/>
        </p:nvSpPr>
        <p:spPr bwMode="auto">
          <a:xfrm rot="10800000" flipV="1">
            <a:off x="2268538" y="4941888"/>
            <a:ext cx="51117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600">
                <a:latin typeface="Times New Roman" pitchFamily="18" charset="0"/>
              </a:rPr>
              <a:t>Подпрограмма «Развитие системы организации движения транспортных средств и пешеходов, повышение безопасности дорожных условий Тейковском муниципальном районе»</a:t>
            </a:r>
          </a:p>
          <a:p>
            <a:pPr algn="ctr"/>
            <a:r>
              <a:rPr lang="ru-RU" altLang="ru-RU" sz="1600" b="1">
                <a:latin typeface="Times New Roman" pitchFamily="18" charset="0"/>
              </a:rPr>
              <a:t>ежегодно по 250,0 </a:t>
            </a:r>
            <a:r>
              <a:rPr lang="ru-RU" altLang="ru-RU" sz="1600">
                <a:latin typeface="Times New Roman" pitchFamily="18" charset="0"/>
              </a:rPr>
              <a:t>тыс.руб.</a:t>
            </a:r>
            <a:r>
              <a:rPr lang="ru-RU" altLang="ru-RU" sz="1600" b="1">
                <a:latin typeface="Times New Roman" pitchFamily="18" charset="0"/>
              </a:rPr>
              <a:t> </a:t>
            </a:r>
          </a:p>
        </p:txBody>
      </p:sp>
      <p:sp>
        <p:nvSpPr>
          <p:cNvPr id="95240" name="Text Box 9"/>
          <p:cNvSpPr txBox="1">
            <a:spLocks noChangeArrowheads="1"/>
          </p:cNvSpPr>
          <p:nvPr/>
        </p:nvSpPr>
        <p:spPr bwMode="auto">
          <a:xfrm rot="10800000" flipV="1">
            <a:off x="2411413" y="4797425"/>
            <a:ext cx="4824412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Заголовок 1"/>
          <p:cNvSpPr txBox="1">
            <a:spLocks/>
          </p:cNvSpPr>
          <p:nvPr/>
        </p:nvSpPr>
        <p:spPr bwMode="auto">
          <a:xfrm>
            <a:off x="755650" y="484188"/>
            <a:ext cx="7954963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6258" name="Скругленный прямоугольник 6"/>
          <p:cNvGrpSpPr>
            <a:grpSpLocks/>
          </p:cNvGrpSpPr>
          <p:nvPr/>
        </p:nvGrpSpPr>
        <p:grpSpPr bwMode="auto">
          <a:xfrm>
            <a:off x="323850" y="2060575"/>
            <a:ext cx="4105275" cy="2016125"/>
            <a:chOff x="2842" y="2452"/>
            <a:chExt cx="2707" cy="582"/>
          </a:xfrm>
        </p:grpSpPr>
        <p:pic>
          <p:nvPicPr>
            <p:cNvPr id="2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6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«Содержание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2303,0 тыс.руб</a:t>
              </a:r>
              <a:r>
                <a:rPr lang="ru-RU" altLang="ru-RU" sz="16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96259" name="Заголовок 1"/>
          <p:cNvSpPr txBox="1">
            <a:spLocks/>
          </p:cNvSpPr>
          <p:nvPr/>
        </p:nvSpPr>
        <p:spPr bwMode="auto">
          <a:xfrm>
            <a:off x="611188" y="188913"/>
            <a:ext cx="82518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Развитие сети муниципальных автомобильных дорог общего пользования местного значения Тейковского муниципального района и дорог внутри населенных пунктов</a:t>
            </a:r>
          </a:p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2017 год  -  4481,5 тыс.руб. (2,6 %</a:t>
            </a:r>
            <a:r>
              <a:rPr lang="ru-RU" altLang="ru-RU" sz="1800" b="1" i="1">
                <a:latin typeface="Times New Roman" pitchFamily="18" charset="0"/>
              </a:rPr>
              <a:t> от общего объёма расхода бюджета);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2018 – 4407,1тыс.руб., 2019 -  4992,5 тыс.руб.</a:t>
            </a:r>
          </a:p>
          <a:p>
            <a:pPr algn="ctr"/>
            <a:endParaRPr lang="ru-RU" altLang="ru-RU" sz="1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260" name="Text Box 9"/>
          <p:cNvSpPr txBox="1">
            <a:spLocks noChangeArrowheads="1"/>
          </p:cNvSpPr>
          <p:nvPr/>
        </p:nvSpPr>
        <p:spPr bwMode="auto">
          <a:xfrm rot="10800000" flipV="1">
            <a:off x="468313" y="4724400"/>
            <a:ext cx="3851275" cy="4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>
                <a:latin typeface="Times New Roman" pitchFamily="18" charset="0"/>
              </a:rPr>
              <a:t> </a:t>
            </a:r>
            <a:endParaRPr lang="ru-RU" altLang="ru-RU" sz="1600" b="1">
              <a:latin typeface="Times New Roman" pitchFamily="18" charset="0"/>
            </a:endParaRPr>
          </a:p>
        </p:txBody>
      </p:sp>
      <p:sp>
        <p:nvSpPr>
          <p:cNvPr id="96261" name="Text Box 9"/>
          <p:cNvSpPr txBox="1">
            <a:spLocks noChangeArrowheads="1"/>
          </p:cNvSpPr>
          <p:nvPr/>
        </p:nvSpPr>
        <p:spPr bwMode="auto">
          <a:xfrm rot="10800000" flipV="1">
            <a:off x="4500563" y="4797425"/>
            <a:ext cx="4395787" cy="113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600" b="1">
              <a:latin typeface="Times New Roman" pitchFamily="18" charset="0"/>
            </a:endParaRPr>
          </a:p>
          <a:p>
            <a:pPr algn="ctr"/>
            <a:endParaRPr lang="ru-RU" altLang="ru-RU">
              <a:latin typeface="Times New Roman" pitchFamily="18" charset="0"/>
            </a:endParaRPr>
          </a:p>
          <a:p>
            <a:pPr algn="ctr"/>
            <a:endParaRPr lang="ru-RU" altLang="ru-RU" b="1">
              <a:latin typeface="Times New Roman" pitchFamily="18" charset="0"/>
            </a:endParaRPr>
          </a:p>
        </p:txBody>
      </p:sp>
      <p:grpSp>
        <p:nvGrpSpPr>
          <p:cNvPr id="96262" name="Скругленный прямоугольник 6"/>
          <p:cNvGrpSpPr>
            <a:grpSpLocks/>
          </p:cNvGrpSpPr>
          <p:nvPr/>
        </p:nvGrpSpPr>
        <p:grpSpPr bwMode="auto">
          <a:xfrm>
            <a:off x="4932363" y="3573463"/>
            <a:ext cx="3886200" cy="2736850"/>
            <a:chOff x="2842" y="2452"/>
            <a:chExt cx="2707" cy="582"/>
          </a:xfrm>
        </p:grpSpPr>
        <p:pic>
          <p:nvPicPr>
            <p:cNvPr id="8217" name="Скругленный прямоугольник 6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842" y="2454"/>
              <a:ext cx="2707" cy="5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/>
              </a:outerShdw>
            </a:effectLst>
          </p:spPr>
        </p:pic>
        <p:sp>
          <p:nvSpPr>
            <p:cNvPr id="96264" name="Text Box 12"/>
            <p:cNvSpPr txBox="1">
              <a:spLocks noChangeArrowheads="1"/>
            </p:cNvSpPr>
            <p:nvPr/>
          </p:nvSpPr>
          <p:spPr bwMode="auto">
            <a:xfrm>
              <a:off x="2915" y="2452"/>
              <a:ext cx="2634" cy="4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 Текущий и капитальный ремонт сети муниципальных автомобильных дорог общего пользования местного значения Тейковского муниципального района и дорог внутри населенных пунктов»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 2017 - 2178,5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2104,1</a:t>
              </a:r>
              <a:r>
                <a:rPr lang="ru-RU" altLang="ru-RU" sz="1600">
                  <a:latin typeface="Times New Roman" pitchFamily="18" charset="0"/>
                </a:rPr>
                <a:t> тыс.руб., </a:t>
              </a:r>
              <a:r>
                <a:rPr lang="ru-RU" altLang="ru-RU" sz="1600" b="1">
                  <a:latin typeface="Times New Roman" pitchFamily="18" charset="0"/>
                </a:rPr>
                <a:t>2019 – 2689,5</a:t>
              </a:r>
              <a:r>
                <a:rPr lang="ru-RU" altLang="ru-RU" sz="1600">
                  <a:latin typeface="Times New Roman" pitchFamily="18" charset="0"/>
                </a:rPr>
                <a:t> тыс.руб.</a:t>
              </a:r>
            </a:p>
          </p:txBody>
        </p:sp>
      </p:grpSp>
    </p:spTree>
  </p:cSld>
  <p:clrMapOvr>
    <a:masterClrMapping/>
  </p:clrMapOvr>
  <p:transition spd="slow">
    <p:cover dir="l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Развитие информационного общества Тейковского муниципального района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- 1330,0 тыс.руб. (0,8 % от общего объёма расхода бюджета)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97282" name="Скругленный прямоугольник 3"/>
          <p:cNvGrpSpPr>
            <a:grpSpLocks/>
          </p:cNvGrpSpPr>
          <p:nvPr/>
        </p:nvGrpSpPr>
        <p:grpSpPr bwMode="auto">
          <a:xfrm>
            <a:off x="2124075" y="3500438"/>
            <a:ext cx="4471988" cy="1995487"/>
            <a:chOff x="-231" y="2482"/>
            <a:chExt cx="2891" cy="339"/>
          </a:xfrm>
        </p:grpSpPr>
        <p:pic>
          <p:nvPicPr>
            <p:cNvPr id="9728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-231" y="2491"/>
              <a:ext cx="2891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7" name="Text Box 6"/>
            <p:cNvSpPr txBox="1">
              <a:spLocks noChangeArrowheads="1"/>
            </p:cNvSpPr>
            <p:nvPr/>
          </p:nvSpPr>
          <p:spPr bwMode="auto">
            <a:xfrm>
              <a:off x="-142" y="2482"/>
              <a:ext cx="2802" cy="3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«Информирование населения о деятельности органов местного самоуправления  Тейковского муниципального района»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500,0 тыс.руб. </a:t>
              </a:r>
              <a:endParaRPr lang="ru-RU" altLang="ru-RU">
                <a:solidFill>
                  <a:schemeClr val="bg1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7283" name="Скругленный прямоугольник 5"/>
          <p:cNvGrpSpPr>
            <a:grpSpLocks/>
          </p:cNvGrpSpPr>
          <p:nvPr/>
        </p:nvGrpSpPr>
        <p:grpSpPr bwMode="auto">
          <a:xfrm>
            <a:off x="2124075" y="1700213"/>
            <a:ext cx="4319588" cy="1441450"/>
            <a:chOff x="84" y="1318"/>
            <a:chExt cx="2565" cy="390"/>
          </a:xfrm>
        </p:grpSpPr>
        <p:pic>
          <p:nvPicPr>
            <p:cNvPr id="97284" name="Скругленный прямоугольник 5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7285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«Обслуживание информационной системы Тейковского муниципального района»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830,0 тыс.руб. 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Заголовок 1"/>
          <p:cNvSpPr txBox="1">
            <a:spLocks/>
          </p:cNvSpPr>
          <p:nvPr/>
        </p:nvSpPr>
        <p:spPr bwMode="auto">
          <a:xfrm>
            <a:off x="755650" y="463550"/>
            <a:ext cx="7954963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</a:rPr>
              <a:t>Создание условий для развития туризма в Тейковском муниципальном районе</a:t>
            </a:r>
          </a:p>
          <a:p>
            <a:pPr algn="ctr"/>
            <a:r>
              <a:rPr lang="ru-RU" altLang="ru-RU" sz="1800" b="1" i="1">
                <a:latin typeface="Times New Roman" pitchFamily="18" charset="0"/>
              </a:rPr>
              <a:t>2017 год - 77,6 тыс.руб. (0,04 % от общего объёма расхода бюджета)</a:t>
            </a:r>
          </a:p>
          <a:p>
            <a:pPr algn="ctr"/>
            <a:endParaRPr lang="ru-RU" altLang="ru-RU" sz="1800" b="1">
              <a:latin typeface="Times New Roman" pitchFamily="18" charset="0"/>
            </a:endParaRPr>
          </a:p>
        </p:txBody>
      </p:sp>
      <p:grpSp>
        <p:nvGrpSpPr>
          <p:cNvPr id="106502" name="Скругленный прямоугольник 5"/>
          <p:cNvGrpSpPr>
            <a:grpSpLocks/>
          </p:cNvGrpSpPr>
          <p:nvPr/>
        </p:nvGrpSpPr>
        <p:grpSpPr bwMode="auto">
          <a:xfrm>
            <a:off x="2124075" y="2133600"/>
            <a:ext cx="4319588" cy="2232025"/>
            <a:chOff x="84" y="1318"/>
            <a:chExt cx="2565" cy="390"/>
          </a:xfrm>
        </p:grpSpPr>
        <p:pic>
          <p:nvPicPr>
            <p:cNvPr id="106503" name="Скругленный прямоугольник 5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165" y="1318"/>
              <a:ext cx="2484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6504" name="Text Box 9"/>
            <p:cNvSpPr txBox="1">
              <a:spLocks noChangeArrowheads="1"/>
            </p:cNvSpPr>
            <p:nvPr/>
          </p:nvSpPr>
          <p:spPr bwMode="auto">
            <a:xfrm>
              <a:off x="84" y="1351"/>
              <a:ext cx="2396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Подпрограмма «Повышение туристической привлекательности Тейковского района»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77,6 тыс.руб. </a:t>
              </a:r>
            </a:p>
            <a:p>
              <a:pPr algn="ctr">
                <a:buFont typeface="Wingdings" pitchFamily="2" charset="2"/>
                <a:buNone/>
              </a:pPr>
              <a:endParaRPr lang="ru-RU" altLang="ru-RU" sz="1600" b="1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82581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 altLang="ru-RU" sz="1800">
              <a:latin typeface="Calibri" pitchFamily="34" charset="0"/>
            </a:endParaRPr>
          </a:p>
        </p:txBody>
      </p:sp>
      <p:sp>
        <p:nvSpPr>
          <p:cNvPr id="17411" name="Rectangle 2"/>
          <p:cNvSpPr>
            <a:spLocks noChangeArrowheads="1"/>
          </p:cNvSpPr>
          <p:nvPr/>
        </p:nvSpPr>
        <p:spPr bwMode="auto">
          <a:xfrm>
            <a:off x="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>
                <a:latin typeface="Calibri" pitchFamily="34" charset="0"/>
              </a:rPr>
              <a:t> </a:t>
            </a:r>
            <a:r>
              <a:rPr lang="ru-RU" altLang="ru-RU" sz="2000" b="1">
                <a:latin typeface="Times New Roman" pitchFamily="18" charset="0"/>
              </a:rPr>
              <a:t>Основные параметры бюджета Тейковского муниципального </a:t>
            </a:r>
          </a:p>
          <a:p>
            <a:pPr algn="ctr"/>
            <a:r>
              <a:rPr lang="ru-RU" altLang="ru-RU" sz="2000" b="1">
                <a:latin typeface="Times New Roman" pitchFamily="18" charset="0"/>
              </a:rPr>
              <a:t>  района  в 2017год и плановый период 2018 и 2019  годов,      (тыс. руб.)</a:t>
            </a:r>
          </a:p>
        </p:txBody>
      </p:sp>
      <p:graphicFrame>
        <p:nvGraphicFramePr>
          <p:cNvPr id="17477" name="Group 69"/>
          <p:cNvGraphicFramePr>
            <a:graphicFrameLocks noGrp="1"/>
          </p:cNvGraphicFramePr>
          <p:nvPr>
            <p:ph idx="4294967295"/>
          </p:nvPr>
        </p:nvGraphicFramePr>
        <p:xfrm>
          <a:off x="179388" y="1196975"/>
          <a:ext cx="8785225" cy="5667375"/>
        </p:xfrm>
        <a:graphic>
          <a:graphicData uri="http://schemas.openxmlformats.org/drawingml/2006/table">
            <a:tbl>
              <a:tblPr/>
              <a:tblGrid>
                <a:gridCol w="3067050"/>
                <a:gridCol w="2008187"/>
                <a:gridCol w="2038350"/>
                <a:gridCol w="1671638"/>
              </a:tblGrid>
              <a:tr h="8620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Наименование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2017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2019 г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доходов в  том числе: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172612,7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177342,3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181740,4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49712,5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52125,8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55514,6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перечисления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122850,3</a:t>
                      </a:r>
                      <a:endParaRPr kumimoji="0" lang="ru-RU" alt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125216,5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126225,8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49,9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расходов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172612,7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177342,3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181740,4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 условно утвержденные расходы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-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6903,0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14563,6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 дефицита (профицита) -/(+)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дефицита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0,0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2017 год - 38096,4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- 39583,1 тыс.руб.         2019 год – 40038,3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8306" name="Скругленный прямоугольник 3"/>
          <p:cNvGrpSpPr>
            <a:grpSpLocks/>
          </p:cNvGrpSpPr>
          <p:nvPr/>
        </p:nvGrpSpPr>
        <p:grpSpPr bwMode="auto">
          <a:xfrm>
            <a:off x="250825" y="2781300"/>
            <a:ext cx="4105275" cy="1439863"/>
            <a:chOff x="42" y="2454"/>
            <a:chExt cx="2681" cy="378"/>
          </a:xfrm>
        </p:grpSpPr>
        <p:pic>
          <p:nvPicPr>
            <p:cNvPr id="9832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17070,8 </a:t>
              </a:r>
              <a:r>
                <a:rPr lang="ru-RU" altLang="ru-RU" sz="1600">
                  <a:latin typeface="Times New Roman" pitchFamily="18" charset="0"/>
                </a:rPr>
                <a:t>т.р,</a:t>
              </a:r>
              <a:r>
                <a:rPr lang="ru-RU" altLang="ru-RU" sz="1600" b="1">
                  <a:latin typeface="Times New Roman" pitchFamily="18" charset="0"/>
                </a:rPr>
                <a:t> 2018 – 17020,9 </a:t>
              </a:r>
              <a:r>
                <a:rPr lang="ru-RU" altLang="ru-RU" sz="1600">
                  <a:latin typeface="Times New Roman" pitchFamily="18" charset="0"/>
                </a:rPr>
                <a:t>т.р.,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2019- 17020,9 </a:t>
              </a:r>
              <a:r>
                <a:rPr lang="ru-RU" altLang="ru-RU" sz="1600">
                  <a:latin typeface="Times New Roman" pitchFamily="18" charset="0"/>
                </a:rPr>
                <a:t>т.р.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8307" name="Скругленный прямоугольник 9"/>
          <p:cNvGrpSpPr>
            <a:grpSpLocks/>
          </p:cNvGrpSpPr>
          <p:nvPr/>
        </p:nvGrpSpPr>
        <p:grpSpPr bwMode="auto">
          <a:xfrm>
            <a:off x="323850" y="4652963"/>
            <a:ext cx="4148138" cy="1800225"/>
            <a:chOff x="84" y="2880"/>
            <a:chExt cx="2581" cy="389"/>
          </a:xfrm>
        </p:grpSpPr>
        <p:pic>
          <p:nvPicPr>
            <p:cNvPr id="98320" name="Скругленный прямоугольник 9"/>
            <p:cNvPicPr>
              <a:picLocks noChangeArrowheads="1"/>
            </p:cNvPicPr>
            <p:nvPr/>
          </p:nvPicPr>
          <p:blipFill>
            <a:blip r:embed="rId3">
              <a:grayscl/>
            </a:blip>
            <a:srcRect/>
            <a:stretch>
              <a:fillRect/>
            </a:stretch>
          </p:blipFill>
          <p:spPr bwMode="auto">
            <a:xfrm>
              <a:off x="84" y="2880"/>
              <a:ext cx="2581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21" name="Text Box 18"/>
            <p:cNvSpPr txBox="1">
              <a:spLocks noChangeArrowheads="1"/>
            </p:cNvSpPr>
            <p:nvPr/>
          </p:nvSpPr>
          <p:spPr bwMode="auto">
            <a:xfrm>
              <a:off x="84" y="2903"/>
              <a:ext cx="2520" cy="3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Обеспечение функций финансового органа администрации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3445,8 тыс.руб. </a:t>
              </a: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 sz="12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endParaRPr lang="ru-RU" altLang="ru-RU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98308" name="Скругленный прямоугольник 11"/>
          <p:cNvGrpSpPr>
            <a:grpSpLocks/>
          </p:cNvGrpSpPr>
          <p:nvPr/>
        </p:nvGrpSpPr>
        <p:grpSpPr bwMode="auto">
          <a:xfrm>
            <a:off x="4643438" y="1125538"/>
            <a:ext cx="4324350" cy="1366837"/>
            <a:chOff x="2842" y="1632"/>
            <a:chExt cx="2707" cy="746"/>
          </a:xfrm>
        </p:grpSpPr>
        <p:pic>
          <p:nvPicPr>
            <p:cNvPr id="10257" name="Скругленный прямоугольник 11"/>
            <p:cNvPicPr>
              <a:picLocks noChangeArrowheads="1"/>
            </p:cNvPicPr>
            <p:nvPr/>
          </p:nvPicPr>
          <p:blipFill>
            <a:blip r:embed="rId4">
              <a:grayscl/>
            </a:blip>
            <a:srcRect/>
            <a:stretch>
              <a:fillRect/>
            </a:stretch>
          </p:blipFill>
          <p:spPr bwMode="auto">
            <a:xfrm>
              <a:off x="2842" y="1632"/>
              <a:ext cx="2707" cy="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98319" name="Text Box 21"/>
            <p:cNvSpPr txBox="1">
              <a:spLocks noChangeArrowheads="1"/>
            </p:cNvSpPr>
            <p:nvPr/>
          </p:nvSpPr>
          <p:spPr bwMode="auto">
            <a:xfrm>
              <a:off x="2881" y="1671"/>
              <a:ext cx="2626" cy="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Calibri" pitchFamily="34" charset="0"/>
                </a:rPr>
                <a:t>Резервный фонд администрации Тейковского муниципального района 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2017-5200</a:t>
              </a:r>
              <a:r>
                <a:rPr lang="ru-RU" altLang="ru-RU" sz="1600">
                  <a:latin typeface="Calibri" pitchFamily="34" charset="0"/>
                </a:rPr>
                <a:t> т.руб.; </a:t>
              </a:r>
              <a:r>
                <a:rPr lang="ru-RU" altLang="ru-RU" sz="1600" b="1">
                  <a:latin typeface="Calibri" pitchFamily="34" charset="0"/>
                </a:rPr>
                <a:t>2018-2019</a:t>
              </a:r>
              <a:r>
                <a:rPr lang="ru-RU" altLang="ru-RU" sz="1600">
                  <a:latin typeface="Calibri" pitchFamily="34" charset="0"/>
                </a:rPr>
                <a:t> –по</a:t>
              </a:r>
            </a:p>
            <a:p>
              <a:pPr algn="ctr"/>
              <a:r>
                <a:rPr lang="ru-RU" altLang="ru-RU" sz="1600">
                  <a:latin typeface="Calibri" pitchFamily="34" charset="0"/>
                </a:rPr>
                <a:t> </a:t>
              </a:r>
              <a:r>
                <a:rPr lang="ru-RU" altLang="ru-RU" sz="1600" b="1">
                  <a:latin typeface="Calibri" pitchFamily="34" charset="0"/>
                </a:rPr>
                <a:t>5300,0  тыс.руб. </a:t>
              </a:r>
            </a:p>
          </p:txBody>
        </p:sp>
      </p:grpSp>
      <p:grpSp>
        <p:nvGrpSpPr>
          <p:cNvPr id="98309" name="Скругленный прямоугольник 14"/>
          <p:cNvGrpSpPr>
            <a:grpSpLocks/>
          </p:cNvGrpSpPr>
          <p:nvPr/>
        </p:nvGrpSpPr>
        <p:grpSpPr bwMode="auto">
          <a:xfrm>
            <a:off x="4572000" y="2492375"/>
            <a:ext cx="4357688" cy="1585913"/>
            <a:chOff x="106" y="3383"/>
            <a:chExt cx="2521" cy="785"/>
          </a:xfrm>
        </p:grpSpPr>
        <p:pic>
          <p:nvPicPr>
            <p:cNvPr id="10253" name="Скругленный прямоугольник 14"/>
            <p:cNvPicPr>
              <a:picLocks noChangeArrowheads="1"/>
            </p:cNvPicPr>
            <p:nvPr/>
          </p:nvPicPr>
          <p:blipFill>
            <a:blip r:embed="rId5">
              <a:grayscl/>
            </a:blip>
            <a:srcRect/>
            <a:stretch>
              <a:fillRect/>
            </a:stretch>
          </p:blipFill>
          <p:spPr bwMode="auto">
            <a:xfrm>
              <a:off x="196" y="3478"/>
              <a:ext cx="2431" cy="6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50800" dir="5400000" algn="ctr" rotWithShape="0">
                <a:schemeClr val="tx1">
                  <a:lumMod val="50000"/>
                  <a:lumOff val="50000"/>
                </a:schemeClr>
              </a:outerShdw>
            </a:effectLst>
          </p:spPr>
        </p:pic>
        <p:sp>
          <p:nvSpPr>
            <p:cNvPr id="98317" name="Text Box 27"/>
            <p:cNvSpPr txBox="1">
              <a:spLocks noChangeArrowheads="1"/>
            </p:cNvSpPr>
            <p:nvPr/>
          </p:nvSpPr>
          <p:spPr bwMode="auto">
            <a:xfrm>
              <a:off x="106" y="3383"/>
              <a:ext cx="2521" cy="6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 altLang="ru-RU" sz="1600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altLang="ru-RU" sz="1600">
                  <a:latin typeface="Times New Roman" pitchFamily="18" charset="0"/>
                  <a:cs typeface="Times New Roman" pitchFamily="18" charset="0"/>
                </a:rPr>
                <a:t>Реализация полномочий Ивановской области  </a:t>
              </a:r>
              <a:endParaRPr lang="ru-RU" altLang="ru-RU" sz="1600" b="1">
                <a:latin typeface="Times New Roman" pitchFamily="18" charset="0"/>
                <a:cs typeface="Times New Roman" pitchFamily="18" charset="0"/>
              </a:endParaRPr>
            </a:p>
            <a:p>
              <a:pPr algn="ctr"/>
              <a:r>
                <a:rPr lang="ru-RU" altLang="ru-RU" sz="1600" b="1">
                  <a:latin typeface="Times New Roman" pitchFamily="18" charset="0"/>
                  <a:cs typeface="Times New Roman" pitchFamily="18" charset="0"/>
                </a:rPr>
                <a:t>ежегодно по 9,9 тыс.руб.</a:t>
              </a:r>
              <a:endParaRPr lang="ru-RU" altLang="ru-RU" sz="1600">
                <a:latin typeface="Calibri" pitchFamily="34" charset="0"/>
              </a:endParaRPr>
            </a:p>
          </p:txBody>
        </p:sp>
      </p:grpSp>
      <p:grpSp>
        <p:nvGrpSpPr>
          <p:cNvPr id="98310" name="Скругленный прямоугольник 4"/>
          <p:cNvGrpSpPr>
            <a:grpSpLocks/>
          </p:cNvGrpSpPr>
          <p:nvPr/>
        </p:nvGrpSpPr>
        <p:grpSpPr bwMode="auto">
          <a:xfrm>
            <a:off x="250825" y="1125538"/>
            <a:ext cx="4103688" cy="1295400"/>
            <a:chOff x="40" y="1966"/>
            <a:chExt cx="2663" cy="380"/>
          </a:xfrm>
        </p:grpSpPr>
        <p:pic>
          <p:nvPicPr>
            <p:cNvPr id="98314" name="Скругленный прямоугольник 4"/>
            <p:cNvPicPr>
              <a:picLocks noChangeArrowheads="1"/>
            </p:cNvPicPr>
            <p:nvPr/>
          </p:nvPicPr>
          <p:blipFill>
            <a:blip r:embed="rId6">
              <a:grayscl/>
            </a:blip>
            <a:srcRect/>
            <a:stretch>
              <a:fillRect/>
            </a:stretch>
          </p:blipFill>
          <p:spPr bwMode="auto">
            <a:xfrm>
              <a:off x="40" y="1966"/>
              <a:ext cx="2663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5" name="Text Box 30"/>
            <p:cNvSpPr txBox="1">
              <a:spLocks noChangeArrowheads="1"/>
            </p:cNvSpPr>
            <p:nvPr/>
          </p:nvSpPr>
          <p:spPr bwMode="auto">
            <a:xfrm>
              <a:off x="119" y="1995"/>
              <a:ext cx="2419" cy="2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Функционирование высшего должностного лица Тейковского муниципального района   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ежегодно по  1313,5 тыс.руб. </a:t>
              </a:r>
            </a:p>
          </p:txBody>
        </p:sp>
      </p:grpSp>
      <p:grpSp>
        <p:nvGrpSpPr>
          <p:cNvPr id="98311" name="Скругленный прямоугольник 3"/>
          <p:cNvGrpSpPr>
            <a:grpSpLocks/>
          </p:cNvGrpSpPr>
          <p:nvPr/>
        </p:nvGrpSpPr>
        <p:grpSpPr bwMode="auto">
          <a:xfrm>
            <a:off x="4716463" y="4292600"/>
            <a:ext cx="4141787" cy="1728788"/>
            <a:chOff x="42" y="2454"/>
            <a:chExt cx="2681" cy="378"/>
          </a:xfrm>
        </p:grpSpPr>
        <p:pic>
          <p:nvPicPr>
            <p:cNvPr id="9831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8313" name="Text Box 6"/>
            <p:cNvSpPr txBox="1">
              <a:spLocks noChangeArrowheads="1"/>
            </p:cNvSpPr>
            <p:nvPr/>
          </p:nvSpPr>
          <p:spPr bwMode="auto">
            <a:xfrm>
              <a:off x="118" y="2525"/>
              <a:ext cx="2412" cy="2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Оценка недвижимости, признание прав и регулирование отношений по муниципальной собственности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2017- 400,0 т.руб.;2018- 300,0 т.руб.;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200,0 т.руб.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9330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657350"/>
            <a:chOff x="118" y="2459"/>
            <a:chExt cx="2590" cy="324"/>
          </a:xfrm>
        </p:grpSpPr>
        <p:pic>
          <p:nvPicPr>
            <p:cNvPr id="9934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Публикация нормативно-правовых актов и другой информации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53,6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2018-2019 по 536,0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1" name="Скругленный прямоугольник 3"/>
          <p:cNvGrpSpPr>
            <a:grpSpLocks/>
          </p:cNvGrpSpPr>
          <p:nvPr/>
        </p:nvGrpSpPr>
        <p:grpSpPr bwMode="auto">
          <a:xfrm>
            <a:off x="4787900" y="549275"/>
            <a:ext cx="4032250" cy="1366838"/>
            <a:chOff x="118" y="2459"/>
            <a:chExt cx="2590" cy="324"/>
          </a:xfrm>
        </p:grpSpPr>
        <p:pic>
          <p:nvPicPr>
            <p:cNvPr id="99344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5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уплату членских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взносов в Ассоциацию «Совет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муниципальных образований»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28,5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2" name="Скругленный прямоугольник 3"/>
          <p:cNvGrpSpPr>
            <a:grpSpLocks/>
          </p:cNvGrpSpPr>
          <p:nvPr/>
        </p:nvGrpSpPr>
        <p:grpSpPr bwMode="auto">
          <a:xfrm>
            <a:off x="4932363" y="5157788"/>
            <a:ext cx="3816350" cy="1366837"/>
            <a:chOff x="118" y="2459"/>
            <a:chExt cx="2590" cy="324"/>
          </a:xfrm>
        </p:grpSpPr>
        <p:pic>
          <p:nvPicPr>
            <p:cNvPr id="9934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в области строительства, архитектуры и градостроительства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950,0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3" name="Скругленный прямоугольник 3"/>
          <p:cNvGrpSpPr>
            <a:grpSpLocks/>
          </p:cNvGrpSpPr>
          <p:nvPr/>
        </p:nvGrpSpPr>
        <p:grpSpPr bwMode="auto">
          <a:xfrm>
            <a:off x="4787900" y="2276475"/>
            <a:ext cx="3960813" cy="2520950"/>
            <a:chOff x="118" y="2459"/>
            <a:chExt cx="2590" cy="324"/>
          </a:xfrm>
        </p:grpSpPr>
        <p:pic>
          <p:nvPicPr>
            <p:cNvPr id="9934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4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комплекса работ по    межеванию земель для постановки на кадастровый учет земельных участков, на которые возникает право собственности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2017-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1301,2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– 2368,6 т.руб.;2019 – 2006,2 т.руб. </a:t>
              </a:r>
            </a:p>
            <a:p>
              <a:pPr algn="ctr"/>
              <a:endParaRPr lang="ru-RU" altLang="ru-RU" b="1">
                <a:latin typeface="Times New Roman" pitchFamily="18" charset="0"/>
              </a:endParaRPr>
            </a:p>
          </p:txBody>
        </p:sp>
      </p:grpSp>
      <p:grpSp>
        <p:nvGrpSpPr>
          <p:cNvPr id="99334" name="Скругленный прямоугольник 3"/>
          <p:cNvGrpSpPr>
            <a:grpSpLocks/>
          </p:cNvGrpSpPr>
          <p:nvPr/>
        </p:nvGrpSpPr>
        <p:grpSpPr bwMode="auto">
          <a:xfrm>
            <a:off x="539750" y="2492375"/>
            <a:ext cx="3965575" cy="2016125"/>
            <a:chOff x="118" y="2459"/>
            <a:chExt cx="2590" cy="324"/>
          </a:xfrm>
        </p:grpSpPr>
        <p:pic>
          <p:nvPicPr>
            <p:cNvPr id="99338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9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деятельности муниципального казенного учреждения  «Единая дежурно-диспетчерская служба Тейковского муниципального района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3649,2 </a:t>
              </a:r>
              <a:r>
                <a:rPr lang="ru-RU" altLang="ru-RU" sz="1600">
                  <a:latin typeface="Times New Roman" pitchFamily="18" charset="0"/>
                </a:rPr>
                <a:t>т.р., </a:t>
              </a:r>
              <a:r>
                <a:rPr lang="ru-RU" altLang="ru-RU" sz="1600" b="1">
                  <a:latin typeface="Times New Roman" pitchFamily="18" charset="0"/>
                </a:rPr>
                <a:t>2018 -3643,6</a:t>
              </a:r>
              <a:r>
                <a:rPr lang="ru-RU" altLang="ru-RU" sz="1600">
                  <a:latin typeface="Times New Roman" pitchFamily="18" charset="0"/>
                </a:rPr>
                <a:t> т.р.,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– 3643,6 т.р.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99335" name="Скругленный прямоугольник 3"/>
          <p:cNvGrpSpPr>
            <a:grpSpLocks/>
          </p:cNvGrpSpPr>
          <p:nvPr/>
        </p:nvGrpSpPr>
        <p:grpSpPr bwMode="auto">
          <a:xfrm>
            <a:off x="539750" y="4724400"/>
            <a:ext cx="3965575" cy="2017713"/>
            <a:chOff x="118" y="2459"/>
            <a:chExt cx="2590" cy="324"/>
          </a:xfrm>
        </p:grpSpPr>
        <p:pic>
          <p:nvPicPr>
            <p:cNvPr id="9933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933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Предупреждение и ликвидация 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последствий чрезвычайных ситуаций и стихийных бедствий природного и техногенного характера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2017 -328,0</a:t>
              </a:r>
              <a:r>
                <a:rPr lang="ru-RU" altLang="ru-RU" sz="1600">
                  <a:latin typeface="Times New Roman" pitchFamily="18" charset="0"/>
                </a:rPr>
                <a:t> тыс.руб.,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2018-2019</a:t>
              </a:r>
              <a:r>
                <a:rPr lang="ru-RU" altLang="ru-RU" sz="1600">
                  <a:latin typeface="Times New Roman" pitchFamily="18" charset="0"/>
                </a:rPr>
                <a:t> по </a:t>
              </a:r>
              <a:r>
                <a:rPr lang="ru-RU" altLang="ru-RU" sz="1600" b="1">
                  <a:latin typeface="Times New Roman" pitchFamily="18" charset="0"/>
                </a:rPr>
                <a:t>1296,3 </a:t>
              </a:r>
              <a:r>
                <a:rPr lang="ru-RU" altLang="ru-RU" sz="1600">
                  <a:latin typeface="Times New Roman" pitchFamily="18" charset="0"/>
                </a:rPr>
                <a:t>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0354" name="Скругленный прямоугольник 3"/>
          <p:cNvGrpSpPr>
            <a:grpSpLocks/>
          </p:cNvGrpSpPr>
          <p:nvPr/>
        </p:nvGrpSpPr>
        <p:grpSpPr bwMode="auto">
          <a:xfrm>
            <a:off x="539750" y="476250"/>
            <a:ext cx="3965575" cy="1439863"/>
            <a:chOff x="118" y="2459"/>
            <a:chExt cx="2590" cy="324"/>
          </a:xfrm>
        </p:grpSpPr>
        <p:pic>
          <p:nvPicPr>
            <p:cNvPr id="10037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Организация дополнительного пенсионного обеспечения отдельных категорий граждан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1316,1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;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2018-2019 по 1316,4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5" name="Скругленный прямоугольник 3"/>
          <p:cNvGrpSpPr>
            <a:grpSpLocks/>
          </p:cNvGrpSpPr>
          <p:nvPr/>
        </p:nvGrpSpPr>
        <p:grpSpPr bwMode="auto">
          <a:xfrm>
            <a:off x="468313" y="2205038"/>
            <a:ext cx="3965575" cy="1366837"/>
            <a:chOff x="118" y="2459"/>
            <a:chExt cx="2590" cy="324"/>
          </a:xfrm>
        </p:grpSpPr>
        <p:pic>
          <p:nvPicPr>
            <p:cNvPr id="10037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6" name="Скругленный прямоугольник 3"/>
          <p:cNvGrpSpPr>
            <a:grpSpLocks/>
          </p:cNvGrpSpPr>
          <p:nvPr/>
        </p:nvGrpSpPr>
        <p:grpSpPr bwMode="auto">
          <a:xfrm>
            <a:off x="4643438" y="3500438"/>
            <a:ext cx="3965575" cy="1366837"/>
            <a:chOff x="118" y="2459"/>
            <a:chExt cx="2590" cy="324"/>
          </a:xfrm>
        </p:grpSpPr>
        <p:pic>
          <p:nvPicPr>
            <p:cNvPr id="10036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7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Проведение официальных физкультурно-оздоровительных и спортивных мероприятий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177,8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7" name="Скругленный прямоугольник 3"/>
          <p:cNvGrpSpPr>
            <a:grpSpLocks/>
          </p:cNvGrpSpPr>
          <p:nvPr/>
        </p:nvGrpSpPr>
        <p:grpSpPr bwMode="auto">
          <a:xfrm>
            <a:off x="4572000" y="1989138"/>
            <a:ext cx="3965575" cy="1366837"/>
            <a:chOff x="118" y="2459"/>
            <a:chExt cx="2590" cy="324"/>
          </a:xfrm>
        </p:grpSpPr>
        <p:pic>
          <p:nvPicPr>
            <p:cNvPr id="100367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8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Мероприятия по молодежной политике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 </a:t>
              </a:r>
              <a:r>
                <a:rPr lang="ru-RU" altLang="ru-RU" sz="1600">
                  <a:latin typeface="Times New Roman" pitchFamily="18" charset="0"/>
                </a:rPr>
                <a:t>- </a:t>
              </a:r>
              <a:r>
                <a:rPr lang="ru-RU" altLang="ru-RU" sz="1600" b="1">
                  <a:latin typeface="Times New Roman" pitchFamily="18" charset="0"/>
                </a:rPr>
                <a:t>190,0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8" name="Скругленный прямоугольник 3"/>
          <p:cNvGrpSpPr>
            <a:grpSpLocks/>
          </p:cNvGrpSpPr>
          <p:nvPr/>
        </p:nvGrpSpPr>
        <p:grpSpPr bwMode="auto">
          <a:xfrm>
            <a:off x="4643438" y="476250"/>
            <a:ext cx="3965575" cy="1366838"/>
            <a:chOff x="118" y="2459"/>
            <a:chExt cx="2590" cy="324"/>
          </a:xfrm>
        </p:grpSpPr>
        <p:pic>
          <p:nvPicPr>
            <p:cNvPr id="100365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6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Содержание и обслуживание газопровода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559,4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59" name="Скругленный прямоугольник 3"/>
          <p:cNvGrpSpPr>
            <a:grpSpLocks/>
          </p:cNvGrpSpPr>
          <p:nvPr/>
        </p:nvGrpSpPr>
        <p:grpSpPr bwMode="auto">
          <a:xfrm>
            <a:off x="468313" y="2060575"/>
            <a:ext cx="3965575" cy="2881313"/>
            <a:chOff x="118" y="2459"/>
            <a:chExt cx="2590" cy="324"/>
          </a:xfrm>
        </p:grpSpPr>
        <p:pic>
          <p:nvPicPr>
            <p:cNvPr id="10036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Выплата вознаграждений к наградам администрации Тейковского муниципального района, премий к Почетным грамотам и других премий в рамках иных непрограммных мероприятий по непрограммным направлениям деятельности исполнительных органов местного самоуправления 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г.-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10,0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0360" name="Скругленный прямоугольник 3"/>
          <p:cNvGrpSpPr>
            <a:grpSpLocks/>
          </p:cNvGrpSpPr>
          <p:nvPr/>
        </p:nvGrpSpPr>
        <p:grpSpPr bwMode="auto">
          <a:xfrm>
            <a:off x="539750" y="5157788"/>
            <a:ext cx="3965575" cy="1438275"/>
            <a:chOff x="118" y="2459"/>
            <a:chExt cx="2590" cy="324"/>
          </a:xfrm>
        </p:grpSpPr>
        <p:pic>
          <p:nvPicPr>
            <p:cNvPr id="100361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0362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Реализация мероприятий по созданию системы – 112 для обеспечения вызова экстренных оперативных служб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2019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549,8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1378" name="Скругленный прямоугольник 3"/>
          <p:cNvGrpSpPr>
            <a:grpSpLocks/>
          </p:cNvGrpSpPr>
          <p:nvPr/>
        </p:nvGrpSpPr>
        <p:grpSpPr bwMode="auto">
          <a:xfrm>
            <a:off x="684213" y="476250"/>
            <a:ext cx="3600450" cy="1366838"/>
            <a:chOff x="118" y="2459"/>
            <a:chExt cx="2590" cy="324"/>
          </a:xfrm>
        </p:grpSpPr>
        <p:pic>
          <p:nvPicPr>
            <p:cNvPr id="101382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3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отделов администрации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1257,7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79" name="Скругленный прямоугольник 3"/>
          <p:cNvGrpSpPr>
            <a:grpSpLocks/>
          </p:cNvGrpSpPr>
          <p:nvPr/>
        </p:nvGrpSpPr>
        <p:grpSpPr bwMode="auto">
          <a:xfrm>
            <a:off x="611188" y="2133600"/>
            <a:ext cx="3529012" cy="2016125"/>
            <a:chOff x="118" y="2459"/>
            <a:chExt cx="2590" cy="324"/>
          </a:xfrm>
        </p:grpSpPr>
        <p:pic>
          <p:nvPicPr>
            <p:cNvPr id="101380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1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организацию и проведение мероприятий, связанных с праздничными, юбилейными и памятными датами, Совещания, семинары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236,4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2018 -2019 по 236,5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5" name="Скругленный прямоугольник 3"/>
          <p:cNvGrpSpPr>
            <a:grpSpLocks/>
          </p:cNvGrpSpPr>
          <p:nvPr/>
        </p:nvGrpSpPr>
        <p:grpSpPr bwMode="auto">
          <a:xfrm>
            <a:off x="539750" y="2133600"/>
            <a:ext cx="3600450" cy="2016125"/>
            <a:chOff x="118" y="2459"/>
            <a:chExt cx="2590" cy="324"/>
          </a:xfrm>
        </p:grpSpPr>
        <p:pic>
          <p:nvPicPr>
            <p:cNvPr id="101386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87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Расходы на организацию и проведение мероприятий, связанных с праздничными, юбилейными и памятными датами, Совещания, семинары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2017 -</a:t>
              </a:r>
              <a:r>
                <a:rPr lang="ru-RU" altLang="ru-RU" sz="1600">
                  <a:latin typeface="Times New Roman" pitchFamily="18" charset="0"/>
                </a:rPr>
                <a:t> </a:t>
              </a:r>
              <a:r>
                <a:rPr lang="ru-RU" altLang="ru-RU" sz="1600" b="1">
                  <a:latin typeface="Times New Roman" pitchFamily="18" charset="0"/>
                </a:rPr>
                <a:t>236,4 </a:t>
              </a:r>
              <a:r>
                <a:rPr lang="ru-RU" altLang="ru-RU" sz="1600">
                  <a:latin typeface="Times New Roman" pitchFamily="18" charset="0"/>
                </a:rPr>
                <a:t>тыс.руб.;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2018 -2019 по 236,5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  <p:grpSp>
        <p:nvGrpSpPr>
          <p:cNvPr id="101388" name="Скругленный прямоугольник 3"/>
          <p:cNvGrpSpPr>
            <a:grpSpLocks/>
          </p:cNvGrpSpPr>
          <p:nvPr/>
        </p:nvGrpSpPr>
        <p:grpSpPr bwMode="auto">
          <a:xfrm>
            <a:off x="4572000" y="476250"/>
            <a:ext cx="4176713" cy="2881313"/>
            <a:chOff x="118" y="2459"/>
            <a:chExt cx="2590" cy="324"/>
          </a:xfrm>
        </p:grpSpPr>
        <p:pic>
          <p:nvPicPr>
            <p:cNvPr id="101389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236" y="2459"/>
              <a:ext cx="2472" cy="3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1390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Межбюджетные трансферты бюджетам сельских поселений на исполнение полномочий по предупреждению и ликвидации последствий чрезвычайных и стихийных бедствий природного и техногенного характера</a:t>
              </a:r>
            </a:p>
            <a:p>
              <a:pPr algn="ctr"/>
              <a:r>
                <a:rPr lang="ru-RU" altLang="ru-RU" sz="1600" b="1">
                  <a:latin typeface="Times New Roman" pitchFamily="18" charset="0"/>
                </a:rPr>
                <a:t>2017</a:t>
              </a:r>
              <a:r>
                <a:rPr lang="ru-RU" altLang="ru-RU" sz="1600">
                  <a:latin typeface="Times New Roman" pitchFamily="18" charset="0"/>
                </a:rPr>
                <a:t> - </a:t>
              </a:r>
              <a:r>
                <a:rPr lang="ru-RU" altLang="ru-RU" sz="1600" b="1">
                  <a:latin typeface="Times New Roman" pitchFamily="18" charset="0"/>
                </a:rPr>
                <a:t>966,3 </a:t>
              </a:r>
              <a:r>
                <a:rPr lang="ru-RU" altLang="ru-RU" sz="1600">
                  <a:latin typeface="Times New Roman" pitchFamily="18" charset="0"/>
                </a:rPr>
                <a:t>тыс.руб.</a:t>
              </a:r>
              <a:r>
                <a:rPr lang="ru-RU" altLang="ru-RU" sz="1600" b="1">
                  <a:latin typeface="Times New Roman" pitchFamily="18" charset="0"/>
                </a:rPr>
                <a:t>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Заголовок 1"/>
          <p:cNvSpPr txBox="1">
            <a:spLocks/>
          </p:cNvSpPr>
          <p:nvPr/>
        </p:nvSpPr>
        <p:spPr bwMode="auto">
          <a:xfrm>
            <a:off x="0" y="115888"/>
            <a:ext cx="91440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altLang="ru-RU" sz="1800" b="1" i="1">
                <a:latin typeface="Times New Roman" pitchFamily="18" charset="0"/>
                <a:cs typeface="Times New Roman" pitchFamily="18" charset="0"/>
              </a:rPr>
              <a:t>Непрограммные направления деятельности представительного органа Тейковского муниципального района</a:t>
            </a:r>
          </a:p>
          <a:p>
            <a:pPr algn="ctr"/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2017 год - 977,9 тыс.руб.</a:t>
            </a:r>
          </a:p>
          <a:p>
            <a:pPr algn="ctr"/>
            <a:r>
              <a:rPr lang="ru-RU" sz="1800" b="1" i="1">
                <a:latin typeface="Times New Roman" pitchFamily="18" charset="0"/>
                <a:cs typeface="Times New Roman" pitchFamily="18" charset="0"/>
              </a:rPr>
              <a:t>2018 год - 977,9 тыс.руб.         2019 год – 977,9 тыс.руб.</a:t>
            </a:r>
            <a:endParaRPr lang="ru-RU" altLang="ru-RU" sz="1800" b="1" i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402" name="Скругленный прямоугольник 3"/>
          <p:cNvGrpSpPr>
            <a:grpSpLocks/>
          </p:cNvGrpSpPr>
          <p:nvPr/>
        </p:nvGrpSpPr>
        <p:grpSpPr bwMode="auto">
          <a:xfrm>
            <a:off x="2339975" y="1989138"/>
            <a:ext cx="4105275" cy="1150937"/>
            <a:chOff x="42" y="2454"/>
            <a:chExt cx="2681" cy="378"/>
          </a:xfrm>
        </p:grpSpPr>
        <p:pic>
          <p:nvPicPr>
            <p:cNvPr id="102403" name="Скругленный прямоугольник 3"/>
            <p:cNvPicPr>
              <a:picLocks noChangeArrowheads="1"/>
            </p:cNvPicPr>
            <p:nvPr/>
          </p:nvPicPr>
          <p:blipFill>
            <a:blip r:embed="rId2">
              <a:grayscl/>
            </a:blip>
            <a:srcRect/>
            <a:stretch>
              <a:fillRect/>
            </a:stretch>
          </p:blipFill>
          <p:spPr bwMode="auto">
            <a:xfrm>
              <a:off x="42" y="2454"/>
              <a:ext cx="2681" cy="3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2404" name="Text Box 6"/>
            <p:cNvSpPr txBox="1">
              <a:spLocks noChangeArrowheads="1"/>
            </p:cNvSpPr>
            <p:nvPr/>
          </p:nvSpPr>
          <p:spPr bwMode="auto">
            <a:xfrm>
              <a:off x="118" y="2482"/>
              <a:ext cx="2412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altLang="ru-RU" sz="1600">
                  <a:latin typeface="Times New Roman" pitchFamily="18" charset="0"/>
                </a:rPr>
                <a:t>Обеспечение функций Совета   Тейковского муниципального района</a:t>
              </a:r>
            </a:p>
            <a:p>
              <a:pPr algn="ctr"/>
              <a:r>
                <a:rPr lang="ru-RU" altLang="ru-RU" sz="1600">
                  <a:latin typeface="Times New Roman" pitchFamily="18" charset="0"/>
                </a:rPr>
                <a:t>ежегодно по </a:t>
              </a:r>
              <a:r>
                <a:rPr lang="ru-RU" altLang="ru-RU" sz="1600" b="1">
                  <a:latin typeface="Times New Roman" pitchFamily="18" charset="0"/>
                </a:rPr>
                <a:t>977,9 тыс.руб. </a:t>
              </a:r>
            </a:p>
            <a:p>
              <a:pPr algn="ctr"/>
              <a:endParaRPr lang="ru-RU" altLang="ru-RU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412875"/>
            <a:ext cx="7273925" cy="4751388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Муниципальный долг Тейковского муниципального района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/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Оценка на 01.01.2017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01.01.2018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01.01.2019г.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Прогноз на 01.01.2020 г. – 0,0 тыс.руб.</a:t>
            </a:r>
            <a:br>
              <a:rPr lang="ru-RU" altLang="ru-RU" sz="1800" b="1" smtClean="0">
                <a:latin typeface="Times New Roman" pitchFamily="18" charset="0"/>
              </a:rPr>
            </a:br>
            <a:endParaRPr lang="ru-RU" altLang="ru-RU" sz="1800" b="1" smtClean="0">
              <a:latin typeface="Times New Roman" pitchFamily="18" charset="0"/>
            </a:endParaRPr>
          </a:p>
        </p:txBody>
      </p:sp>
      <p:sp>
        <p:nvSpPr>
          <p:cNvPr id="103426" name="Text Box 24"/>
          <p:cNvSpPr txBox="1">
            <a:spLocks noChangeArrowheads="1"/>
          </p:cNvSpPr>
          <p:nvPr/>
        </p:nvSpPr>
        <p:spPr bwMode="auto">
          <a:xfrm>
            <a:off x="8710613" y="188913"/>
            <a:ext cx="433387" cy="3698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ru-RU" sz="1800">
                <a:latin typeface="Times New Roman" pitchFamily="18" charset="0"/>
              </a:rPr>
              <a:t>14</a:t>
            </a:r>
          </a:p>
        </p:txBody>
      </p:sp>
      <p:sp>
        <p:nvSpPr>
          <p:cNvPr id="103427" name="Text Box 4"/>
          <p:cNvSpPr txBox="1">
            <a:spLocks noChangeArrowheads="1"/>
          </p:cNvSpPr>
          <p:nvPr/>
        </p:nvSpPr>
        <p:spPr bwMode="auto">
          <a:xfrm>
            <a:off x="4140200" y="333375"/>
            <a:ext cx="184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400" smtClean="0">
                <a:latin typeface="Arial" charset="0"/>
              </a:rPr>
              <a:t>Контактные телефоны:</a:t>
            </a:r>
          </a:p>
        </p:txBody>
      </p:sp>
      <p:sp>
        <p:nvSpPr>
          <p:cNvPr id="10854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ru-RU" sz="1600" smtClean="0">
                <a:latin typeface="Arial" charset="0"/>
              </a:rPr>
              <a:t>Начальник финансового отдела – 8 (49343) 2-17-04</a:t>
            </a:r>
          </a:p>
          <a:p>
            <a:r>
              <a:rPr lang="ru-RU" sz="1600" smtClean="0">
                <a:latin typeface="Arial" charset="0"/>
              </a:rPr>
              <a:t>Заместитель начальника финансового отдела – 8 (49343) 2-20-78</a:t>
            </a:r>
          </a:p>
          <a:p>
            <a:r>
              <a:rPr lang="ru-RU" sz="1600" smtClean="0">
                <a:latin typeface="Arial" charset="0"/>
              </a:rPr>
              <a:t>Электронная почта:</a:t>
            </a:r>
            <a:r>
              <a:rPr lang="en-US" sz="1600" smtClean="0">
                <a:latin typeface="Arial" charset="0"/>
              </a:rPr>
              <a:t>raifoteik@mail.ru</a:t>
            </a:r>
            <a:endParaRPr lang="ru-RU" sz="16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Заголовок 1"/>
          <p:cNvSpPr>
            <a:spLocks noGrp="1"/>
          </p:cNvSpPr>
          <p:nvPr>
            <p:ph type="ctrTitle"/>
          </p:nvPr>
        </p:nvSpPr>
        <p:spPr>
          <a:xfrm>
            <a:off x="684213" y="2133600"/>
            <a:ext cx="7772400" cy="1470025"/>
          </a:xfrm>
        </p:spPr>
        <p:txBody>
          <a:bodyPr/>
          <a:lstStyle/>
          <a:p>
            <a:pPr eaLnBrk="1" hangingPunct="1"/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smtClean="0">
                <a:latin typeface="Times New Roman" pitchFamily="18" charset="0"/>
                <a:cs typeface="Times New Roman" pitchFamily="18" charset="0"/>
              </a:rPr>
              <a:t>Благодарим за внимание!</a:t>
            </a:r>
          </a:p>
        </p:txBody>
      </p:sp>
      <p:sp>
        <p:nvSpPr>
          <p:cNvPr id="10445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350" y="38608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endParaRPr lang="ru-RU" sz="2000" b="1" i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Тейковский муниципальный район»</a:t>
            </a:r>
          </a:p>
          <a:p>
            <a:pPr eaLnBrk="1" hangingPunct="1">
              <a:lnSpc>
                <a:spcPct val="80000"/>
              </a:lnSpc>
            </a:pPr>
            <a:r>
              <a:rPr lang="ru-RU" sz="2000" b="1" i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2016г.</a:t>
            </a: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ru-RU" smtClean="0">
              <a:solidFill>
                <a:srgbClr val="898989"/>
              </a:solidFill>
            </a:endParaRPr>
          </a:p>
        </p:txBody>
      </p:sp>
    </p:spTree>
  </p:cSld>
  <p:clrMapOvr>
    <a:masterClrMapping/>
  </p:clrMapOvr>
  <p:transition spd="slow"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95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доходов бюджета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за 2017-2019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36875" name="Object 11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36875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36897" name="Rectangle 13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2017 г.</a:t>
            </a:r>
          </a:p>
          <a:p>
            <a:pPr algn="ctr"/>
            <a:r>
              <a:rPr lang="ru-RU" b="1"/>
              <a:t>Всего доходов – 172,6 млн.руб.</a:t>
            </a:r>
          </a:p>
        </p:txBody>
      </p:sp>
      <p:sp>
        <p:nvSpPr>
          <p:cNvPr id="36898" name="Text Box 14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122,9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71,2%</a:t>
            </a:r>
          </a:p>
        </p:txBody>
      </p:sp>
      <p:sp>
        <p:nvSpPr>
          <p:cNvPr id="36899" name="Text Box 15"/>
          <p:cNvSpPr txBox="1">
            <a:spLocks noChangeArrowheads="1"/>
          </p:cNvSpPr>
          <p:nvPr/>
        </p:nvSpPr>
        <p:spPr bwMode="auto">
          <a:xfrm>
            <a:off x="971550" y="2133600"/>
            <a:ext cx="18002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41,1 млн.руб. 23,8%</a:t>
            </a:r>
          </a:p>
        </p:txBody>
      </p:sp>
      <p:sp>
        <p:nvSpPr>
          <p:cNvPr id="36900" name="Text Box 16"/>
          <p:cNvSpPr txBox="1">
            <a:spLocks noChangeArrowheads="1"/>
          </p:cNvSpPr>
          <p:nvPr/>
        </p:nvSpPr>
        <p:spPr bwMode="auto">
          <a:xfrm>
            <a:off x="611188" y="2708275"/>
            <a:ext cx="1728787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8,6 млн. руб. 5%</a:t>
            </a:r>
          </a:p>
        </p:txBody>
      </p:sp>
      <p:graphicFrame>
        <p:nvGraphicFramePr>
          <p:cNvPr id="36881" name="Object 17"/>
          <p:cNvGraphicFramePr>
            <a:graphicFrameLocks noChangeAspect="1"/>
          </p:cNvGraphicFramePr>
          <p:nvPr/>
        </p:nvGraphicFramePr>
        <p:xfrm>
          <a:off x="5219700" y="981075"/>
          <a:ext cx="4140200" cy="4176713"/>
        </p:xfrm>
        <a:graphic>
          <a:graphicData uri="http://schemas.openxmlformats.org/presentationml/2006/ole">
            <p:oleObj spid="_x0000_s36881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36901" name="Rectangle 19"/>
          <p:cNvSpPr>
            <a:spLocks noChangeArrowheads="1"/>
          </p:cNvSpPr>
          <p:nvPr/>
        </p:nvSpPr>
        <p:spPr bwMode="auto">
          <a:xfrm>
            <a:off x="5724525" y="1268413"/>
            <a:ext cx="3024188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2018 г.</a:t>
            </a:r>
          </a:p>
          <a:p>
            <a:pPr algn="ctr"/>
            <a:r>
              <a:rPr lang="ru-RU" b="1"/>
              <a:t>Всего доходов – 177,3 млн.руб.</a:t>
            </a:r>
          </a:p>
        </p:txBody>
      </p:sp>
      <p:sp>
        <p:nvSpPr>
          <p:cNvPr id="36902" name="Rectangle 24"/>
          <p:cNvSpPr>
            <a:spLocks noChangeArrowheads="1"/>
          </p:cNvSpPr>
          <p:nvPr/>
        </p:nvSpPr>
        <p:spPr bwMode="auto">
          <a:xfrm>
            <a:off x="6011863" y="2133600"/>
            <a:ext cx="1511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44,0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24,8%</a:t>
            </a:r>
          </a:p>
        </p:txBody>
      </p:sp>
      <p:sp>
        <p:nvSpPr>
          <p:cNvPr id="36903" name="Rectangle 25"/>
          <p:cNvSpPr>
            <a:spLocks noChangeArrowheads="1"/>
          </p:cNvSpPr>
          <p:nvPr/>
        </p:nvSpPr>
        <p:spPr bwMode="auto">
          <a:xfrm>
            <a:off x="7308850" y="2492375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125,2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70,6%</a:t>
            </a:r>
          </a:p>
        </p:txBody>
      </p:sp>
      <p:sp>
        <p:nvSpPr>
          <p:cNvPr id="36904" name="Rectangle 26"/>
          <p:cNvSpPr>
            <a:spLocks noChangeArrowheads="1"/>
          </p:cNvSpPr>
          <p:nvPr/>
        </p:nvSpPr>
        <p:spPr bwMode="auto">
          <a:xfrm>
            <a:off x="5508625" y="2636838"/>
            <a:ext cx="18430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8,1млн. руб. 4,6%</a:t>
            </a:r>
          </a:p>
        </p:txBody>
      </p:sp>
      <p:sp>
        <p:nvSpPr>
          <p:cNvPr id="36905" name="Rectangle 28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36894" name="Object 30"/>
          <p:cNvGraphicFramePr>
            <a:graphicFrameLocks noChangeAspect="1"/>
          </p:cNvGraphicFramePr>
          <p:nvPr/>
        </p:nvGraphicFramePr>
        <p:xfrm>
          <a:off x="1835150" y="2852738"/>
          <a:ext cx="6553200" cy="5218112"/>
        </p:xfrm>
        <a:graphic>
          <a:graphicData uri="http://schemas.openxmlformats.org/presentationml/2006/ole">
            <p:oleObj spid="_x0000_s36894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36906" name="Rectangle 31"/>
          <p:cNvSpPr>
            <a:spLocks noChangeArrowheads="1"/>
          </p:cNvSpPr>
          <p:nvPr/>
        </p:nvSpPr>
        <p:spPr bwMode="auto">
          <a:xfrm>
            <a:off x="2484438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47,5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26,1%</a:t>
            </a:r>
          </a:p>
        </p:txBody>
      </p:sp>
      <p:sp>
        <p:nvSpPr>
          <p:cNvPr id="36907" name="Rectangle 32"/>
          <p:cNvSpPr>
            <a:spLocks noChangeArrowheads="1"/>
          </p:cNvSpPr>
          <p:nvPr/>
        </p:nvSpPr>
        <p:spPr bwMode="auto">
          <a:xfrm>
            <a:off x="3851275" y="5157788"/>
            <a:ext cx="194627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126,2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69,5%</a:t>
            </a:r>
          </a:p>
        </p:txBody>
      </p:sp>
      <p:sp>
        <p:nvSpPr>
          <p:cNvPr id="36908" name="Rectangle 34"/>
          <p:cNvSpPr>
            <a:spLocks noChangeArrowheads="1"/>
          </p:cNvSpPr>
          <p:nvPr/>
        </p:nvSpPr>
        <p:spPr bwMode="auto">
          <a:xfrm>
            <a:off x="2268538" y="5157788"/>
            <a:ext cx="1673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8 млн. руб. 4,4%</a:t>
            </a:r>
          </a:p>
        </p:txBody>
      </p:sp>
      <p:sp>
        <p:nvSpPr>
          <p:cNvPr id="36909" name="Rectangle 35"/>
          <p:cNvSpPr>
            <a:spLocks noChangeArrowheads="1"/>
          </p:cNvSpPr>
          <p:nvPr/>
        </p:nvSpPr>
        <p:spPr bwMode="auto">
          <a:xfrm>
            <a:off x="2339975" y="3716338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2019 г.</a:t>
            </a:r>
          </a:p>
          <a:p>
            <a:pPr algn="ctr"/>
            <a:r>
              <a:rPr lang="ru-RU" b="1"/>
              <a:t>Всего доходов – 181,7 млн.руб.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1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7950" y="274638"/>
            <a:ext cx="8578850" cy="561975"/>
          </a:xfrm>
        </p:spPr>
        <p:txBody>
          <a:bodyPr lIns="91177" tIns="45589" rIns="91177" bIns="45589"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Структура  безвозмездных поступлений в бюджет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Тейковского муниципального района </a:t>
            </a:r>
            <a:br>
              <a:rPr lang="ru-RU" altLang="ru-RU" sz="1800" b="1" smtClean="0">
                <a:latin typeface="Times New Roman" pitchFamily="18" charset="0"/>
              </a:rPr>
            </a:br>
            <a:r>
              <a:rPr lang="ru-RU" altLang="ru-RU" sz="1800" b="1" smtClean="0">
                <a:latin typeface="Times New Roman" pitchFamily="18" charset="0"/>
              </a:rPr>
              <a:t> на 2017-2019 г.г.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667625" y="908050"/>
            <a:ext cx="1225550" cy="3603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00" b="1">
                <a:solidFill>
                  <a:schemeClr val="tx1"/>
                </a:solidFill>
                <a:latin typeface="Times New Roman" pitchFamily="18" charset="0"/>
              </a:rPr>
              <a:t>млн.руб.</a:t>
            </a:r>
            <a:endParaRPr lang="ru-RU" sz="1800" b="1">
              <a:solidFill>
                <a:srgbClr val="FFFFFF"/>
              </a:solidFill>
              <a:latin typeface="Times New Roman" pitchFamily="18" charset="0"/>
            </a:endParaRPr>
          </a:p>
        </p:txBody>
      </p:sp>
      <p:graphicFrame>
        <p:nvGraphicFramePr>
          <p:cNvPr id="71684" name="Object 4"/>
          <p:cNvGraphicFramePr>
            <a:graphicFrameLocks noChangeAspect="1"/>
          </p:cNvGraphicFramePr>
          <p:nvPr/>
        </p:nvGraphicFramePr>
        <p:xfrm>
          <a:off x="323850" y="981075"/>
          <a:ext cx="4176713" cy="4176713"/>
        </p:xfrm>
        <a:graphic>
          <a:graphicData uri="http://schemas.openxmlformats.org/presentationml/2006/ole">
            <p:oleObj spid="_x0000_s71684" name="Диаграмма" r:id="rId4" imgW="6096075" imgH="4067089" progId="MSGraph.Chart.8">
              <p:embed followColorScheme="full"/>
            </p:oleObj>
          </a:graphicData>
        </a:graphic>
      </p:graphicFrame>
      <p:sp>
        <p:nvSpPr>
          <p:cNvPr id="71703" name="Rectangle 5"/>
          <p:cNvSpPr>
            <a:spLocks noChangeArrowheads="1"/>
          </p:cNvSpPr>
          <p:nvPr/>
        </p:nvSpPr>
        <p:spPr bwMode="auto">
          <a:xfrm>
            <a:off x="755650" y="1196975"/>
            <a:ext cx="33845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2017 г.</a:t>
            </a:r>
          </a:p>
          <a:p>
            <a:pPr algn="ctr"/>
            <a:r>
              <a:rPr lang="ru-RU" b="1"/>
              <a:t>Всего – 122,9 млн.руб.</a:t>
            </a:r>
          </a:p>
        </p:txBody>
      </p:sp>
      <p:sp>
        <p:nvSpPr>
          <p:cNvPr id="71704" name="Text Box 6"/>
          <p:cNvSpPr txBox="1">
            <a:spLocks noChangeArrowheads="1"/>
          </p:cNvSpPr>
          <p:nvPr/>
        </p:nvSpPr>
        <p:spPr bwMode="auto">
          <a:xfrm>
            <a:off x="2411413" y="2565400"/>
            <a:ext cx="17033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68,3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55,6%</a:t>
            </a:r>
          </a:p>
        </p:txBody>
      </p:sp>
      <p:sp>
        <p:nvSpPr>
          <p:cNvPr id="71705" name="Text Box 7"/>
          <p:cNvSpPr txBox="1">
            <a:spLocks noChangeArrowheads="1"/>
          </p:cNvSpPr>
          <p:nvPr/>
        </p:nvSpPr>
        <p:spPr bwMode="auto">
          <a:xfrm>
            <a:off x="971550" y="2133600"/>
            <a:ext cx="18002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0,3 млн.руб. 0,2%</a:t>
            </a:r>
          </a:p>
        </p:txBody>
      </p:sp>
      <p:sp>
        <p:nvSpPr>
          <p:cNvPr id="71706" name="Text Box 8"/>
          <p:cNvSpPr txBox="1">
            <a:spLocks noChangeArrowheads="1"/>
          </p:cNvSpPr>
          <p:nvPr/>
        </p:nvSpPr>
        <p:spPr bwMode="auto">
          <a:xfrm>
            <a:off x="755650" y="2565400"/>
            <a:ext cx="1728788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300" b="1">
                <a:solidFill>
                  <a:schemeClr val="bg1"/>
                </a:solidFill>
              </a:rPr>
              <a:t>54,3 млн. руб. 44,2%</a:t>
            </a:r>
          </a:p>
        </p:txBody>
      </p:sp>
      <p:sp>
        <p:nvSpPr>
          <p:cNvPr id="71707" name="Rectangle 10"/>
          <p:cNvSpPr>
            <a:spLocks noChangeArrowheads="1"/>
          </p:cNvSpPr>
          <p:nvPr/>
        </p:nvSpPr>
        <p:spPr bwMode="auto">
          <a:xfrm>
            <a:off x="5795963" y="1268413"/>
            <a:ext cx="30241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2018 г.</a:t>
            </a:r>
          </a:p>
          <a:p>
            <a:pPr algn="ctr"/>
            <a:r>
              <a:rPr lang="ru-RU" b="1"/>
              <a:t>Всего – 125,2 млн.руб.</a:t>
            </a:r>
          </a:p>
        </p:txBody>
      </p:sp>
      <p:sp>
        <p:nvSpPr>
          <p:cNvPr id="71708" name="Rectangle 14"/>
          <p:cNvSpPr>
            <a:spLocks noChangeArrowheads="1"/>
          </p:cNvSpPr>
          <p:nvPr/>
        </p:nvSpPr>
        <p:spPr bwMode="auto">
          <a:xfrm>
            <a:off x="684213" y="4149725"/>
            <a:ext cx="14414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. </a:t>
            </a:r>
          </a:p>
        </p:txBody>
      </p:sp>
      <p:graphicFrame>
        <p:nvGraphicFramePr>
          <p:cNvPr id="71695" name="Object 15"/>
          <p:cNvGraphicFramePr>
            <a:graphicFrameLocks noChangeAspect="1"/>
          </p:cNvGraphicFramePr>
          <p:nvPr/>
        </p:nvGraphicFramePr>
        <p:xfrm>
          <a:off x="1979613" y="2924175"/>
          <a:ext cx="6553200" cy="5218113"/>
        </p:xfrm>
        <a:graphic>
          <a:graphicData uri="http://schemas.openxmlformats.org/presentationml/2006/ole">
            <p:oleObj spid="_x0000_s71695" name="Диаграмма" r:id="rId5" imgW="6096075" imgH="4067089" progId="MSGraph.Chart.8">
              <p:embed followColorScheme="full"/>
            </p:oleObj>
          </a:graphicData>
        </a:graphic>
      </p:graphicFrame>
      <p:sp>
        <p:nvSpPr>
          <p:cNvPr id="71709" name="Rectangle 16"/>
          <p:cNvSpPr>
            <a:spLocks noChangeArrowheads="1"/>
          </p:cNvSpPr>
          <p:nvPr/>
        </p:nvSpPr>
        <p:spPr bwMode="auto">
          <a:xfrm>
            <a:off x="3851275" y="4652963"/>
            <a:ext cx="1711325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0,2 млн.руб. 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0,2%</a:t>
            </a:r>
          </a:p>
        </p:txBody>
      </p:sp>
      <p:sp>
        <p:nvSpPr>
          <p:cNvPr id="71710" name="Rectangle 17"/>
          <p:cNvSpPr>
            <a:spLocks noChangeArrowheads="1"/>
          </p:cNvSpPr>
          <p:nvPr/>
        </p:nvSpPr>
        <p:spPr bwMode="auto">
          <a:xfrm>
            <a:off x="2268538" y="5013325"/>
            <a:ext cx="172878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54,3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43%</a:t>
            </a:r>
          </a:p>
        </p:txBody>
      </p:sp>
      <p:sp>
        <p:nvSpPr>
          <p:cNvPr id="71711" name="Rectangle 18"/>
          <p:cNvSpPr>
            <a:spLocks noChangeArrowheads="1"/>
          </p:cNvSpPr>
          <p:nvPr/>
        </p:nvSpPr>
        <p:spPr bwMode="auto">
          <a:xfrm>
            <a:off x="4356100" y="5157788"/>
            <a:ext cx="19462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chemeClr val="bg1"/>
                </a:solidFill>
              </a:rPr>
              <a:t>71,7 млн. руб. 56,8%</a:t>
            </a:r>
          </a:p>
        </p:txBody>
      </p:sp>
      <p:sp>
        <p:nvSpPr>
          <p:cNvPr id="71712" name="Rectangle 19"/>
          <p:cNvSpPr>
            <a:spLocks noChangeArrowheads="1"/>
          </p:cNvSpPr>
          <p:nvPr/>
        </p:nvSpPr>
        <p:spPr bwMode="auto">
          <a:xfrm>
            <a:off x="2411413" y="3789363"/>
            <a:ext cx="4572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b="1"/>
              <a:t> 2019 г.</a:t>
            </a:r>
          </a:p>
          <a:p>
            <a:pPr algn="ctr"/>
            <a:r>
              <a:rPr lang="ru-RU" b="1"/>
              <a:t>Всего доходов – 126,2 млн.руб.</a:t>
            </a:r>
          </a:p>
        </p:txBody>
      </p:sp>
      <p:graphicFrame>
        <p:nvGraphicFramePr>
          <p:cNvPr id="71700" name="Object 20"/>
          <p:cNvGraphicFramePr>
            <a:graphicFrameLocks noChangeAspect="1"/>
          </p:cNvGraphicFramePr>
          <p:nvPr/>
        </p:nvGraphicFramePr>
        <p:xfrm>
          <a:off x="5292725" y="981075"/>
          <a:ext cx="4176713" cy="4176713"/>
        </p:xfrm>
        <a:graphic>
          <a:graphicData uri="http://schemas.openxmlformats.org/presentationml/2006/ole">
            <p:oleObj spid="_x0000_s71700" name="Диаграмма" r:id="rId6" imgW="6096075" imgH="4067089" progId="MSGraph.Chart.8">
              <p:embed followColorScheme="full"/>
            </p:oleObj>
          </a:graphicData>
        </a:graphic>
      </p:graphicFrame>
      <p:sp>
        <p:nvSpPr>
          <p:cNvPr id="71713" name="Rectangle 22"/>
          <p:cNvSpPr>
            <a:spLocks noChangeArrowheads="1"/>
          </p:cNvSpPr>
          <p:nvPr/>
        </p:nvSpPr>
        <p:spPr bwMode="auto">
          <a:xfrm>
            <a:off x="7235825" y="2565400"/>
            <a:ext cx="17097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70,7 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56,5%</a:t>
            </a:r>
          </a:p>
        </p:txBody>
      </p:sp>
      <p:sp>
        <p:nvSpPr>
          <p:cNvPr id="71714" name="Rectangle 23"/>
          <p:cNvSpPr>
            <a:spLocks noChangeArrowheads="1"/>
          </p:cNvSpPr>
          <p:nvPr/>
        </p:nvSpPr>
        <p:spPr bwMode="auto">
          <a:xfrm>
            <a:off x="5435600" y="2565400"/>
            <a:ext cx="163830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chemeClr val="bg1"/>
                </a:solidFill>
              </a:rPr>
              <a:t>54,3млн. руб.</a:t>
            </a:r>
          </a:p>
          <a:p>
            <a:pPr algn="ctr"/>
            <a:r>
              <a:rPr lang="ru-RU" b="1">
                <a:solidFill>
                  <a:schemeClr val="bg1"/>
                </a:solidFill>
              </a:rPr>
              <a:t>43,3%</a:t>
            </a:r>
          </a:p>
        </p:txBody>
      </p:sp>
      <p:sp>
        <p:nvSpPr>
          <p:cNvPr id="71715" name="Rectangle 24"/>
          <p:cNvSpPr>
            <a:spLocks noChangeArrowheads="1"/>
          </p:cNvSpPr>
          <p:nvPr/>
        </p:nvSpPr>
        <p:spPr bwMode="auto">
          <a:xfrm>
            <a:off x="6732588" y="2060575"/>
            <a:ext cx="1638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200" b="1">
                <a:solidFill>
                  <a:schemeClr val="bg1"/>
                </a:solidFill>
              </a:rPr>
              <a:t>0,2млн. руб.</a:t>
            </a:r>
          </a:p>
          <a:p>
            <a:pPr algn="ctr"/>
            <a:r>
              <a:rPr lang="ru-RU" sz="1200" b="1">
                <a:solidFill>
                  <a:schemeClr val="bg1"/>
                </a:solidFill>
              </a:rPr>
              <a:t>0,2%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0"/>
            <a:ext cx="8218487" cy="1301750"/>
          </a:xfrm>
        </p:spPr>
        <p:txBody>
          <a:bodyPr/>
          <a:lstStyle/>
          <a:p>
            <a:pPr eaLnBrk="1" hangingPunct="1"/>
            <a:r>
              <a:rPr lang="ru-RU" altLang="ru-RU" sz="1800" b="1" smtClean="0">
                <a:latin typeface="Times New Roman" pitchFamily="18" charset="0"/>
              </a:rPr>
              <a:t>Налоговые и неналоговые доходы  бюджета Тейковского муниципального района по видам доходов, тыс. рублей</a:t>
            </a:r>
          </a:p>
        </p:txBody>
      </p:sp>
      <p:graphicFrame>
        <p:nvGraphicFramePr>
          <p:cNvPr id="73823" name="Group 95"/>
          <p:cNvGraphicFramePr>
            <a:graphicFrameLocks noGrp="1"/>
          </p:cNvGraphicFramePr>
          <p:nvPr/>
        </p:nvGraphicFramePr>
        <p:xfrm>
          <a:off x="395288" y="1052513"/>
          <a:ext cx="8497887" cy="5405437"/>
        </p:xfrm>
        <a:graphic>
          <a:graphicData uri="http://schemas.openxmlformats.org/drawingml/2006/table">
            <a:tbl>
              <a:tblPr/>
              <a:tblGrid>
                <a:gridCol w="835025"/>
                <a:gridCol w="2738437"/>
                <a:gridCol w="1641475"/>
                <a:gridCol w="1641475"/>
                <a:gridCol w="1641475"/>
              </a:tblGrid>
              <a:tr h="258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П/П</a:t>
                      </a:r>
                      <a:endParaRPr kumimoji="0" lang="ru-RU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Наименование показателя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2017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201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 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2019 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Налоговые 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          41129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4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3970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4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7472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,</a:t>
                      </a: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 на доходы физических лиц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34078,4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36982,2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39886,1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товары (работы, услуги), реализуемые на территории РФ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4731,5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4657,1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5242,5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1.3.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 на совокупный доход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2194,8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2201,6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2208,4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1.4.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Налоги, сборы и регулярные платежи за пользование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125,0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130,0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135,0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6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Неналоговые доходы, всего 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8582,8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8154,9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8042,6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2.1.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4011,0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4005,2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4004,3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2.2.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Платежи при пользовании природными ресурсами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364,6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382,8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401,9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оказания платных услуг (работ) и компенсация затрат государства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2419,0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2312,8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2312,8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2.4.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Доходы от продажи материальных и нематериальных активов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1456,8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1151,4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1065,7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2.5.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Штрафы, санкции, возмещение ущерба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105,3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2.6.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Прочие неналоговые доходы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227,1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198,4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152,6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89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3.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 (тыс.руб.)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49712,5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52125,8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       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55514,6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862" name="Group 86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245475" cy="4608512"/>
        </p:xfrm>
        <a:graphic>
          <a:graphicData uri="http://schemas.openxmlformats.org/drawingml/2006/table">
            <a:tbl>
              <a:tblPr/>
              <a:tblGrid>
                <a:gridCol w="3282950"/>
                <a:gridCol w="1839913"/>
                <a:gridCol w="1681162"/>
                <a:gridCol w="1441450"/>
              </a:tblGrid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разделов КБК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2017 год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2018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2019 год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2738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172612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177342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181740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91472" marR="91472" marT="45721" marB="45721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63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0100 Общегосударственные вопросы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30674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29479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0300 Национальная безопасность и правоохранительная   деятельность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4943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4939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5489,7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0400 Национальная экономика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7735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8528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8751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0500  ЖКХ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8863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9039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8840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0700 Образование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109620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107949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104309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0800  Культура и кинематография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7849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05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0900   Здравоохранение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00,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00,0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 Социальная политика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2105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2078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1100 Физическая культура и спорт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177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1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Условно утвержденные расходы</a:t>
                      </a:r>
                    </a:p>
                  </a:txBody>
                  <a:tcPr marL="91472" marR="91472" marT="45721" marB="45721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6903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14563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ahoma" pitchFamily="34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68596" marR="68596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5849" name="Rectangle 2"/>
          <p:cNvSpPr>
            <a:spLocks noChangeArrowheads="1"/>
          </p:cNvSpPr>
          <p:nvPr/>
        </p:nvSpPr>
        <p:spPr bwMode="auto">
          <a:xfrm>
            <a:off x="107950" y="0"/>
            <a:ext cx="9144000" cy="10525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6699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Расходы  бюджета Тейковского муниципального района </a:t>
            </a:r>
          </a:p>
          <a:p>
            <a:pPr algn="ctr"/>
            <a:r>
              <a:rPr lang="ru-RU" altLang="ru-RU" sz="2000" b="1" i="1">
                <a:latin typeface="Times New Roman" pitchFamily="18" charset="0"/>
                <a:cs typeface="Times New Roman" pitchFamily="18" charset="0"/>
              </a:rPr>
              <a:t>по функциональной   направленности,    на 2017-2019 годы       </a:t>
            </a:r>
            <a:r>
              <a:rPr lang="ru-RU" altLang="ru-RU" sz="1600" b="1" i="1">
                <a:latin typeface="Times New Roman" pitchFamily="18" charset="0"/>
                <a:cs typeface="Times New Roman" pitchFamily="18" charset="0"/>
              </a:rPr>
              <a:t>тыс. руб.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0100 «Общегосударственные вопросы»</a:t>
            </a:r>
          </a:p>
        </p:txBody>
      </p:sp>
      <p:sp>
        <p:nvSpPr>
          <p:cNvPr id="76802" name="AutoShape 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2185,4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3" name="AutoShape 8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год- 30674,6 т.р. </a:t>
            </a:r>
          </a:p>
        </p:txBody>
      </p:sp>
      <p:sp>
        <p:nvSpPr>
          <p:cNvPr id="76804" name="AutoShape 12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год- 29479,6 т.р.</a:t>
            </a:r>
          </a:p>
        </p:txBody>
      </p:sp>
      <p:sp>
        <p:nvSpPr>
          <p:cNvPr id="76805" name="AutoShape 13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год- 29649,6 т.р.</a:t>
            </a:r>
          </a:p>
        </p:txBody>
      </p:sp>
      <p:sp>
        <p:nvSpPr>
          <p:cNvPr id="76806" name="AutoShape 16"/>
          <p:cNvSpPr>
            <a:spLocks noChangeArrowheads="1"/>
          </p:cNvSpPr>
          <p:nvPr/>
        </p:nvSpPr>
        <p:spPr bwMode="auto">
          <a:xfrm>
            <a:off x="3203575" y="2276475"/>
            <a:ext cx="2736850" cy="43227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5300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1227,9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7" name="AutoShape 17"/>
          <p:cNvSpPr>
            <a:spLocks noChangeArrowheads="1"/>
          </p:cNvSpPr>
          <p:nvPr/>
        </p:nvSpPr>
        <p:spPr bwMode="auto">
          <a:xfrm>
            <a:off x="179388" y="2276475"/>
            <a:ext cx="2736850" cy="4249738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администрации- 17434,4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5200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2303,0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6808" name="AutoShape 18"/>
          <p:cNvSpPr>
            <a:spLocks noChangeArrowheads="1"/>
          </p:cNvSpPr>
          <p:nvPr/>
        </p:nvSpPr>
        <p:spPr bwMode="auto">
          <a:xfrm>
            <a:off x="6227763" y="2276475"/>
            <a:ext cx="2736850" cy="432276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высшего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должностного лица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муниципального образования –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1313,5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представительных органов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муниципальных  образований 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977,9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Функционирование местной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администрации- 17384,5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финансовых органов – 3445,8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Резервные фонды – 5300тыс.руб.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Другие общегосударственные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вопросы – 1057,9 тыс.руб.</a:t>
            </a:r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ru-RU" sz="2000" b="1" smtClean="0">
                <a:latin typeface="Arial" charset="0"/>
              </a:rPr>
              <a:t>Планирование бюджетных ассигнований на 2017 год и плановый период 2018-2019 г.г. по разделу 0300 «Национальная безопасность и правоохранительная деятельность»</a:t>
            </a:r>
          </a:p>
        </p:txBody>
      </p:sp>
      <p:sp>
        <p:nvSpPr>
          <p:cNvPr id="77826" name="AutoShape 3"/>
          <p:cNvSpPr>
            <a:spLocks noChangeArrowheads="1"/>
          </p:cNvSpPr>
          <p:nvPr/>
        </p:nvSpPr>
        <p:spPr bwMode="auto">
          <a:xfrm>
            <a:off x="179388" y="2276475"/>
            <a:ext cx="2736850" cy="33845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27" name="AutoShape 4"/>
          <p:cNvSpPr>
            <a:spLocks noChangeArrowheads="1"/>
          </p:cNvSpPr>
          <p:nvPr/>
        </p:nvSpPr>
        <p:spPr bwMode="auto">
          <a:xfrm>
            <a:off x="323850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2017 год - 4943,5т.р. </a:t>
            </a:r>
          </a:p>
        </p:txBody>
      </p:sp>
      <p:sp>
        <p:nvSpPr>
          <p:cNvPr id="77828" name="AutoShape 5"/>
          <p:cNvSpPr>
            <a:spLocks noChangeArrowheads="1"/>
          </p:cNvSpPr>
          <p:nvPr/>
        </p:nvSpPr>
        <p:spPr bwMode="auto">
          <a:xfrm>
            <a:off x="6372225" y="1700213"/>
            <a:ext cx="2519363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2019 год - 5489,7 т.р.</a:t>
            </a:r>
          </a:p>
        </p:txBody>
      </p:sp>
      <p:sp>
        <p:nvSpPr>
          <p:cNvPr id="77829" name="AutoShape 6"/>
          <p:cNvSpPr>
            <a:spLocks noChangeArrowheads="1"/>
          </p:cNvSpPr>
          <p:nvPr/>
        </p:nvSpPr>
        <p:spPr bwMode="auto">
          <a:xfrm>
            <a:off x="3348038" y="1700213"/>
            <a:ext cx="2519362" cy="431800"/>
          </a:xfrm>
          <a:prstGeom prst="roundRect">
            <a:avLst>
              <a:gd name="adj" fmla="val 16667"/>
            </a:avLst>
          </a:prstGeom>
          <a:solidFill>
            <a:srgbClr val="CC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1800" b="1"/>
              <a:t>2018 год – 4939,9 т.р.</a:t>
            </a:r>
          </a:p>
        </p:txBody>
      </p:sp>
      <p:sp>
        <p:nvSpPr>
          <p:cNvPr id="77830" name="AutoShape 7"/>
          <p:cNvSpPr>
            <a:spLocks noChangeArrowheads="1"/>
          </p:cNvSpPr>
          <p:nvPr/>
        </p:nvSpPr>
        <p:spPr bwMode="auto">
          <a:xfrm>
            <a:off x="3203575" y="2276475"/>
            <a:ext cx="2736850" cy="30972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- 3643,6 тыс.руб.;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1" name="AutoShape 8"/>
          <p:cNvSpPr>
            <a:spLocks noChangeArrowheads="1"/>
          </p:cNvSpPr>
          <p:nvPr/>
        </p:nvSpPr>
        <p:spPr bwMode="auto">
          <a:xfrm>
            <a:off x="179388" y="2276475"/>
            <a:ext cx="2736850" cy="3529013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 1294,3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-3649,2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  <p:sp>
        <p:nvSpPr>
          <p:cNvPr id="77832" name="AutoShape 9"/>
          <p:cNvSpPr>
            <a:spLocks noChangeArrowheads="1"/>
          </p:cNvSpPr>
          <p:nvPr/>
        </p:nvSpPr>
        <p:spPr bwMode="auto">
          <a:xfrm>
            <a:off x="6227763" y="2276475"/>
            <a:ext cx="2736850" cy="3600450"/>
          </a:xfrm>
          <a:prstGeom prst="roundRect">
            <a:avLst>
              <a:gd name="adj" fmla="val 16667"/>
            </a:avLst>
          </a:prstGeom>
          <a:solidFill>
            <a:srgbClr val="40CCB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buFont typeface="Wingdings" pitchFamily="2" charset="2"/>
              <a:buChar char="Ø"/>
            </a:pPr>
            <a:r>
              <a:rPr lang="ru-RU" sz="1200"/>
              <a:t>Предупреждение и ликвидация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последствий чрезвычайных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ситуаций и стихийных бедствий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природного и техногенного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характера –1296,3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Обеспечение деятельности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МКУ «Единая дежурно-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Диспетчерская служба 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Тейковского муниципального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Района» -3643,6 тыс.руб.;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Char char="Ø"/>
            </a:pPr>
            <a:r>
              <a:rPr lang="ru-RU" sz="1200"/>
              <a:t>Реализация мероприятий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по созданию системы 112 для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обеспечения вызова экстренных</a:t>
            </a:r>
          </a:p>
          <a:p>
            <a:pPr>
              <a:buFont typeface="Wingdings" pitchFamily="2" charset="2"/>
              <a:buNone/>
            </a:pPr>
            <a:r>
              <a:rPr lang="ru-RU" sz="1200"/>
              <a:t>оперативных служб- 549,8 тыс.руб.</a:t>
            </a:r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  <a:p>
            <a:pPr>
              <a:buFont typeface="Wingdings" pitchFamily="2" charset="2"/>
              <a:buNone/>
            </a:pPr>
            <a:endParaRPr lang="ru-RU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4566</TotalTime>
  <Words>2901</Words>
  <Application>Microsoft Office PowerPoint</Application>
  <PresentationFormat>Экран (4:3)</PresentationFormat>
  <Paragraphs>848</Paragraphs>
  <Slides>37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45" baseType="lpstr">
      <vt:lpstr>Arial</vt:lpstr>
      <vt:lpstr>Calibri</vt:lpstr>
      <vt:lpstr>Times New Roman</vt:lpstr>
      <vt:lpstr>Wingdings</vt:lpstr>
      <vt:lpstr>Tahoma</vt:lpstr>
      <vt:lpstr>Тема Office</vt:lpstr>
      <vt:lpstr>Тема Office</vt:lpstr>
      <vt:lpstr>Диаграмма</vt:lpstr>
      <vt:lpstr>БЮДЖЕТ ДЛЯ ГРАЖДАН  Бюджет Тейковского муниципального района на 2017 год и плановый период  2018-2019 годов</vt:lpstr>
      <vt:lpstr> Бюджет Тейковского муниципального района сформирован в соответствии с требованиями бюджетного и налогового законодательства Российской Федерации, на основании:</vt:lpstr>
      <vt:lpstr>Слайд 3</vt:lpstr>
      <vt:lpstr>Структура  доходов бюджета Тейковского муниципального района   за 2017-2019 г.г.</vt:lpstr>
      <vt:lpstr>Структура  безвозмездных поступлений в бюджет  Тейковского муниципального района   на 2017-2019 г.г.</vt:lpstr>
      <vt:lpstr>Налоговые и неналоговые доходы  бюджета Тейковского муниципального района по видам доходов, тыс. рублей</vt:lpstr>
      <vt:lpstr>Слайд 7</vt:lpstr>
      <vt:lpstr>Планирование бюджетных ассигнований на 2017 год и плановый период 2018-2019 г.г. по разделу 0100 «Общегосударственные вопросы»</vt:lpstr>
      <vt:lpstr>Планирование бюджетных ассигнований на 2017 год и плановый период 2018-2019 г.г. по разделу 0300 «Национальная безопасность и правоохранительная деятельность»</vt:lpstr>
      <vt:lpstr>Планирование бюджетных ассигнований на 2017 год и плановый период 2018-2019 г.г. по разделу 0400 «Национальная экономика»</vt:lpstr>
      <vt:lpstr>Планирование бюджетных ассигнований на 2017 год и плановый период 2018-2019 г.г. по разделу 0500 «Жилищно-коммунальное хозяйство»</vt:lpstr>
      <vt:lpstr>Планирование бюджетных ассигнований на 2017 год и плановый период 2018-2019 г.г. по разделу 0700 «Образование»</vt:lpstr>
      <vt:lpstr>Планирование бюджетных ассигнований на 2017 год и плановый период 2018-2019 г.г. по разделу 0800 «Культура, кинематография»</vt:lpstr>
      <vt:lpstr>Планирование бюджетных ассигнований на 2017 год и плановый период 2018-2019 г.г. по разделу 0900 «Здравоохранение»</vt:lpstr>
      <vt:lpstr>Планирование бюджетных ассигнований на 2017 год и плановый период 2018-2019 г.г. по разделу 1000 «Социальная политика»</vt:lpstr>
      <vt:lpstr>Планирование бюджетных ассигнований на 2017 год и плановый период 2018-2019 г.г. по разделу 1100 «Физическая культура и спорт»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Муниципальный долг Тейковского муниципального района  Оценка на 01.01.2017 г. – 0,0 тыс.руб. Прогноз на 01.01.2018 г. – 0,0 тыс.руб. Прогноз на 01.01.2019г. – 0,0 тыс.руб. Прогноз на 01.01.2020 г. – 0,0 тыс.руб. </vt:lpstr>
      <vt:lpstr>Контактные телефоны:</vt:lpstr>
      <vt:lpstr> Благодарим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муниципального образования «Усть-Илимский район» за 2015 год</dc:title>
  <dc:creator>User</dc:creator>
  <cp:lastModifiedBy>Райфинотдел</cp:lastModifiedBy>
  <cp:revision>181</cp:revision>
  <dcterms:created xsi:type="dcterms:W3CDTF">2016-05-10T06:05:12Z</dcterms:created>
  <dcterms:modified xsi:type="dcterms:W3CDTF">2017-06-23T07:36:05Z</dcterms:modified>
</cp:coreProperties>
</file>