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99" r:id="rId3"/>
    <p:sldId id="273" r:id="rId4"/>
    <p:sldId id="278" r:id="rId5"/>
    <p:sldId id="301" r:id="rId6"/>
    <p:sldId id="275" r:id="rId7"/>
    <p:sldId id="264" r:id="rId8"/>
    <p:sldId id="302" r:id="rId9"/>
    <p:sldId id="311" r:id="rId10"/>
    <p:sldId id="310" r:id="rId11"/>
    <p:sldId id="309" r:id="rId12"/>
    <p:sldId id="308" r:id="rId13"/>
    <p:sldId id="307" r:id="rId14"/>
    <p:sldId id="306" r:id="rId15"/>
    <p:sldId id="305" r:id="rId16"/>
    <p:sldId id="304" r:id="rId17"/>
    <p:sldId id="265" r:id="rId18"/>
    <p:sldId id="280" r:id="rId19"/>
    <p:sldId id="266" r:id="rId20"/>
    <p:sldId id="279" r:id="rId21"/>
    <p:sldId id="267" r:id="rId22"/>
    <p:sldId id="268" r:id="rId23"/>
    <p:sldId id="284" r:id="rId24"/>
    <p:sldId id="289" r:id="rId25"/>
    <p:sldId id="291" r:id="rId26"/>
    <p:sldId id="294" r:id="rId27"/>
    <p:sldId id="295" r:id="rId28"/>
    <p:sldId id="270" r:id="rId29"/>
    <p:sldId id="271" r:id="rId30"/>
    <p:sldId id="296" r:id="rId31"/>
    <p:sldId id="297" r:id="rId32"/>
    <p:sldId id="298" r:id="rId33"/>
    <p:sldId id="281" r:id="rId34"/>
    <p:sldId id="277" r:id="rId35"/>
    <p:sldId id="272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>
        <p:scale>
          <a:sx n="92" d="100"/>
          <a:sy n="92" d="100"/>
        </p:scale>
        <p:origin x="-74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5C7FCF6-318A-4E8D-A2FE-A78776B15B78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343223-F716-4C5D-BE20-7F222DA4D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A6DA332-BFB3-4397-8845-2F4556F4DD1F}" type="slidenum">
              <a:rPr lang="ru-RU" altLang="ru-RU" sz="1200">
                <a:latin typeface="+mn-lt"/>
              </a:rPr>
              <a:pPr algn="r">
                <a:defRPr/>
              </a:pPr>
              <a:t>4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87F7A84-F795-41E0-8196-573A7D89A2A5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9310D-62CB-436C-B90C-402CF0900879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11702-D8EE-40C4-AC72-F9B7AC3C13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D011A-65A8-4F21-9B69-8F089DF9A99D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221AE-4B2E-40B3-A16D-59C5F5FBE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82CC5-284B-43B4-A35F-4FCC564F3B63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4EE45-0D4B-4928-921C-515F97BF6E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08FC7-875B-48B8-857A-A08FC54098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9ACA-DF9B-454F-9035-B931F1797866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0E36B-9780-4503-8044-E2606AD16F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6A7D6-0D1E-4118-A9CB-ECD7F119C76C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61546-48CD-4183-BD2C-18676DF0A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51C3E-2310-4AD9-9F6D-DC1F2570E9CA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D8F2A-316D-41C1-9E81-D973A5BCB1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26EF9-E0E1-4847-9390-554BA656DE23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45D91-BB91-4949-A4E9-9C046979F9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16448-867A-4D00-81EA-A85B3A89C7A5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5540B-DF39-418D-8E90-F5ABB8C36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B25778-6D20-4CB6-8A5E-5CEB1895DDA9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96A62-2A44-4DBB-8851-76874BE52A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2A5BD-9195-4AAF-983A-D26C509B5F85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A9237-9CF0-4B3C-A113-C136C2CCE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DEFE4-0C1C-456E-9EDF-5D806A13FC03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21513-E61B-442E-A0D3-4A63622FE4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42E3DE-EE4A-4C1E-BAAE-C846E07D3883}" type="datetimeFigureOut">
              <a:rPr lang="ru-RU"/>
              <a:pPr>
                <a:defRPr/>
              </a:pPr>
              <a:t>20.06.2017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803E86-7CAE-4B83-ACC3-9050B8770E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Проект бюджета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2017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2018-2019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0400 «Национальная экономика»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- 9557,2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- 10062,3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- 10424,7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- 6553,0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- 3518,7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6553,0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2651,2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-6553,0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- 3156,3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0500 «Жилищно-коммунальное хозяйство»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- 8863,6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- 8840,7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- 9039,4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6928,4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- 1087,9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6752,6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Благоустройство- 1087,9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6729,7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- 1087,9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0700 «Образование»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250825" y="1700213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год- 109620,8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год- 104309,8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год- 107949,5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14163,1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- 84386,3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8544,4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14140,9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86022,8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- 845,7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8611,4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13788,1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81121,6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8544,4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0800 «Культура, кинематография»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год- 7849,0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год- 7849,0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год- 7849,0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- 1257,7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- 1257,7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-1257,7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0900 «Здравоохранение»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- 400,0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год- 29479,0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- 200,0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 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– 200,0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– 400,0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200,0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1000 «Социальная политика»</a:t>
            </a:r>
          </a:p>
        </p:txBody>
      </p:sp>
      <p:sp>
        <p:nvSpPr>
          <p:cNvPr id="8499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499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- 2158,8 т.р. </a:t>
            </a:r>
          </a:p>
        </p:txBody>
      </p:sp>
      <p:sp>
        <p:nvSpPr>
          <p:cNvPr id="8499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- 2078,5 т.р.</a:t>
            </a:r>
          </a:p>
        </p:txBody>
      </p:sp>
      <p:sp>
        <p:nvSpPr>
          <p:cNvPr id="8499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 2105,4 т.р.</a:t>
            </a:r>
          </a:p>
        </p:txBody>
      </p:sp>
      <p:sp>
        <p:nvSpPr>
          <p:cNvPr id="8499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- 134,3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499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- 188,0тыс.руб.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500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- 107,4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1100 «Физическая культура и спорт»</a:t>
            </a:r>
          </a:p>
        </p:txBody>
      </p:sp>
      <p:sp>
        <p:nvSpPr>
          <p:cNvPr id="8601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6019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- 177,8 т.р. </a:t>
            </a:r>
          </a:p>
        </p:txBody>
      </p:sp>
      <p:sp>
        <p:nvSpPr>
          <p:cNvPr id="86020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- 177,8 т.р.</a:t>
            </a:r>
          </a:p>
        </p:txBody>
      </p:sp>
      <p:sp>
        <p:nvSpPr>
          <p:cNvPr id="86021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- 177,8 т.р.</a:t>
            </a:r>
          </a:p>
        </p:txBody>
      </p:sp>
      <p:sp>
        <p:nvSpPr>
          <p:cNvPr id="86022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6023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6024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2017 год - 135053,4 тыс.руб.(77,4 %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2018 год - 131774,2 тыс.руб. (73,5 %)              2019 год - 127471,1 тыс.руб. (69,6 %)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179388" y="3357563"/>
            <a:ext cx="4281487" cy="949325"/>
            <a:chOff x="92" y="2454"/>
            <a:chExt cx="2651" cy="386"/>
          </a:xfrm>
        </p:grpSpPr>
        <p:pic>
          <p:nvPicPr>
            <p:cNvPr id="8707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7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                    ежегодно по 177</a:t>
              </a:r>
              <a:r>
                <a:rPr lang="ru-RU" altLang="ru-RU" b="1">
                  <a:latin typeface="Times New Roman" pitchFamily="18" charset="0"/>
                </a:rPr>
                <a:t>,8тыс.руб.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6"/>
          <p:cNvGrpSpPr>
            <a:grpSpLocks/>
          </p:cNvGrpSpPr>
          <p:nvPr/>
        </p:nvGrpSpPr>
        <p:grpSpPr bwMode="auto">
          <a:xfrm>
            <a:off x="4572000" y="3573463"/>
            <a:ext cx="4319588" cy="1584325"/>
            <a:chOff x="2880" y="2485"/>
            <a:chExt cx="2711" cy="525"/>
          </a:xfrm>
        </p:grpSpPr>
        <p:pic>
          <p:nvPicPr>
            <p:cNvPr id="87072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73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«Создание благоприятных условий в целях привлечения медицинских работников для работы в учреждениях здравоохранения, расположенных на территории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400,0 тыс.руб.; 200,0 тыс.руб.; 200,0 тыс.руб.</a:t>
              </a:r>
            </a:p>
          </p:txBody>
        </p:sp>
      </p:grpSp>
      <p:grpSp>
        <p:nvGrpSpPr>
          <p:cNvPr id="87045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7070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71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2017г. - </a:t>
              </a:r>
              <a:r>
                <a:rPr lang="ru-RU" altLang="ru-RU" b="1">
                  <a:latin typeface="Times New Roman" pitchFamily="18" charset="0"/>
                </a:rPr>
                <a:t>100,0 тыс.руб. ; 2018 г. - 100,0 тыс.руб.     </a:t>
              </a:r>
            </a:p>
          </p:txBody>
        </p:sp>
      </p:grpSp>
      <p:grpSp>
        <p:nvGrpSpPr>
          <p:cNvPr id="87046" name="Скругленный прямоугольник 9"/>
          <p:cNvGrpSpPr>
            <a:grpSpLocks/>
          </p:cNvGrpSpPr>
          <p:nvPr/>
        </p:nvGrpSpPr>
        <p:grpSpPr bwMode="auto">
          <a:xfrm>
            <a:off x="179388" y="4149725"/>
            <a:ext cx="4246562" cy="863600"/>
            <a:chOff x="113" y="2880"/>
            <a:chExt cx="2630" cy="346"/>
          </a:xfrm>
        </p:grpSpPr>
        <p:pic>
          <p:nvPicPr>
            <p:cNvPr id="87068" name="Скругленный прямоугольник 9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13" y="2880"/>
              <a:ext cx="263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9" name="Text Box 18"/>
            <p:cNvSpPr txBox="1">
              <a:spLocks noChangeArrowheads="1"/>
            </p:cNvSpPr>
            <p:nvPr/>
          </p:nvSpPr>
          <p:spPr bwMode="auto">
            <a:xfrm>
              <a:off x="114" y="2908"/>
              <a:ext cx="25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  <a:cs typeface="Times New Roman" pitchFamily="18" charset="0"/>
                </a:rPr>
                <a:t>«Поддержка населения в Тейковском муниципальном районе»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2017 - 70,0 тыс.руб.; 2018 -  70,0 тыс.руб.</a:t>
              </a: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7047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7066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7048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7064" name="Скругленный прямоугольник 12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solidFill>
                    <a:schemeClr val="bg1"/>
                  </a:solidFill>
                  <a:latin typeface="Times New Roman" pitchFamily="18" charset="0"/>
                </a:rPr>
                <a:t>«</a:t>
              </a:r>
              <a:r>
                <a:rPr lang="ru-RU" altLang="ru-RU">
                  <a:latin typeface="Times New Roman" pitchFamily="18" charset="0"/>
                </a:rPr>
                <a:t>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350,0 тыс.руб.; 350,0 тыс.руб.; 350,0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9" name="Скругленный прямоугольник 14"/>
          <p:cNvGrpSpPr>
            <a:grpSpLocks/>
          </p:cNvGrpSpPr>
          <p:nvPr/>
        </p:nvGrpSpPr>
        <p:grpSpPr bwMode="auto">
          <a:xfrm>
            <a:off x="179388" y="5013325"/>
            <a:ext cx="4248150" cy="1584325"/>
            <a:chOff x="87" y="3255"/>
            <a:chExt cx="2696" cy="735"/>
          </a:xfrm>
        </p:grpSpPr>
        <p:pic>
          <p:nvPicPr>
            <p:cNvPr id="87062" name="Скругленный прямоугольник 1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8492,2 тыс.руб.; 8614,3 тыс.руб.;8388,7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7050" name="Скругленный прямоугольник 4"/>
          <p:cNvGrpSpPr>
            <a:grpSpLocks/>
          </p:cNvGrpSpPr>
          <p:nvPr/>
        </p:nvGrpSpPr>
        <p:grpSpPr bwMode="auto">
          <a:xfrm>
            <a:off x="139700" y="2420938"/>
            <a:ext cx="4287838" cy="788987"/>
            <a:chOff x="88" y="1966"/>
            <a:chExt cx="2655" cy="369"/>
          </a:xfrm>
        </p:grpSpPr>
        <p:pic>
          <p:nvPicPr>
            <p:cNvPr id="87060" name="Скругленный прямоугольник 4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ежегодно по </a:t>
              </a:r>
              <a:r>
                <a:rPr lang="ru-RU" altLang="ru-RU" b="1">
                  <a:latin typeface="Times New Roman" pitchFamily="18" charset="0"/>
                </a:rPr>
                <a:t> 8037,1 тыс.руб.</a:t>
              </a:r>
            </a:p>
          </p:txBody>
        </p:sp>
      </p:grpSp>
      <p:grpSp>
        <p:nvGrpSpPr>
          <p:cNvPr id="87051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7058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7052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7056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10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108579,7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106908,4 тыс.руб.     103178,7 тыс.руб.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179388" y="188913"/>
            <a:ext cx="4319587" cy="2087562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8087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179388" y="1989138"/>
            <a:ext cx="4319587" cy="2087562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8085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8067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8083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8068" name="Скругленный прямоугольник 5"/>
          <p:cNvGrpSpPr>
            <a:grpSpLocks/>
          </p:cNvGrpSpPr>
          <p:nvPr/>
        </p:nvGrpSpPr>
        <p:grpSpPr bwMode="auto">
          <a:xfrm>
            <a:off x="4572000" y="1989138"/>
            <a:ext cx="4319588" cy="2087562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808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8069" name="Скругленный прямоугольник 5"/>
          <p:cNvGrpSpPr>
            <a:grpSpLocks/>
          </p:cNvGrpSpPr>
          <p:nvPr/>
        </p:nvGrpSpPr>
        <p:grpSpPr bwMode="auto">
          <a:xfrm>
            <a:off x="2411413" y="3933825"/>
            <a:ext cx="4319587" cy="2087563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8079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8070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8071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8072" name="Text Box 31"/>
          <p:cNvSpPr txBox="1">
            <a:spLocks noChangeArrowheads="1"/>
          </p:cNvSpPr>
          <p:nvPr/>
        </p:nvSpPr>
        <p:spPr bwMode="auto">
          <a:xfrm>
            <a:off x="250825" y="188913"/>
            <a:ext cx="3049588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Развитие информационного </a:t>
            </a:r>
          </a:p>
          <a:p>
            <a:r>
              <a:rPr lang="ru-RU" sz="1600"/>
              <a:t>общества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2017 г. – 1330,0 тыс.руб.</a:t>
            </a:r>
          </a:p>
        </p:txBody>
      </p:sp>
      <p:sp>
        <p:nvSpPr>
          <p:cNvPr id="88073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8074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70363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r>
              <a:rPr lang="ru-RU" sz="1600"/>
              <a:t>Тейковском муниципальном района»</a:t>
            </a:r>
          </a:p>
          <a:p>
            <a:r>
              <a:rPr lang="ru-RU" sz="1600"/>
              <a:t>          ежегодно по – 50,0 тыс.руб.;</a:t>
            </a:r>
          </a:p>
          <a:p>
            <a:r>
              <a:rPr lang="ru-RU" sz="1800"/>
              <a:t> </a:t>
            </a:r>
          </a:p>
        </p:txBody>
      </p:sp>
      <p:sp>
        <p:nvSpPr>
          <p:cNvPr id="88075" name="Text Box 34"/>
          <p:cNvSpPr txBox="1">
            <a:spLocks noChangeArrowheads="1"/>
          </p:cNvSpPr>
          <p:nvPr/>
        </p:nvSpPr>
        <p:spPr bwMode="auto">
          <a:xfrm>
            <a:off x="376238" y="2081213"/>
            <a:ext cx="3686175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Повышение безопасности </a:t>
            </a:r>
          </a:p>
          <a:p>
            <a:r>
              <a:rPr lang="ru-RU" sz="1600"/>
              <a:t>дорожного движения на территории</a:t>
            </a:r>
          </a:p>
          <a:p>
            <a:r>
              <a:rPr lang="ru-RU" sz="1600"/>
              <a:t>Тейковского муниципального района</a:t>
            </a:r>
          </a:p>
          <a:p>
            <a:r>
              <a:rPr lang="ru-RU" sz="1600"/>
              <a:t>на 2017- 2020 годы»</a:t>
            </a:r>
          </a:p>
          <a:p>
            <a:r>
              <a:rPr lang="ru-RU" sz="1600"/>
              <a:t>      ежегодно по 250,0 тыс.руб.</a:t>
            </a:r>
          </a:p>
        </p:txBody>
      </p:sp>
      <p:sp>
        <p:nvSpPr>
          <p:cNvPr id="88076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3686175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Развитие сети муниципальных </a:t>
            </a:r>
          </a:p>
          <a:p>
            <a:r>
              <a:rPr lang="ru-RU" sz="1600"/>
              <a:t>автомобильных дорог общего </a:t>
            </a:r>
          </a:p>
          <a:p>
            <a:r>
              <a:rPr lang="ru-RU" sz="1600"/>
              <a:t>пользования местного значения</a:t>
            </a:r>
          </a:p>
          <a:p>
            <a:r>
              <a:rPr lang="ru-RU" sz="1600"/>
              <a:t>Тейковского муниципального района</a:t>
            </a:r>
          </a:p>
          <a:p>
            <a:r>
              <a:rPr lang="ru-RU" sz="1600"/>
              <a:t>и дорог внутри населенных пунктов»</a:t>
            </a:r>
          </a:p>
          <a:p>
            <a:r>
              <a:rPr lang="ru-RU" sz="1600"/>
              <a:t>    ежегодно по 6303,0 тыс.руб.</a:t>
            </a:r>
          </a:p>
        </p:txBody>
      </p:sp>
      <p:sp>
        <p:nvSpPr>
          <p:cNvPr id="88077" name="Text Box 36"/>
          <p:cNvSpPr txBox="1">
            <a:spLocks noChangeArrowheads="1"/>
          </p:cNvSpPr>
          <p:nvPr/>
        </p:nvSpPr>
        <p:spPr bwMode="auto">
          <a:xfrm>
            <a:off x="2608263" y="3952875"/>
            <a:ext cx="3798887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Экономическое развитие </a:t>
            </a:r>
          </a:p>
          <a:p>
            <a:r>
              <a:rPr lang="ru-RU" sz="1600"/>
              <a:t>Тейковского муниципального района»</a:t>
            </a:r>
          </a:p>
          <a:p>
            <a:r>
              <a:rPr lang="ru-RU" sz="1600"/>
              <a:t>  2017г. – 400,0 тыс.руб.;</a:t>
            </a:r>
          </a:p>
          <a:p>
            <a:r>
              <a:rPr lang="ru-RU" sz="1600"/>
              <a:t>2018 – 2019 г.г. по 200,0 тыс.руб.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  108579,7 тыс.руб. (62,3 % от общего объёма расхода бюджета); 2018 – 106908,4 тыс.руб., 2019 – 103178,7 тыс.руб.</a:t>
            </a:r>
          </a:p>
        </p:txBody>
      </p:sp>
      <p:grpSp>
        <p:nvGrpSpPr>
          <p:cNvPr id="89091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91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15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 </a:t>
              </a:r>
              <a:r>
                <a:rPr lang="ru-RU" altLang="ru-RU" sz="1600" b="1">
                  <a:latin typeface="Times New Roman" pitchFamily="18" charset="0"/>
                </a:rPr>
                <a:t>2017- 2084,7</a:t>
              </a:r>
              <a:r>
                <a:rPr lang="ru-RU" altLang="ru-RU" sz="1600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– 955,6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2019 – 955,6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909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9112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13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9093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9110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11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52913,9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pic>
        <p:nvPicPr>
          <p:cNvPr id="89094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5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476,4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grpSp>
        <p:nvGrpSpPr>
          <p:cNvPr id="89096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9108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09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основных общеобразовательных программ»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2017 - 44931,1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2018-2019 по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44055,8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9097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8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2017- 3831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  <a:r>
              <a:rPr lang="ru-RU" altLang="ru-RU" sz="1600" b="1">
                <a:latin typeface="Times New Roman" pitchFamily="18" charset="0"/>
              </a:rPr>
              <a:t> 2018-2019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3824,3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grpSp>
        <p:nvGrpSpPr>
          <p:cNvPr id="89099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9106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07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665,7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9100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910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0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9101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9102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103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2019 – 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политики и основных направлениях налоговой политики Тейковского муниципального района на 2017 год и плановый период 2018 и 2019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2017 год и плановый период 2018 - 2019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2016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5"/>
          <p:cNvGrpSpPr>
            <a:grpSpLocks/>
          </p:cNvGrpSpPr>
          <p:nvPr/>
        </p:nvGrpSpPr>
        <p:grpSpPr bwMode="auto">
          <a:xfrm>
            <a:off x="395288" y="260350"/>
            <a:ext cx="4064000" cy="2085975"/>
            <a:chOff x="84" y="1273"/>
            <a:chExt cx="2581" cy="818"/>
          </a:xfrm>
        </p:grpSpPr>
        <p:pic>
          <p:nvPicPr>
            <p:cNvPr id="9011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8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-80,0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90,0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2019 – 0,0 </a:t>
              </a:r>
              <a:r>
                <a:rPr lang="ru-RU" altLang="ru-RU" sz="1600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90114" name="Скругленный прямоугольник 5"/>
          <p:cNvGrpSpPr>
            <a:grpSpLocks/>
          </p:cNvGrpSpPr>
          <p:nvPr/>
        </p:nvGrpSpPr>
        <p:grpSpPr bwMode="auto">
          <a:xfrm>
            <a:off x="4716463" y="1989138"/>
            <a:ext cx="4064000" cy="2232025"/>
            <a:chOff x="84" y="1273"/>
            <a:chExt cx="2581" cy="818"/>
          </a:xfrm>
        </p:grpSpPr>
        <p:pic>
          <p:nvPicPr>
            <p:cNvPr id="9011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6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287,0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7" name="Скругленный прямоугольник 3"/>
          <p:cNvGrpSpPr>
            <a:grpSpLocks/>
          </p:cNvGrpSpPr>
          <p:nvPr/>
        </p:nvGrpSpPr>
        <p:grpSpPr bwMode="auto">
          <a:xfrm>
            <a:off x="2268538" y="4508500"/>
            <a:ext cx="4535487" cy="2349500"/>
            <a:chOff x="92" y="2380"/>
            <a:chExt cx="2721" cy="506"/>
          </a:xfrm>
        </p:grpSpPr>
        <p:pic>
          <p:nvPicPr>
            <p:cNvPr id="911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7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2017 - 177,8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2018 – 177,8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1138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- 8037,1 тыс.руб. (4,6 % от общего объёма расхода бюджета); 2018 – 2019 годы по 8037,1 тыс.руб.</a:t>
            </a:r>
          </a:p>
        </p:txBody>
      </p:sp>
      <p:grpSp>
        <p:nvGrpSpPr>
          <p:cNvPr id="91139" name="Скругленный прямоугольник 5"/>
          <p:cNvGrpSpPr>
            <a:grpSpLocks/>
          </p:cNvGrpSpPr>
          <p:nvPr/>
        </p:nvGrpSpPr>
        <p:grpSpPr bwMode="auto">
          <a:xfrm>
            <a:off x="395288" y="1412875"/>
            <a:ext cx="4122737" cy="1325563"/>
            <a:chOff x="84" y="1252"/>
            <a:chExt cx="2581" cy="480"/>
          </a:xfrm>
        </p:grpSpPr>
        <p:pic>
          <p:nvPicPr>
            <p:cNvPr id="9114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5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6591,3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91140" name="Скругленный прямоугольник 4"/>
          <p:cNvGrpSpPr>
            <a:grpSpLocks/>
          </p:cNvGrpSpPr>
          <p:nvPr/>
        </p:nvGrpSpPr>
        <p:grpSpPr bwMode="auto">
          <a:xfrm>
            <a:off x="4787900" y="1412875"/>
            <a:ext cx="4129088" cy="1295400"/>
            <a:chOff x="125" y="1966"/>
            <a:chExt cx="2547" cy="369"/>
          </a:xfrm>
        </p:grpSpPr>
        <p:pic>
          <p:nvPicPr>
            <p:cNvPr id="91142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43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1445,8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1141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2017 год    -  177,8 тыс.руб. (0,1 % от общего объёма расхода бюджета); 2018 – 177,8 тыс.руб.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Поддержка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-  70,0 тыс.руб. (0,04 %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2018 -70,0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5"/>
          <p:cNvGrpSpPr>
            <a:grpSpLocks/>
          </p:cNvGrpSpPr>
          <p:nvPr/>
        </p:nvGrpSpPr>
        <p:grpSpPr bwMode="auto">
          <a:xfrm>
            <a:off x="2484438" y="1125538"/>
            <a:ext cx="4022725" cy="1089025"/>
            <a:chOff x="50" y="1184"/>
            <a:chExt cx="2581" cy="506"/>
          </a:xfrm>
        </p:grpSpPr>
        <p:pic>
          <p:nvPicPr>
            <p:cNvPr id="9217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«Повышение качества жизни граждан пожилого возраста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2017 - 70,0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2018 – 70,0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3" name="Скругленный прямоугольник 6"/>
          <p:cNvGrpSpPr>
            <a:grpSpLocks/>
          </p:cNvGrpSpPr>
          <p:nvPr/>
        </p:nvGrpSpPr>
        <p:grpSpPr bwMode="auto">
          <a:xfrm>
            <a:off x="4284663" y="3716338"/>
            <a:ext cx="4392612" cy="1655762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4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1023,1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2164" name="Скругленный прямоугольник 8"/>
          <p:cNvGrpSpPr>
            <a:grpSpLocks/>
          </p:cNvGrpSpPr>
          <p:nvPr/>
        </p:nvGrpSpPr>
        <p:grpSpPr bwMode="auto">
          <a:xfrm>
            <a:off x="4427538" y="5516563"/>
            <a:ext cx="4391025" cy="1081087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2172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2017 - 332,6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2018 – 508,4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2019 -309,7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2165" name="Скругленный прямоугольник 9"/>
          <p:cNvGrpSpPr>
            <a:grpSpLocks/>
          </p:cNvGrpSpPr>
          <p:nvPr/>
        </p:nvGrpSpPr>
        <p:grpSpPr bwMode="auto">
          <a:xfrm>
            <a:off x="539750" y="3716338"/>
            <a:ext cx="3505200" cy="2811462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5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>
                <a:defRPr/>
              </a:pPr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</a:p>
            <a:p>
              <a:pPr algn="ctr">
                <a:defRPr/>
              </a:pPr>
              <a:r>
                <a:rPr lang="ru-RU" altLang="ru-RU" sz="1600" b="1">
                  <a:latin typeface="Times New Roman" pitchFamily="18" charset="0"/>
                </a:rPr>
                <a:t>2017 -188,0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>
                <a:defRPr/>
              </a:pPr>
              <a:r>
                <a:rPr lang="ru-RU" altLang="ru-RU" sz="1600" b="1">
                  <a:latin typeface="Times New Roman" pitchFamily="18" charset="0"/>
                </a:rPr>
                <a:t>2018 – 134,3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>
                <a:defRPr/>
              </a:pPr>
              <a:r>
                <a:rPr lang="ru-RU" altLang="ru-RU" sz="1600" b="1">
                  <a:latin typeface="Times New Roman" pitchFamily="18" charset="0"/>
                </a:rPr>
                <a:t>2019 – 107,4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>
                <a:defRPr/>
              </a:pP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166" name="Заголовок 1"/>
          <p:cNvSpPr txBox="1">
            <a:spLocks/>
          </p:cNvSpPr>
          <p:nvPr/>
        </p:nvSpPr>
        <p:spPr bwMode="auto">
          <a:xfrm>
            <a:off x="0" y="2349500"/>
            <a:ext cx="9144000" cy="130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  8492,2 тыс.руб. (4,9 %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8614,3 тыс.руб.; 2019 – 8388,7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3186" name="Скругленный прямоугольник 5"/>
          <p:cNvGrpSpPr>
            <a:grpSpLocks/>
          </p:cNvGrpSpPr>
          <p:nvPr/>
        </p:nvGrpSpPr>
        <p:grpSpPr bwMode="auto">
          <a:xfrm>
            <a:off x="4787900" y="765175"/>
            <a:ext cx="3960813" cy="2447925"/>
            <a:chOff x="50" y="1184"/>
            <a:chExt cx="2581" cy="506"/>
          </a:xfrm>
        </p:grpSpPr>
        <p:pic>
          <p:nvPicPr>
            <p:cNvPr id="9319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3188" name="Скругленный прямоугольник 5"/>
          <p:cNvGrpSpPr>
            <a:grpSpLocks/>
          </p:cNvGrpSpPr>
          <p:nvPr/>
        </p:nvGrpSpPr>
        <p:grpSpPr bwMode="auto">
          <a:xfrm>
            <a:off x="395288" y="3284538"/>
            <a:ext cx="4032250" cy="2881312"/>
            <a:chOff x="50" y="1184"/>
            <a:chExt cx="2581" cy="506"/>
          </a:xfrm>
        </p:grpSpPr>
        <p:pic>
          <p:nvPicPr>
            <p:cNvPr id="9319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189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2447925"/>
            <a:chOff x="50" y="1184"/>
            <a:chExt cx="2581" cy="506"/>
          </a:xfrm>
        </p:grpSpPr>
        <p:pic>
          <p:nvPicPr>
            <p:cNvPr id="9319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3190" name="Скругленный прямоугольник 5"/>
          <p:cNvGrpSpPr>
            <a:grpSpLocks/>
          </p:cNvGrpSpPr>
          <p:nvPr/>
        </p:nvGrpSpPr>
        <p:grpSpPr bwMode="auto">
          <a:xfrm>
            <a:off x="4787900" y="3789363"/>
            <a:ext cx="4105275" cy="2519362"/>
            <a:chOff x="50" y="1184"/>
            <a:chExt cx="2581" cy="506"/>
          </a:xfrm>
        </p:grpSpPr>
        <p:pic>
          <p:nvPicPr>
            <p:cNvPr id="9319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319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21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кормовой базы в общественном животноводстве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350,0 тыс.руб. (0,2 %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350,0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- 400,0 тыс.руб. (0,2 % от общего объёма расхода бюджета); 2018 – 2019 по 200,0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.; 2018 -2019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4217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584325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19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5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«Создание условий для оказания медицинской помощи населению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2017 - 200,0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2018-2019 по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100,0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Создание условий для оказания медицинской помощи населению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400,0 тыс.руб. (0,2 %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200,0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- 100,0 тыс.руб. (0,05 % от общего объёма расхода бюджета); 2018 – 100,0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771775" y="4652963"/>
            <a:ext cx="3744913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987675" y="4941888"/>
            <a:ext cx="3527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2017 - 400,0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  <a:r>
              <a:rPr lang="ru-RU" altLang="ru-RU" sz="1600" b="1">
                <a:latin typeface="Times New Roman" pitchFamily="18" charset="0"/>
              </a:rPr>
              <a:t> 2018 -2019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 rot="10800000" flipV="1">
            <a:off x="2627313" y="4868863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5241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584325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3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«Привлечение и закрепление медицинских кадров в Тейковском муниципальном районе»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2017 - 200,0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2018 -2019 по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100,0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2124075" y="1268413"/>
            <a:ext cx="50403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50,0 тыс.руб. (0,03 %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50,0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на 2017 -2020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- 250,0 тыс.руб. (0,14 % от общего объёма расхода бюджета); 2018 – 2019 по 250,0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6262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3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6264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7282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7290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7283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6303,0 тыс.руб. (3,6 %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6303,0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28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7285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7286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08915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7288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4000,0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информационного общества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- 1330,0 тыс.руб. (0,8 %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2124075" y="3500438"/>
            <a:ext cx="4471988" cy="1995487"/>
            <a:chOff x="-231" y="2482"/>
            <a:chExt cx="2891" cy="339"/>
          </a:xfrm>
        </p:grpSpPr>
        <p:pic>
          <p:nvPicPr>
            <p:cNvPr id="9831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1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5"/>
          <p:cNvGrpSpPr>
            <a:grpSpLocks/>
          </p:cNvGrpSpPr>
          <p:nvPr/>
        </p:nvGrpSpPr>
        <p:grpSpPr bwMode="auto">
          <a:xfrm>
            <a:off x="2124075" y="1700213"/>
            <a:ext cx="4319588" cy="1441450"/>
            <a:chOff x="84" y="1318"/>
            <a:chExt cx="2565" cy="390"/>
          </a:xfrm>
        </p:grpSpPr>
        <p:pic>
          <p:nvPicPr>
            <p:cNvPr id="9830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09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2017 год - 38353,0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- 39893,3 тыс.руб.         2019 год – 40348,5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17020,9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99344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3445,8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9343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2017-5200 т.руб.; 2018-2019 –по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5300,0  тыс.руб. </a:t>
              </a:r>
            </a:p>
          </p:txBody>
        </p:sp>
      </p:grpSp>
      <p:grpSp>
        <p:nvGrpSpPr>
          <p:cNvPr id="99333" name="Скругленный прямоугольник 14"/>
          <p:cNvGrpSpPr>
            <a:grpSpLocks/>
          </p:cNvGrpSpPr>
          <p:nvPr/>
        </p:nvGrpSpPr>
        <p:grpSpPr bwMode="auto">
          <a:xfrm>
            <a:off x="4572000" y="2492375"/>
            <a:ext cx="4357688" cy="1585913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9341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Реализация полномочий Ивановской области  </a:t>
              </a:r>
              <a:endParaRPr lang="ru-RU" altLang="ru-RU" sz="1600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9,9 тыс.руб.</a:t>
              </a:r>
              <a:endParaRPr lang="ru-RU" altLang="ru-RU" sz="1600">
                <a:latin typeface="Calibri" pitchFamily="34" charset="0"/>
              </a:endParaRPr>
            </a:p>
          </p:txBody>
        </p:sp>
      </p:grpSp>
      <p:grpSp>
        <p:nvGrpSpPr>
          <p:cNvPr id="99334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9338" name="Скругленный прямоугольник 4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9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1313,5 тыс.руб. </a:t>
              </a: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4716463" y="4292600"/>
            <a:ext cx="4141787" cy="1728788"/>
            <a:chOff x="42" y="2454"/>
            <a:chExt cx="2681" cy="378"/>
          </a:xfrm>
        </p:grpSpPr>
        <p:pic>
          <p:nvPicPr>
            <p:cNvPr id="9933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7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2017- 400,0 т.руб.;2018- 300,0 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2017год и плановый период 2018 и 2019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2017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174384,3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179238,2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183050,9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51534,0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54021,7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56825,1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122850,3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125216,5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126225,8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174384,3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179238,2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183050,9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6592,9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14253,5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657350"/>
            <a:chOff x="118" y="2459"/>
            <a:chExt cx="2590" cy="324"/>
          </a:xfrm>
        </p:grpSpPr>
        <p:pic>
          <p:nvPicPr>
            <p:cNvPr id="1003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Публикация нормативно-правовых актов и другой информации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53,6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2018-2019 по 536,0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5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1003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6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1003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950,0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7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10036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2017-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1301,2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2368,7 т.руб.;2019 – 2006,3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0358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3965575" cy="1944688"/>
            <a:chOff x="118" y="2459"/>
            <a:chExt cx="2590" cy="324"/>
          </a:xfrm>
        </p:grpSpPr>
        <p:pic>
          <p:nvPicPr>
            <p:cNvPr id="1003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3953,7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9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10036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139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1316,1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2018-2019 по 1316,4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79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139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0" name="Скругленный прямоугольник 3"/>
          <p:cNvGrpSpPr>
            <a:grpSpLocks/>
          </p:cNvGrpSpPr>
          <p:nvPr/>
        </p:nvGrpSpPr>
        <p:grpSpPr bwMode="auto">
          <a:xfrm>
            <a:off x="4643438" y="3500438"/>
            <a:ext cx="3965575" cy="1366837"/>
            <a:chOff x="118" y="2459"/>
            <a:chExt cx="2590" cy="324"/>
          </a:xfrm>
        </p:grpSpPr>
        <p:pic>
          <p:nvPicPr>
            <p:cNvPr id="10139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официальных физкультурно-оздоровительных и спортивных мероприятий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177,8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1" name="Скругленный прямоугольник 3"/>
          <p:cNvGrpSpPr>
            <a:grpSpLocks/>
          </p:cNvGrpSpPr>
          <p:nvPr/>
        </p:nvGrpSpPr>
        <p:grpSpPr bwMode="auto">
          <a:xfrm>
            <a:off x="4572000" y="1989138"/>
            <a:ext cx="3965575" cy="1366837"/>
            <a:chOff x="118" y="2459"/>
            <a:chExt cx="2590" cy="324"/>
          </a:xfrm>
        </p:grpSpPr>
        <p:pic>
          <p:nvPicPr>
            <p:cNvPr id="10139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по молодежной политике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190,0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2" name="Скругленный прямоугольник 3"/>
          <p:cNvGrpSpPr>
            <a:grpSpLocks/>
          </p:cNvGrpSpPr>
          <p:nvPr/>
        </p:nvGrpSpPr>
        <p:grpSpPr bwMode="auto">
          <a:xfrm>
            <a:off x="4643438" y="476250"/>
            <a:ext cx="3965575" cy="1366838"/>
            <a:chOff x="118" y="2459"/>
            <a:chExt cx="2590" cy="324"/>
          </a:xfrm>
        </p:grpSpPr>
        <p:pic>
          <p:nvPicPr>
            <p:cNvPr id="10138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Содержание и обслуживание газопровода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559,4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3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138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4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138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366838"/>
            <a:chOff x="118" y="2459"/>
            <a:chExt cx="2590" cy="324"/>
          </a:xfrm>
        </p:grpSpPr>
        <p:pic>
          <p:nvPicPr>
            <p:cNvPr id="10240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2403" name="Скругленный прямоугольник 3"/>
          <p:cNvGrpSpPr>
            <a:grpSpLocks/>
          </p:cNvGrpSpPr>
          <p:nvPr/>
        </p:nvGrpSpPr>
        <p:grpSpPr bwMode="auto">
          <a:xfrm>
            <a:off x="611188" y="2133600"/>
            <a:ext cx="3965575" cy="2016125"/>
            <a:chOff x="118" y="2459"/>
            <a:chExt cx="2590" cy="324"/>
          </a:xfrm>
        </p:grpSpPr>
        <p:pic>
          <p:nvPicPr>
            <p:cNvPr id="10240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236,4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2018 -2019 по 236,5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2017 год - 977,9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- 977,9 тыс.руб.         2019 год – 977,9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3426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342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2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977,9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01.01.2017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01.01.2018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01.01.2019г.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4450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547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2016г.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2017-2019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2017г.</a:t>
            </a:r>
          </a:p>
          <a:p>
            <a:pPr algn="ctr"/>
            <a:r>
              <a:rPr lang="ru-RU" b="1"/>
              <a:t>Всего доходов – 174,4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122,8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70,4%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42,9 млн.руб. 24,6%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8,6 млн. руб. 5%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2018г.</a:t>
            </a:r>
          </a:p>
          <a:p>
            <a:pPr algn="ctr"/>
            <a:r>
              <a:rPr lang="ru-RU" b="1"/>
              <a:t>Всего доходов – 179,2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45,9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25,6%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125,2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69,9%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8,1млн. руб. 4,5%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48,8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26,7%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126,2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68,9%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8 млн. руб. 4,4%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2019г.</a:t>
            </a:r>
          </a:p>
          <a:p>
            <a:pPr algn="ctr"/>
            <a:r>
              <a:rPr lang="ru-RU" b="1"/>
              <a:t>Всего доходов – 174,4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2017-2019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684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2017г.</a:t>
            </a:r>
          </a:p>
          <a:p>
            <a:pPr algn="ctr"/>
            <a:r>
              <a:rPr lang="ru-RU" b="1"/>
              <a:t>Всего – 122,8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68,3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55,6%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0,2 млн.руб. 0,2%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54,3 млн. руб. 44,2%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2018г.</a:t>
            </a:r>
          </a:p>
          <a:p>
            <a:pPr algn="ctr"/>
            <a:r>
              <a:rPr lang="ru-RU" b="1"/>
              <a:t>Всего – 125,2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695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71,7 млн. руб. 56,8%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Проект 2019г.</a:t>
            </a:r>
          </a:p>
          <a:p>
            <a:pPr algn="ctr"/>
            <a:r>
              <a:rPr lang="ru-RU" b="1"/>
              <a:t>Всего доходов – 126,2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5292725" y="1052513"/>
          <a:ext cx="4176713" cy="4176712"/>
        </p:xfrm>
        <a:graphic>
          <a:graphicData uri="http://schemas.openxmlformats.org/presentationml/2006/ole">
            <p:oleObj spid="_x0000_s717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235825" y="2565400"/>
            <a:ext cx="1709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70,7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56,5%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435600" y="25654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43,3%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732588" y="2060575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0,2млн.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39378" name="Group 466"/>
          <p:cNvGraphicFramePr>
            <a:graphicFrameLocks noGrp="1"/>
          </p:cNvGraphicFramePr>
          <p:nvPr/>
        </p:nvGraphicFramePr>
        <p:xfrm>
          <a:off x="395288" y="1052513"/>
          <a:ext cx="8497887" cy="5405437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Проект   2017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Проект    2018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Проект   2019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42951,2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45866,8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48782,5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34078,4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36982,2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39886,1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6553,0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6553,0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6553,0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2194,8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2201,6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2208,4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125,0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130,0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135,0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8582,8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8154,9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8042,6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4011,0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4005,2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4004,3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364,6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382,8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401,9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2419,0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2312,8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2312,8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1456,8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1151,4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1065,7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104,3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104,3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105,3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227,1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  198,4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  152,6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51534,0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54021,7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56825,1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17" name="Group 85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5291137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2017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174384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179238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183050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30507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29479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5799,8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9557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10424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10062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4 183,6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8840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0600 Охрана окружающей среды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109620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107949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104309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   Здравоохранение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2158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2105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1300 Обслуживание государственного и муниципального долга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6592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14253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5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2017-2019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год- 30507,1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год- 29479,5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год- 29649,5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276475"/>
            <a:ext cx="2736850" cy="43227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276475"/>
            <a:ext cx="2736850" cy="43227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- 5250,0т.р.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- 5799,8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– 5250,0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- 3953,7 тыс.руб.;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5290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-3953,7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6004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-3953,7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Реализация мероприятий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 созданию системы 112 для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обеспечения вызова экстренных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оперативных служб- 549,8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3841</TotalTime>
  <Words>2781</Words>
  <Application>Microsoft Office PowerPoint</Application>
  <PresentationFormat>Экран (4:3)</PresentationFormat>
  <Paragraphs>825</Paragraphs>
  <Slides>35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Tahoma</vt:lpstr>
      <vt:lpstr>Тема Office</vt:lpstr>
      <vt:lpstr>Тема Office</vt:lpstr>
      <vt:lpstr>Диаграмма</vt:lpstr>
      <vt:lpstr>БЮДЖЕТ ДЛЯ ГРАЖДАН   Проект бюджета Тейковского муниципального района на 2017 год и плановый период  2018-2019 годов</vt:lpstr>
      <vt:lpstr>Проект бюджета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Структура  доходов бюджета Тейковского муниципального района   за 2017-2019 г.г.</vt:lpstr>
      <vt:lpstr>Структура  безвозмездных поступлений в бюджет  Тейковского муниципального района   на 2017-2019 г.г.</vt:lpstr>
      <vt:lpstr>Налоговые и неналоговые доходы  бюджета Тейковского муниципального района по видам доходов, тыс. рублей</vt:lpstr>
      <vt:lpstr>Слайд 7</vt:lpstr>
      <vt:lpstr>Планирование бюджетных ассигнований на 2017 год и плановый период 2018-2019 г.г. по разделу 0100 «Общегосударственные вопросы»</vt:lpstr>
      <vt:lpstr>Планирование бюджетных ассигнований на 2017 год и плановый период 2018-2019 г.г. по разделу 0300 «Национальная безопасность и правоохранительная деятельность»</vt:lpstr>
      <vt:lpstr>Планирование бюджетных ассигнований на 2017 год и плановый период 2018-2019 г.г. по разделу 0400 «Национальная экономика»</vt:lpstr>
      <vt:lpstr>Планирование бюджетных ассигнований на 2017 год и плановый период 2018-2019 г.г. по разделу 0500 «Жилищно-коммунальное хозяйство»</vt:lpstr>
      <vt:lpstr>Планирование бюджетных ассигнований на 2017 год и плановый период 2018-2019 г.г. по разделу 0700 «Образование»</vt:lpstr>
      <vt:lpstr>Планирование бюджетных ассигнований на 2017 год и плановый период 2018-2019 г.г. по разделу 0800 «Культура, кинематография»</vt:lpstr>
      <vt:lpstr>Планирование бюджетных ассигнований на 2017 год и плановый период 2018-2019 г.г. по разделу 0900 «Здравоохранение»</vt:lpstr>
      <vt:lpstr>Планирование бюджетных ассигнований на 2017 год и плановый период 2018-2019 г.г. по разделу 1000 «Социальная политика»</vt:lpstr>
      <vt:lpstr>Планирование бюджетных ассигнований на 2017 год и плановый период 2018-2019 г.г. по разделу 1100 «Физическая культура и спорт»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Муниципальный долг Тейковского муниципального района  Оценка на 01.01.2017 г. – 0,0 тыс.руб. Прогноз на 01.01.2018 г. – 0,0 тыс.руб. Прогноз на 01.01.2019г. – 0,0 тыс.руб. Прогноз на 01.01.2020 г. – 0,0 тыс.руб. 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178</cp:revision>
  <dcterms:created xsi:type="dcterms:W3CDTF">2016-05-10T06:05:12Z</dcterms:created>
  <dcterms:modified xsi:type="dcterms:W3CDTF">2017-06-20T14:32:14Z</dcterms:modified>
</cp:coreProperties>
</file>