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  <p:sldMasterId id="2147483716" r:id="rId2"/>
    <p:sldMasterId id="2147483717" r:id="rId3"/>
  </p:sldMasterIdLst>
  <p:notesMasterIdLst>
    <p:notesMasterId r:id="rId39"/>
  </p:notesMasterIdLst>
  <p:sldIdLst>
    <p:sldId id="257" r:id="rId4"/>
    <p:sldId id="315" r:id="rId5"/>
    <p:sldId id="299" r:id="rId6"/>
    <p:sldId id="273" r:id="rId7"/>
    <p:sldId id="278" r:id="rId8"/>
    <p:sldId id="330" r:id="rId9"/>
    <p:sldId id="275" r:id="rId10"/>
    <p:sldId id="314" r:id="rId11"/>
    <p:sldId id="264" r:id="rId12"/>
    <p:sldId id="317" r:id="rId13"/>
    <p:sldId id="331" r:id="rId14"/>
    <p:sldId id="318" r:id="rId15"/>
    <p:sldId id="319" r:id="rId16"/>
    <p:sldId id="320" r:id="rId17"/>
    <p:sldId id="324" r:id="rId18"/>
    <p:sldId id="322" r:id="rId19"/>
    <p:sldId id="323" r:id="rId20"/>
    <p:sldId id="335" r:id="rId21"/>
    <p:sldId id="332" r:id="rId22"/>
    <p:sldId id="326" r:id="rId23"/>
    <p:sldId id="327" r:id="rId24"/>
    <p:sldId id="328" r:id="rId25"/>
    <p:sldId id="329" r:id="rId26"/>
    <p:sldId id="333" r:id="rId27"/>
    <p:sldId id="334" r:id="rId28"/>
    <p:sldId id="336" r:id="rId29"/>
    <p:sldId id="338" r:id="rId30"/>
    <p:sldId id="271" r:id="rId31"/>
    <p:sldId id="296" r:id="rId32"/>
    <p:sldId id="297" r:id="rId33"/>
    <p:sldId id="298" r:id="rId34"/>
    <p:sldId id="337" r:id="rId35"/>
    <p:sldId id="281" r:id="rId36"/>
    <p:sldId id="313" r:id="rId37"/>
    <p:sldId id="272" r:id="rId3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00"/>
    <a:srgbClr val="40CCB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97" autoAdjust="0"/>
    <p:restoredTop sz="94686" autoAdjust="0"/>
  </p:normalViewPr>
  <p:slideViewPr>
    <p:cSldViewPr>
      <p:cViewPr varScale="1">
        <p:scale>
          <a:sx n="76" d="100"/>
          <a:sy n="76" d="100"/>
        </p:scale>
        <p:origin x="-1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86BC40CF-8CD2-42FD-8184-59BDCF6EAD06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15565E21-C01D-43F7-9DC9-ABD5DE996F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945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3D40271B-CAA4-4C7E-A1F9-1DA1A79C40A5}" type="slidenum">
              <a:rPr lang="ru-RU" altLang="ru-RU" sz="1200">
                <a:effectLst/>
                <a:latin typeface="+mn-lt"/>
              </a:rPr>
              <a:pPr algn="r">
                <a:defRPr/>
              </a:pPr>
              <a:t>5</a:t>
            </a:fld>
            <a:endParaRPr lang="ru-RU" altLang="ru-RU" sz="1200">
              <a:effectLst/>
              <a:latin typeface="+mn-l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/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/>
              </a:endParaRPr>
            </a:p>
          </p:txBody>
        </p:sp>
      </p:grpSp>
      <p:sp>
        <p:nvSpPr>
          <p:cNvPr id="128021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28022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D51F1-0FA7-424D-A0A2-8C1B1F1DC27E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104DA-86C5-440D-9202-7D5492C6F1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C2B143-B6A3-446A-B188-325ED48DA999}" type="datetimeFigureOut">
              <a:rPr lang="ru-RU"/>
              <a:pPr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3BA300-362C-446C-9DC9-A24160352EC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882630-9D33-415C-BAE9-96BA032059C3}" type="datetimeFigureOut">
              <a:rPr lang="ru-RU"/>
              <a:pPr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0194AA-6A5F-436D-9731-0E81319A74E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D6CF77-605E-411B-BC15-DE0419B7382F}" type="datetimeFigureOut">
              <a:rPr lang="ru-RU"/>
              <a:pPr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906F4C-5953-41E0-8A89-7FA84CDFCD4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effectLst/>
            </a:endParaRPr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10B79-110A-4738-8DEC-A389904BB2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B5490-2804-41E3-9B99-2FF5CA40F334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18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93187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3188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3189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3190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191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3192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3193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3194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3195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3196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197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198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199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00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01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02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03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04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05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06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07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08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09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10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11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3212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3213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3214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15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16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3217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3218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3219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220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3221" name="Rectangle 3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15932800-A6BF-4479-9DEC-A5EEAB78989F}" type="datetimeFigureOut">
              <a:rPr lang="ru-RU"/>
              <a:pPr/>
              <a:t>09.04.2021</a:t>
            </a:fld>
            <a:endParaRPr lang="ru-RU"/>
          </a:p>
        </p:txBody>
      </p:sp>
      <p:sp>
        <p:nvSpPr>
          <p:cNvPr id="93222" name="Rectangle 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3223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93224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3225" name="Rectangle 4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9098503-9717-4905-9B2C-A282A10269F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12577-8972-4915-AC60-685E7B51C829}" type="datetimeFigureOut">
              <a:rPr lang="ru-RU"/>
              <a:pPr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DC2196-2583-434C-A7AB-69FB937C67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B9B095-B462-4E10-8962-79440F2C1D15}" type="datetimeFigureOut">
              <a:rPr lang="ru-RU"/>
              <a:pPr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E336B3-9E43-4661-9F0D-BB198B26590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D24D3-BBC7-462E-80C1-2A759C5A7858}" type="datetimeFigureOut">
              <a:rPr lang="ru-RU"/>
              <a:pPr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BFC0D6-2A53-49C9-A0BA-E4614E8DE7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00C561-2728-4E0A-BEAF-A6EEF1687574}" type="datetimeFigureOut">
              <a:rPr lang="ru-RU"/>
              <a:pPr/>
              <a:t>09.04.2021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CDC1DA-CE1B-428A-A4C1-A3325BBFA67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9AAF16-CD46-463B-B381-871525DED228}" type="datetimeFigureOut">
              <a:rPr lang="ru-RU"/>
              <a:pPr/>
              <a:t>09.04.2021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46438-1CAB-499E-A9BE-45A90158D9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6C1F58-9A2C-4EF5-8958-955C6810B162}" type="datetimeFigureOut">
              <a:rPr lang="ru-RU"/>
              <a:pPr/>
              <a:t>09.04.2021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9EEEFC-816B-4415-A06A-EA0DF9255C8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C2CD91-E873-4FB3-8E5D-BAA9844003DF}" type="datetimeFigureOut">
              <a:rPr lang="ru-RU"/>
              <a:pPr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251A49-B170-4ADD-A579-08D65794DF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97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2699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5" name="Rectangle 23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9425C9C-6F88-4897-919B-4D065F64DE29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  <p:sp>
        <p:nvSpPr>
          <p:cNvPr id="46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D18EC18-B78B-4FAA-9331-CA1498DC61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62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92163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164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165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166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167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168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169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170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171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172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173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174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175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176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177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178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179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180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181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182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183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184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185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186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187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188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189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190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191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192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193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194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195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196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197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92198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2199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+mn-lt"/>
              </a:defRPr>
            </a:lvl1pPr>
          </a:lstStyle>
          <a:p>
            <a:fld id="{15B0759D-3B1C-4D92-9B54-15ACD39274A6}" type="datetimeFigureOut">
              <a:rPr lang="ru-RU"/>
              <a:pPr/>
              <a:t>09.04.2021</a:t>
            </a:fld>
            <a:endParaRPr lang="ru-RU"/>
          </a:p>
        </p:txBody>
      </p:sp>
      <p:sp>
        <p:nvSpPr>
          <p:cNvPr id="92200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92201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+mn-lt"/>
              </a:defRPr>
            </a:lvl1pPr>
          </a:lstStyle>
          <a:p>
            <a:fld id="{D5049188-7485-4816-B593-06F35A9EAFF0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4C9D6DFD-43D3-4292-9CCD-A4732C4F41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Rectangle 7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2D3E6E19-AF34-48A7-A4C0-519A09588B6C}" type="datetimeFigureOut">
              <a:rPr lang="ru-RU"/>
              <a:pPr>
                <a:defRPr/>
              </a:pPr>
              <a:t>09.04.2021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8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188" y="404813"/>
            <a:ext cx="7993062" cy="4608512"/>
          </a:xfrm>
        </p:spPr>
        <p:txBody>
          <a:bodyPr/>
          <a:lstStyle/>
          <a:p>
            <a:r>
              <a:rPr lang="ru-RU" sz="4800" b="1" i="1">
                <a:cs typeface="Times New Roman" pitchFamily="18" charset="0"/>
              </a:rPr>
              <a:t>БЮДЖЕТ ДЛЯ ГРАЖДАН</a:t>
            </a:r>
            <a:br>
              <a:rPr lang="ru-RU" sz="4800" b="1" i="1">
                <a:cs typeface="Times New Roman" pitchFamily="18" charset="0"/>
              </a:rPr>
            </a:br>
            <a:r>
              <a:rPr lang="ru-RU" sz="4800" b="1" i="1">
                <a:cs typeface="Times New Roman" pitchFamily="18" charset="0"/>
              </a:rPr>
              <a:t/>
            </a:r>
            <a:br>
              <a:rPr lang="ru-RU" sz="4800" b="1" i="1">
                <a:cs typeface="Times New Roman" pitchFamily="18" charset="0"/>
              </a:rPr>
            </a:br>
            <a:r>
              <a:rPr lang="ru-RU" sz="4800" b="1" i="1">
                <a:cs typeface="Times New Roman" pitchFamily="18" charset="0"/>
              </a:rPr>
              <a:t>Исполнение бюджета Тейковского муниципального района</a:t>
            </a:r>
            <a:br>
              <a:rPr lang="ru-RU" sz="4800" b="1" i="1">
                <a:cs typeface="Times New Roman" pitchFamily="18" charset="0"/>
              </a:rPr>
            </a:br>
            <a:r>
              <a:rPr lang="ru-RU" sz="4800" b="1" i="1">
                <a:cs typeface="Times New Roman" pitchFamily="18" charset="0"/>
              </a:rPr>
              <a:t>за </a:t>
            </a:r>
            <a:r>
              <a:rPr lang="ru-RU" sz="4800" b="1" i="1">
                <a:latin typeface="Times New Roman" pitchFamily="18" charset="0"/>
                <a:cs typeface="Times New Roman" pitchFamily="18" charset="0"/>
              </a:rPr>
              <a:t>2020 </a:t>
            </a:r>
            <a:r>
              <a:rPr lang="ru-RU" sz="4800" b="1" i="1">
                <a:cs typeface="Times New Roman" pitchFamily="18" charset="0"/>
              </a:rPr>
              <a:t>год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403350" y="3914775"/>
            <a:ext cx="6334125" cy="2057400"/>
          </a:xfrm>
        </p:spPr>
        <p:txBody>
          <a:bodyPr>
            <a:normAutofit/>
          </a:bodyPr>
          <a:lstStyle/>
          <a:p>
            <a:pPr marL="0" indent="0" algn="ctr">
              <a:buFont typeface="Wingdings" pitchFamily="2" charset="2"/>
              <a:buNone/>
            </a:pPr>
            <a:endParaRPr lang="ru-RU" sz="2000" b="1" i="1">
              <a:cs typeface="Times New Roman" pitchFamily="18" charset="0"/>
            </a:endParaRPr>
          </a:p>
          <a:p>
            <a:pPr marL="0" indent="0" algn="ctr">
              <a:buFont typeface="Wingdings" pitchFamily="2" charset="2"/>
              <a:buNone/>
            </a:pPr>
            <a:endParaRPr lang="ru-RU" sz="2000" b="1" i="1">
              <a:cs typeface="Times New Roman" pitchFamily="18" charset="0"/>
            </a:endParaRPr>
          </a:p>
          <a:p>
            <a:pPr marL="0" indent="0" algn="ctr">
              <a:buFont typeface="Wingdings" pitchFamily="2" charset="2"/>
              <a:buNone/>
            </a:pPr>
            <a:endParaRPr lang="ru-RU" sz="2000" b="1" i="1">
              <a:cs typeface="Times New Roman" pitchFamily="18" charset="0"/>
            </a:endParaRPr>
          </a:p>
          <a:p>
            <a:pPr marL="0" indent="0" algn="ctr">
              <a:buFont typeface="Wingdings" pitchFamily="2" charset="2"/>
              <a:buNone/>
            </a:pPr>
            <a:endParaRPr lang="ru-RU">
              <a:solidFill>
                <a:srgbClr val="898989"/>
              </a:solidFill>
            </a:endParaRPr>
          </a:p>
          <a:p>
            <a:pPr marL="0" indent="0" algn="ctr">
              <a:buFont typeface="Wingdings" pitchFamily="2" charset="2"/>
              <a:buNone/>
            </a:pPr>
            <a:endParaRPr lang="ru-RU">
              <a:solidFill>
                <a:srgbClr val="898989"/>
              </a:solidFill>
            </a:endParaRP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2608263" y="5011738"/>
            <a:ext cx="5327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>
                <a:effectLst/>
              </a:rPr>
              <a:t>Подготовлен на основе проекта решения Совета Тейковского </a:t>
            </a:r>
          </a:p>
          <a:p>
            <a:r>
              <a:rPr lang="ru-RU" sz="1400">
                <a:effectLst/>
              </a:rPr>
              <a:t>муниципального района «Об утверждении отчета об</a:t>
            </a:r>
          </a:p>
          <a:p>
            <a:r>
              <a:rPr lang="ru-RU" sz="1400">
                <a:effectLst/>
              </a:rPr>
              <a:t>исполнении бюджета Тейковского муниципального района</a:t>
            </a:r>
          </a:p>
          <a:p>
            <a:r>
              <a:rPr lang="ru-RU" sz="1400">
                <a:effectLst/>
              </a:rPr>
              <a:t>за 2020 год»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18487" cy="1301750"/>
          </a:xfrm>
        </p:spPr>
        <p:txBody>
          <a:bodyPr/>
          <a:lstStyle/>
          <a:p>
            <a:r>
              <a:rPr lang="ru-RU" altLang="ru-RU" sz="1800" b="1"/>
              <a:t>Муниципальные программы Тейковского муниципального района</a:t>
            </a:r>
            <a:br>
              <a:rPr lang="ru-RU" altLang="ru-RU" sz="1800" b="1"/>
            </a:br>
            <a:r>
              <a:rPr lang="ru-RU" altLang="ru-RU" sz="1800" b="1"/>
              <a:t>                                                                                        (в тыс. руб.)</a:t>
            </a:r>
          </a:p>
        </p:txBody>
      </p:sp>
      <p:graphicFrame>
        <p:nvGraphicFramePr>
          <p:cNvPr id="44118" name="Group 86"/>
          <p:cNvGraphicFramePr>
            <a:graphicFrameLocks noGrp="1"/>
          </p:cNvGraphicFramePr>
          <p:nvPr/>
        </p:nvGraphicFramePr>
        <p:xfrm>
          <a:off x="395288" y="1052513"/>
          <a:ext cx="8353425" cy="5432425"/>
        </p:xfrm>
        <a:graphic>
          <a:graphicData uri="http://schemas.openxmlformats.org/drawingml/2006/table">
            <a:tbl>
              <a:tblPr/>
              <a:tblGrid>
                <a:gridCol w="504825"/>
                <a:gridCol w="4824412"/>
                <a:gridCol w="935038"/>
                <a:gridCol w="1152525"/>
                <a:gridCol w="93662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                          Наименование программы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Утверждено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в бюджете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на 2020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Исполнено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за 2020 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% исполнения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«Развитие образования Тейковского муниципального района на 2020-2025 годы»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145759,0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144144,0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98,9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«Развитие культуры и туризма в Тейковском муниципальном районе»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15873,8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15443,2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97,3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«Развитие физической культуры и спорта в Тейковском муниципальном районе»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489,5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489,5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«Поддержка населения в Тейковском муниципальном районе»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1088,6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1088,6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«Развитие сети муниципальных автомобильных дорог общего пользования местного значения Тейковского муниципального района и дорог внутри населенных пунктов»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12308,2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10950,2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89,0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«Обеспечение доступным и комфортным жильем, объектами инженерной инфраструктуры и услугами жилищно-коммунального хозяйства населения Тейковского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30414,3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29846,4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98,1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7.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«Повышение безопасности дорожного движения на территории Тейковского муниципального района на 2017-2020 годы»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277,0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190,5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68,8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8.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«Экономическое развитие Тейковского муниципального района на 2020-2022 годы»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400,0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400,0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9.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«Информатизация и информационная безопасность Тейковского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1330,0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1096,4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82,4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4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10.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«Развитие сельского хозяйства и регулирование рынков сельскохозяйственной продукции, сырья и продовольствия в Тейковском муниципальном районе»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9792,6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8046,1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82,2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11.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«Обеспечение безопасности граждан,  профилактика правонарушений и наркомании в Тейковском  муниципальном районе»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621,8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621,5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99,9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18487" cy="1301750"/>
          </a:xfrm>
        </p:spPr>
        <p:txBody>
          <a:bodyPr/>
          <a:lstStyle/>
          <a:p>
            <a:r>
              <a:rPr lang="ru-RU" altLang="ru-RU" sz="1800" b="1"/>
              <a:t>Муниципальные программы Тейковского муниципального района</a:t>
            </a:r>
            <a:br>
              <a:rPr lang="ru-RU" altLang="ru-RU" sz="1800" b="1"/>
            </a:br>
            <a:r>
              <a:rPr lang="ru-RU" altLang="ru-RU" sz="1800" b="1"/>
              <a:t> (в тыс. руб.)</a:t>
            </a:r>
          </a:p>
        </p:txBody>
      </p:sp>
      <p:graphicFrame>
        <p:nvGraphicFramePr>
          <p:cNvPr id="46123" name="Group 43"/>
          <p:cNvGraphicFramePr>
            <a:graphicFrameLocks noGrp="1"/>
          </p:cNvGraphicFramePr>
          <p:nvPr/>
        </p:nvGraphicFramePr>
        <p:xfrm>
          <a:off x="395288" y="1052513"/>
          <a:ext cx="8497887" cy="2554287"/>
        </p:xfrm>
        <a:graphic>
          <a:graphicData uri="http://schemas.openxmlformats.org/drawingml/2006/table">
            <a:tbl>
              <a:tblPr/>
              <a:tblGrid>
                <a:gridCol w="504825"/>
                <a:gridCol w="4895850"/>
                <a:gridCol w="936625"/>
                <a:gridCol w="935037"/>
                <a:gridCol w="1225550"/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                          Наименование программы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Утверждено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в бюджете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на 2020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Исполнено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за 2020 г.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% исполнения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«Патриотическое воспитание детей и молодежи Тейковского муниципального района»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160,0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160,0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«Развитие муниципальной службы Тейковского муниципального района на 2018-2020 годы»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8,6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8,6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«Реализация молодежной политики на территории Тейковского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190,0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190,0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«Формирование законопослушного поведения участников дорожного движенияв в Тейковском муниципальном районе»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30,0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30,0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98" name="Group 70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4975225"/>
        </p:xfrm>
        <a:graphic>
          <a:graphicData uri="http://schemas.openxmlformats.org/drawingml/2006/table">
            <a:tbl>
              <a:tblPr/>
              <a:tblGrid>
                <a:gridCol w="431800"/>
                <a:gridCol w="5545138"/>
                <a:gridCol w="1150937"/>
                <a:gridCol w="1117600"/>
              </a:tblGrid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«Развитие общего образования»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18439,9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18233,0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«Финансовое обеспечение предоставления мер социальной поддержки сфере образования»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3615,6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3095,3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«Выявление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 поддержка одаренных детей»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506,4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506,4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«Реализация основных общеобразовательных программ»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49894,0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49047,4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а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«Финансовое обеспечение предоставления общедоступного и бесплатного образования в муниципальных образовательных учреждениях 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67137,2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67137,2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6.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«Реализация дополнительных общеобразовательных программ»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5315,7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5274,5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7.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«Организация отдыха и оздоровление детей»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448,1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448,1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«Развитие кадрового потенциала системы образования»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216,5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216,5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«Организация целевой подготовки педагогов для работы в муниципальных организациях Тейковского муниципального района»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185,6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185,6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145759,0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144144,0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191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«Развитие образования Тейковского муниципального района»      </a:t>
            </a:r>
            <a:endParaRPr lang="ru-RU" altLang="ru-RU" sz="1600" b="1" i="1">
              <a:effectLst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197" name="Group 45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4519612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2969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«Развитие культуры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11282,5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11130,5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«Предоставление дополнительного образования в сфере культуры и искусства»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2091,3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2091,3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«Сохранение, использование, популяризация и государственная охрана объектов культурного наследия (памятников истории культуры) Тейковского муниципального района на 2018-2020 годы»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2300,0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2021,4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«Повышение туристической привлекательности Тейковского муниципального района»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200,0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200,0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Итого: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15873,8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15443,2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9190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«Развитие культуры и туризма в Тейковском муниципальном районе»      </a:t>
            </a:r>
            <a:endParaRPr lang="ru-RU" altLang="ru-RU" sz="1600" b="1" i="1">
              <a:effectLst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209" name="Group 33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3763962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5732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01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«Организация физкультурных мероприятий, спортивных мероприятий и участие спортсменов Тейковского муниципального района в соревнованиях»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300,0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300,0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«Реализация программ спортивной подготовки по видам спорта»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189,5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189,5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489,5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489,5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204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«Развитие физической культуры и спорта в Тейковском муниципальном районе»    </a:t>
            </a:r>
            <a:endParaRPr lang="ru-RU" altLang="ru-RU" sz="1600" b="1" i="1">
              <a:effectLst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30" name="Group 30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3806825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5732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01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«Повышение качества жизни граждан пожилого возраста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133,7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133,7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«Повышение качества жизни детей-сирот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954,9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954,9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1088,6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1088,6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228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«Поддержка населения в Тейковском муниципальном районе»    </a:t>
            </a:r>
            <a:endParaRPr lang="ru-RU" altLang="ru-RU" sz="1600" b="1" i="1">
              <a:effectLst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54" name="Group 30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3143250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«Содержание сети муниципальных автомобильных дорог общего пользования местного значения Тейковского муниципального района и дорог внутри населенных пунктов»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6715,0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5396,9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«Текущий и капитальный ремонт сети муниципальных автомобильных дорог общего пользования местного значения Тейковского муниципального района и дорог внутри населенных пунктов»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5593,2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5553,3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12308,2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10950,2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252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«Развитие сети муниципальных автомобильных дорог общего пользования местного значения Тейковского муниципального района и дорог внутри населенных пунктов»      </a:t>
            </a:r>
            <a:endParaRPr lang="ru-RU" altLang="ru-RU" sz="1600" b="1" i="1">
              <a:effectLst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293" name="Group 45"/>
          <p:cNvGraphicFramePr>
            <a:graphicFrameLocks noGrp="1"/>
          </p:cNvGraphicFramePr>
          <p:nvPr>
            <p:ph idx="4294967295"/>
          </p:nvPr>
        </p:nvGraphicFramePr>
        <p:xfrm>
          <a:off x="539750" y="1125538"/>
          <a:ext cx="8245475" cy="5111750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1223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27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«Обеспечение инженерной инфраструктурой земельных участков, предназначенных для бесплатного предоставления семьям с тремя и более детьми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6700,0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6688,7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«Государственная поддержка граждан в сфере ипотечного жилищного кредитования на территории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878,3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878,3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«Проведение капитального ремонта общего имущества в многоквартирных домах, расположенных на территории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1447,6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1377,7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27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«Обеспечение водоснабжением жителей 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2078,9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1737,5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«Обеспечение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населения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Тейковского муниципального района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теплоснабжением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18700,0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18700,0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«Содержание территорий сельских кладбищ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248,9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187,5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291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«Обеспечение доступным и комфортным жильем, объектами инженерной инфраструктуры и услугами жилищно-коммунального хозяйства населения  Тейковского муниципального района»    </a:t>
            </a:r>
            <a:endParaRPr lang="ru-RU" altLang="ru-RU" sz="1600" b="1" i="1">
              <a:effectLst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298" name="Group 26"/>
          <p:cNvGraphicFramePr>
            <a:graphicFrameLocks noGrp="1"/>
          </p:cNvGraphicFramePr>
          <p:nvPr/>
        </p:nvGraphicFramePr>
        <p:xfrm>
          <a:off x="395288" y="1052513"/>
          <a:ext cx="8208962" cy="2219325"/>
        </p:xfrm>
        <a:graphic>
          <a:graphicData uri="http://schemas.openxmlformats.org/drawingml/2006/table">
            <a:tbl>
              <a:tblPr/>
              <a:tblGrid>
                <a:gridCol w="504825"/>
                <a:gridCol w="5688012"/>
                <a:gridCol w="1008063"/>
                <a:gridCol w="1008062"/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Приоритетные направления муниципальной программы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Утверждено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в бюджете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на 2020 год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(в 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Исполнено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за 2020 г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(в 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7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Подпрограмма «Реализация мероприятий по участию в организации деятельности по сбору (в том числе раздельному сбору), транспортированию, обработке, утилизации, обезвреживанию, захоронению твердых коммунальных отходов на территории Тейковского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360,6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276,7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                                                        </a:t>
                      </a: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Итого: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30414,3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29846,4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345" name="Group 25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159000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9366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«Развитие малого и среднего предпринимательства в Тейковском муниципальном районе»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400,0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400,0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400,0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400,0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343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«Экономическое развитие  Тейковского муниципального района»    </a:t>
            </a:r>
            <a:endParaRPr lang="ru-RU" altLang="ru-RU" sz="1600" b="1" i="1">
              <a:effectLst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/>
              <a:t>Основные показатели социально-экономического развития </a:t>
            </a:r>
            <a:br>
              <a:rPr lang="ru-RU" sz="2000" b="1"/>
            </a:br>
            <a:r>
              <a:rPr lang="ru-RU" sz="2000" b="1"/>
              <a:t>Тейковского муниципального района  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sz="4800"/>
              <a:t>                     </a:t>
            </a:r>
            <a:r>
              <a:rPr lang="ru-RU" sz="2000"/>
              <a:t>Прогноз 2020 г.   </a:t>
            </a:r>
            <a:r>
              <a:rPr lang="ru-RU" sz="2000">
                <a:latin typeface="Arial" charset="0"/>
              </a:rPr>
              <a:t>  </a:t>
            </a:r>
            <a:r>
              <a:rPr lang="ru-RU" sz="2000"/>
              <a:t> Факт  2020 г.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ru-RU" sz="2000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sz="2000"/>
              <a:t>1)Средн</a:t>
            </a:r>
            <a:r>
              <a:rPr lang="ru-RU" sz="2000">
                <a:latin typeface="Arial" charset="0"/>
              </a:rPr>
              <a:t>яя заработная плата                21169,4                22679,34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sz="2000"/>
              <a:t> номинальная    </a:t>
            </a:r>
            <a:r>
              <a:rPr lang="ru-RU" sz="2000">
                <a:latin typeface="Arial" charset="0"/>
              </a:rPr>
              <a:t>(в руб.)</a:t>
            </a:r>
            <a:r>
              <a:rPr lang="ru-RU" sz="2000"/>
              <a:t>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sz="2000">
                <a:latin typeface="Arial" charset="0"/>
              </a:rPr>
              <a:t>2) Фонд начисленной заработной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sz="2000">
                <a:latin typeface="Arial" charset="0"/>
              </a:rPr>
              <a:t> платы</a:t>
            </a:r>
            <a:r>
              <a:rPr lang="ru-RU" sz="2000"/>
              <a:t> </a:t>
            </a:r>
            <a:r>
              <a:rPr lang="ru-RU" sz="2000">
                <a:latin typeface="Arial" charset="0"/>
              </a:rPr>
              <a:t> всех работников (млн.руб.)          188,7                 204,6                            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sz="2000">
                <a:latin typeface="Arial" charset="0"/>
              </a:rPr>
              <a:t>3) Объем платных услуг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sz="2000">
                <a:latin typeface="Arial" charset="0"/>
              </a:rPr>
              <a:t>    населению (млн.руб.)                             179,8                 119,0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374" name="Group 30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952750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«Информатизация и информационная безопасность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1044,0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840,8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«Информирование населения о деятельности органов местного самоуправления Тейковского муниципального райна»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286,0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255,6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1330,0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1096,4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372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«Информатизация и информационная безопасность  Тейковского муниципального района»      </a:t>
            </a:r>
            <a:endParaRPr lang="ru-RU" altLang="ru-RU" sz="1600" b="1" i="1">
              <a:effectLst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70" name="Group 30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333625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«Профилактика правонарушений и наркомании, борьба с преступностью и обеспечения безопасности граждан»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621,8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621,5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621,8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621,5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8391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«Обеспечение безопасности граждан,  профилактика правонарушений и наркомании в Тейковском муниципальном районе»      </a:t>
            </a:r>
            <a:endParaRPr lang="ru-RU" altLang="ru-RU" sz="1600" b="1" i="1">
              <a:effectLst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419" name="Group 27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333625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Приоритетные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20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20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«Патриотическое воспитание детей и молодежи и подготовка молодежи Тейковского муниципального района к военной службе»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160,0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160,0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160,0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160,0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9415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«Патриотическое воспитание детей и молодежи и подготовка молодежи  Тейковского муниципального района к военной службе»      </a:t>
            </a:r>
            <a:endParaRPr lang="ru-RU" altLang="ru-RU" sz="1600" b="1" i="1">
              <a:effectLst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442" name="Group 26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333625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Приоритетные 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«Повышение квалификации кадров в администрации 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8,6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8,6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0439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«Развитие муниципальной службы   Тейковского муниципального района на 2018-2020 годы»      </a:t>
            </a:r>
            <a:endParaRPr lang="ru-RU" altLang="ru-RU" sz="1600" b="1" i="1">
              <a:effectLst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75" name="Group 35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3303587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Приоритетные 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«Устойчивое развитие сельских территорий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220,0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91,7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«Планировка территорий и проведение комплексных кадастровых работ на территории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212,0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212,0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«Комплексное развитие сельских территорий Тейковского муниципального района»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9360,6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7742,4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9792,6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8046,1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473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«Развитие сельского хозяйства и регулирование рынков сельскохозяйственной продукции, сырья и продовольствия в  Тейковском муниципальном районе»      </a:t>
            </a:r>
            <a:endParaRPr lang="ru-RU" altLang="ru-RU" sz="1600" b="1" i="1">
              <a:effectLst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489" name="Group 25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333625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Приоритетные 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«Формирование законопослушного поведения участников дорожного движения в Тейковском муниципального 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487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«Формирование законопослушного поведения участников дорожного движения в  Тейковском муниципальном районе»      </a:t>
            </a:r>
            <a:endParaRPr lang="ru-RU" altLang="ru-RU" sz="1600" b="1" i="1">
              <a:effectLst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513" name="Group 25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506662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Приоритетные 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«Развитие системы организации движения транспортных средств и пешеходов, повышение безопасности дорожных условий»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277,0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190,5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277,0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190,5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3511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«Повышение безопасности дорожного движения на территории  Тейковского муниципального района на 2017-2020 годы»      </a:t>
            </a:r>
            <a:endParaRPr lang="ru-RU" altLang="ru-RU" sz="1600" b="1" i="1">
              <a:effectLst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754" name="Group 2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2333625"/>
        </p:xfrm>
        <a:graphic>
          <a:graphicData uri="http://schemas.openxmlformats.org/drawingml/2006/table">
            <a:tbl>
              <a:tblPr/>
              <a:tblGrid>
                <a:gridCol w="360363"/>
                <a:gridCol w="5616575"/>
                <a:gridCol w="1150937"/>
                <a:gridCol w="1117600"/>
              </a:tblGrid>
              <a:tr h="13636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Приоритетные  направления муниципальной программы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Утверждено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за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(тыс.руб.)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Подпрограмма «Создание условий для развития молодежной политики на территории Тейковского муниципального района»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190,0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190,0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190,0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190,0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4535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Муниципальная программа Тейковского муниципального района </a:t>
            </a:r>
          </a:p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«Реализация молодежной политики  на территории  Тейковского муниципального района»      </a:t>
            </a:r>
            <a:endParaRPr lang="ru-RU" altLang="ru-RU" sz="1600" b="1" i="1">
              <a:effectLst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b="1" i="1">
                <a:effectLst/>
                <a:cs typeface="Times New Roman" pitchFamily="18" charset="0"/>
              </a:rPr>
              <a:t>Непрограммные направления деятельности</a:t>
            </a:r>
          </a:p>
          <a:p>
            <a:pPr algn="ctr"/>
            <a:r>
              <a:rPr lang="ru-RU" b="1" i="1">
                <a:effectLst/>
                <a:cs typeface="Times New Roman" pitchFamily="18" charset="0"/>
              </a:rPr>
              <a:t>в 2020 году  -   34566,8 тыс.руб.</a:t>
            </a:r>
            <a:endParaRPr lang="ru-RU" altLang="ru-RU" b="1" i="1">
              <a:effectLst/>
              <a:cs typeface="Times New Roman" pitchFamily="18" charset="0"/>
            </a:endParaRPr>
          </a:p>
        </p:txBody>
      </p:sp>
      <p:grpSp>
        <p:nvGrpSpPr>
          <p:cNvPr id="65538" name="Скругленный прямоугольник 3"/>
          <p:cNvGrpSpPr>
            <a:grpSpLocks/>
          </p:cNvGrpSpPr>
          <p:nvPr/>
        </p:nvGrpSpPr>
        <p:grpSpPr bwMode="auto">
          <a:xfrm>
            <a:off x="250825" y="2781300"/>
            <a:ext cx="4105275" cy="1439863"/>
            <a:chOff x="42" y="2454"/>
            <a:chExt cx="2681" cy="378"/>
          </a:xfrm>
        </p:grpSpPr>
        <p:pic>
          <p:nvPicPr>
            <p:cNvPr id="6555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55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Обеспечение функций администрации Тейковского муниципального района,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исполнено –16882,0 тыс.руб..</a:t>
              </a:r>
            </a:p>
            <a:p>
              <a:pPr algn="ctr"/>
              <a:endParaRPr lang="ru-RU" altLang="ru-RU" sz="1400" b="1">
                <a:solidFill>
                  <a:srgbClr val="000000"/>
                </a:solidFill>
                <a:effectLst/>
              </a:endParaRPr>
            </a:p>
          </p:txBody>
        </p:sp>
      </p:grpSp>
      <p:grpSp>
        <p:nvGrpSpPr>
          <p:cNvPr id="65539" name="Скругленный прямоугольник 9"/>
          <p:cNvGrpSpPr>
            <a:grpSpLocks/>
          </p:cNvGrpSpPr>
          <p:nvPr/>
        </p:nvGrpSpPr>
        <p:grpSpPr bwMode="auto">
          <a:xfrm>
            <a:off x="323850" y="4652963"/>
            <a:ext cx="4148138" cy="1800225"/>
            <a:chOff x="84" y="2880"/>
            <a:chExt cx="2581" cy="389"/>
          </a:xfrm>
        </p:grpSpPr>
        <p:pic>
          <p:nvPicPr>
            <p:cNvPr id="65552" name="Скругленный прямоугольник 9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2880"/>
              <a:ext cx="2581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553" name="Text Box 18"/>
            <p:cNvSpPr txBox="1">
              <a:spLocks noChangeArrowheads="1"/>
            </p:cNvSpPr>
            <p:nvPr/>
          </p:nvSpPr>
          <p:spPr bwMode="auto">
            <a:xfrm>
              <a:off x="84" y="2903"/>
              <a:ext cx="2520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  <a:cs typeface="Times New Roman" pitchFamily="18" charset="0"/>
                </a:rPr>
                <a:t>Обеспечение функций финансового органа администрации Тейковского муниципального района,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  <a:cs typeface="Times New Roman" pitchFamily="18" charset="0"/>
                </a:rPr>
                <a:t>исполнено –3953,7 тыс.руб. 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  <a:effectLst/>
                <a:cs typeface="Times New Roman" pitchFamily="18" charset="0"/>
              </a:endParaRPr>
            </a:p>
            <a:p>
              <a:pPr algn="ctr"/>
              <a:endParaRPr lang="ru-RU" altLang="ru-RU" sz="1600" b="1">
                <a:solidFill>
                  <a:srgbClr val="000000"/>
                </a:solidFill>
                <a:effectLst/>
                <a:cs typeface="Times New Roman" pitchFamily="18" charset="0"/>
              </a:endParaRPr>
            </a:p>
            <a:p>
              <a:pPr algn="ctr"/>
              <a:endParaRPr lang="ru-RU" altLang="ru-RU" sz="1200">
                <a:solidFill>
                  <a:srgbClr val="000000"/>
                </a:solidFill>
                <a:effectLst/>
                <a:cs typeface="Times New Roman" pitchFamily="18" charset="0"/>
              </a:endParaRPr>
            </a:p>
            <a:p>
              <a:pPr algn="ctr"/>
              <a:endParaRPr lang="ru-RU" altLang="ru-RU" sz="1400">
                <a:effectLst/>
                <a:cs typeface="Times New Roman" pitchFamily="18" charset="0"/>
              </a:endParaRPr>
            </a:p>
          </p:txBody>
        </p:sp>
      </p:grpSp>
      <p:grpSp>
        <p:nvGrpSpPr>
          <p:cNvPr id="65540" name="Скругленный прямоугольник 14"/>
          <p:cNvGrpSpPr>
            <a:grpSpLocks/>
          </p:cNvGrpSpPr>
          <p:nvPr/>
        </p:nvGrpSpPr>
        <p:grpSpPr bwMode="auto">
          <a:xfrm>
            <a:off x="4716463" y="2997200"/>
            <a:ext cx="4248150" cy="1295400"/>
            <a:chOff x="106" y="3383"/>
            <a:chExt cx="2521" cy="785"/>
          </a:xfrm>
        </p:grpSpPr>
        <p:pic>
          <p:nvPicPr>
            <p:cNvPr id="2" name="Скругленный прямоугольник 14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196" y="3478"/>
              <a:ext cx="2431" cy="6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65551" name="Text Box 27"/>
            <p:cNvSpPr txBox="1">
              <a:spLocks noChangeArrowheads="1"/>
            </p:cNvSpPr>
            <p:nvPr/>
          </p:nvSpPr>
          <p:spPr bwMode="auto">
            <a:xfrm>
              <a:off x="106" y="3383"/>
              <a:ext cx="2521" cy="6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effectLst/>
                <a:cs typeface="Times New Roman" pitchFamily="18" charset="0"/>
              </a:endParaRP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  <a:cs typeface="Times New Roman" pitchFamily="18" charset="0"/>
                </a:rPr>
                <a:t>Реализация полномочий 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  <a:cs typeface="Times New Roman" pitchFamily="18" charset="0"/>
                </a:rPr>
                <a:t>Ивановской области, 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  <a:cs typeface="Times New Roman" pitchFamily="18" charset="0"/>
                </a:rPr>
                <a:t> исполнено -  41,4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  <a:effectLst/>
                <a:cs typeface="Times New Roman" pitchFamily="18" charset="0"/>
              </a:endParaRPr>
            </a:p>
          </p:txBody>
        </p:sp>
      </p:grpSp>
      <p:grpSp>
        <p:nvGrpSpPr>
          <p:cNvPr id="65541" name="Скругленный прямоугольник 4"/>
          <p:cNvGrpSpPr>
            <a:grpSpLocks/>
          </p:cNvGrpSpPr>
          <p:nvPr/>
        </p:nvGrpSpPr>
        <p:grpSpPr bwMode="auto">
          <a:xfrm>
            <a:off x="250825" y="1125538"/>
            <a:ext cx="4103688" cy="1295400"/>
            <a:chOff x="40" y="1966"/>
            <a:chExt cx="2663" cy="380"/>
          </a:xfrm>
        </p:grpSpPr>
        <p:pic>
          <p:nvPicPr>
            <p:cNvPr id="65548" name="Скругленный прямоугольник 4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40" y="1966"/>
              <a:ext cx="266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549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419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Функционирование высшего должностного лица Тейковского муниципального района,    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исполнено  - 977,9 тыс.руб. </a:t>
              </a:r>
            </a:p>
          </p:txBody>
        </p:sp>
      </p:grpSp>
      <p:grpSp>
        <p:nvGrpSpPr>
          <p:cNvPr id="65542" name="Скругленный прямоугольник 3"/>
          <p:cNvGrpSpPr>
            <a:grpSpLocks/>
          </p:cNvGrpSpPr>
          <p:nvPr/>
        </p:nvGrpSpPr>
        <p:grpSpPr bwMode="auto">
          <a:xfrm>
            <a:off x="4787900" y="4508500"/>
            <a:ext cx="4141788" cy="2016125"/>
            <a:chOff x="42" y="2454"/>
            <a:chExt cx="2681" cy="378"/>
          </a:xfrm>
        </p:grpSpPr>
        <p:pic>
          <p:nvPicPr>
            <p:cNvPr id="6554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547" name="Text Box 6"/>
            <p:cNvSpPr txBox="1">
              <a:spLocks noChangeArrowheads="1"/>
            </p:cNvSpPr>
            <p:nvPr/>
          </p:nvSpPr>
          <p:spPr bwMode="auto">
            <a:xfrm>
              <a:off x="118" y="2525"/>
              <a:ext cx="2412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Оценка недвижимости, признание прав и регулирование отношений по муниципальной собственности,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исполнено – 1100,9 тыс.руб.</a:t>
              </a:r>
            </a:p>
            <a:p>
              <a:pPr algn="ctr"/>
              <a:endParaRPr lang="ru-RU" altLang="ru-RU" sz="1400" b="1">
                <a:solidFill>
                  <a:srgbClr val="000000"/>
                </a:solidFill>
                <a:effectLst/>
              </a:endParaRPr>
            </a:p>
          </p:txBody>
        </p:sp>
      </p:grpSp>
      <p:grpSp>
        <p:nvGrpSpPr>
          <p:cNvPr id="65543" name="Скругленный прямоугольник 14"/>
          <p:cNvGrpSpPr>
            <a:grpSpLocks/>
          </p:cNvGrpSpPr>
          <p:nvPr/>
        </p:nvGrpSpPr>
        <p:grpSpPr bwMode="auto">
          <a:xfrm>
            <a:off x="4572000" y="836613"/>
            <a:ext cx="4319588" cy="1943100"/>
            <a:chOff x="106" y="3383"/>
            <a:chExt cx="2521" cy="785"/>
          </a:xfrm>
        </p:grpSpPr>
        <p:pic>
          <p:nvPicPr>
            <p:cNvPr id="10253" name="Скругленный прямоугольник 14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196" y="3478"/>
              <a:ext cx="2431" cy="6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65545" name="Text Box 27"/>
            <p:cNvSpPr txBox="1">
              <a:spLocks noChangeArrowheads="1"/>
            </p:cNvSpPr>
            <p:nvPr/>
          </p:nvSpPr>
          <p:spPr bwMode="auto">
            <a:xfrm>
              <a:off x="106" y="3383"/>
              <a:ext cx="2521" cy="6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 b="1">
                <a:solidFill>
                  <a:srgbClr val="000000"/>
                </a:solidFill>
                <a:effectLst/>
                <a:cs typeface="Times New Roman" pitchFamily="18" charset="0"/>
              </a:endParaRPr>
            </a:p>
            <a:p>
              <a:pPr algn="ctr"/>
              <a:endParaRPr lang="ru-RU" altLang="ru-RU" sz="1600" b="1">
                <a:solidFill>
                  <a:srgbClr val="000000"/>
                </a:solidFill>
                <a:effectLst/>
                <a:cs typeface="Times New Roman" pitchFamily="18" charset="0"/>
              </a:endParaRP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  <a:cs typeface="Times New Roman" pitchFamily="18" charset="0"/>
                </a:rPr>
                <a:t>Обеспечение функций отдела образования администрации Тейковского муниципального района,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  <a:cs typeface="Times New Roman" pitchFamily="18" charset="0"/>
                </a:rPr>
                <a:t> исполнено -  1523,1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  <a:effectLst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b="1" i="1">
              <a:effectLst/>
              <a:cs typeface="Times New Roman" pitchFamily="18" charset="0"/>
            </a:endParaRPr>
          </a:p>
        </p:txBody>
      </p:sp>
      <p:grpSp>
        <p:nvGrpSpPr>
          <p:cNvPr id="66562" name="Скругленный прямоугольник 3"/>
          <p:cNvGrpSpPr>
            <a:grpSpLocks/>
          </p:cNvGrpSpPr>
          <p:nvPr/>
        </p:nvGrpSpPr>
        <p:grpSpPr bwMode="auto">
          <a:xfrm>
            <a:off x="539750" y="549275"/>
            <a:ext cx="3965575" cy="1511300"/>
            <a:chOff x="118" y="2459"/>
            <a:chExt cx="2590" cy="324"/>
          </a:xfrm>
        </p:grpSpPr>
        <p:pic>
          <p:nvPicPr>
            <p:cNvPr id="6657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657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Расходы на повышение заработной платы работников бюджетной сферы, 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исполнено – 358,8 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  <a:effectLst/>
              </a:endParaRPr>
            </a:p>
          </p:txBody>
        </p:sp>
      </p:grpSp>
      <p:grpSp>
        <p:nvGrpSpPr>
          <p:cNvPr id="66563" name="Скругленный прямоугольник 3"/>
          <p:cNvGrpSpPr>
            <a:grpSpLocks/>
          </p:cNvGrpSpPr>
          <p:nvPr/>
        </p:nvGrpSpPr>
        <p:grpSpPr bwMode="auto">
          <a:xfrm>
            <a:off x="4932363" y="1773238"/>
            <a:ext cx="3960812" cy="1366837"/>
            <a:chOff x="118" y="2459"/>
            <a:chExt cx="2590" cy="324"/>
          </a:xfrm>
        </p:grpSpPr>
        <p:pic>
          <p:nvPicPr>
            <p:cNvPr id="6657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6571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Расходы на уплату членских 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взносов в Ассоциацию «Совет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муниципальных образований»,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исполнено -  21,3 тыс.руб. 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  <a:effectLst/>
              </a:endParaRPr>
            </a:p>
          </p:txBody>
        </p:sp>
      </p:grpSp>
      <p:grpSp>
        <p:nvGrpSpPr>
          <p:cNvPr id="66564" name="Скругленный прямоугольник 3"/>
          <p:cNvGrpSpPr>
            <a:grpSpLocks/>
          </p:cNvGrpSpPr>
          <p:nvPr/>
        </p:nvGrpSpPr>
        <p:grpSpPr bwMode="auto">
          <a:xfrm>
            <a:off x="611188" y="2852738"/>
            <a:ext cx="3965575" cy="2305050"/>
            <a:chOff x="118" y="2459"/>
            <a:chExt cx="2590" cy="324"/>
          </a:xfrm>
        </p:grpSpPr>
        <p:pic>
          <p:nvPicPr>
            <p:cNvPr id="6656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656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Обеспечение деятельности муниципального казенного учреждения  «Единая дежурно-диспетчерская служба Тейковского муниципального района,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исполнено – 4119,8 тыс.руб.</a:t>
              </a:r>
            </a:p>
            <a:p>
              <a:pPr algn="ctr"/>
              <a:endParaRPr lang="ru-RU" altLang="ru-RU" sz="1400" b="1">
                <a:solidFill>
                  <a:srgbClr val="000000"/>
                </a:solidFill>
                <a:effectLst/>
              </a:endParaRPr>
            </a:p>
          </p:txBody>
        </p:sp>
      </p:grpSp>
      <p:grpSp>
        <p:nvGrpSpPr>
          <p:cNvPr id="66565" name="Скругленный прямоугольник 3"/>
          <p:cNvGrpSpPr>
            <a:grpSpLocks/>
          </p:cNvGrpSpPr>
          <p:nvPr/>
        </p:nvGrpSpPr>
        <p:grpSpPr bwMode="auto">
          <a:xfrm>
            <a:off x="4859338" y="4005263"/>
            <a:ext cx="3817937" cy="1655762"/>
            <a:chOff x="118" y="2459"/>
            <a:chExt cx="2590" cy="324"/>
          </a:xfrm>
        </p:grpSpPr>
        <p:pic>
          <p:nvPicPr>
            <p:cNvPr id="6656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656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Расходы на доведение заработной платы работников до МРОТ, 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 исполнено – 306,4тыс.руб.</a:t>
              </a:r>
            </a:p>
          </p:txBody>
        </p:sp>
      </p:grpSp>
    </p:spTree>
  </p:cSld>
  <p:clrMapOvr>
    <a:masterClrMapping/>
  </p:clrMapOvr>
  <p:transition spd="slow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800" b="1"/>
              <a:t>Основные показатели исполнения бюджета Тейковского муниципального района за       2020 год (в тыс.руб.)</a:t>
            </a:r>
          </a:p>
        </p:txBody>
      </p:sp>
      <p:sp>
        <p:nvSpPr>
          <p:cNvPr id="18434" name="Text Box 7"/>
          <p:cNvSpPr txBox="1">
            <a:spLocks noChangeArrowheads="1"/>
          </p:cNvSpPr>
          <p:nvPr/>
        </p:nvSpPr>
        <p:spPr bwMode="auto">
          <a:xfrm>
            <a:off x="971550" y="2997200"/>
            <a:ext cx="2447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effectLst/>
                <a:latin typeface="Arial" charset="0"/>
              </a:rPr>
              <a:t>Исполнено за 2020 год</a:t>
            </a:r>
          </a:p>
        </p:txBody>
      </p:sp>
      <p:sp>
        <p:nvSpPr>
          <p:cNvPr id="18435" name="Text Box 10"/>
          <p:cNvSpPr txBox="1">
            <a:spLocks noChangeArrowheads="1"/>
          </p:cNvSpPr>
          <p:nvPr/>
        </p:nvSpPr>
        <p:spPr bwMode="auto">
          <a:xfrm>
            <a:off x="900113" y="2133600"/>
            <a:ext cx="24876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effectLst/>
                <a:latin typeface="Arial" charset="0"/>
              </a:rPr>
              <a:t>Утверждено на 2020 год</a:t>
            </a:r>
          </a:p>
        </p:txBody>
      </p:sp>
      <p:sp>
        <p:nvSpPr>
          <p:cNvPr id="18436" name="Text Box 11"/>
          <p:cNvSpPr txBox="1">
            <a:spLocks noChangeArrowheads="1"/>
          </p:cNvSpPr>
          <p:nvPr/>
        </p:nvSpPr>
        <p:spPr bwMode="auto">
          <a:xfrm>
            <a:off x="3779838" y="1484313"/>
            <a:ext cx="12430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effectLst/>
                <a:latin typeface="Arial" charset="0"/>
              </a:rPr>
              <a:t>ДОХОДЫ</a:t>
            </a:r>
          </a:p>
        </p:txBody>
      </p:sp>
      <p:sp>
        <p:nvSpPr>
          <p:cNvPr id="18437" name="Text Box 12"/>
          <p:cNvSpPr txBox="1">
            <a:spLocks noChangeArrowheads="1"/>
          </p:cNvSpPr>
          <p:nvPr/>
        </p:nvSpPr>
        <p:spPr bwMode="auto">
          <a:xfrm>
            <a:off x="5651500" y="1484313"/>
            <a:ext cx="1441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effectLst/>
                <a:latin typeface="Arial" charset="0"/>
              </a:rPr>
              <a:t>РАСХОДЫ</a:t>
            </a:r>
          </a:p>
        </p:txBody>
      </p:sp>
      <p:sp>
        <p:nvSpPr>
          <p:cNvPr id="18438" name="Text Box 13"/>
          <p:cNvSpPr txBox="1">
            <a:spLocks noChangeArrowheads="1"/>
          </p:cNvSpPr>
          <p:nvPr/>
        </p:nvSpPr>
        <p:spPr bwMode="auto">
          <a:xfrm>
            <a:off x="3779838" y="2133600"/>
            <a:ext cx="12969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effectLst/>
                <a:latin typeface="Arial" charset="0"/>
              </a:rPr>
              <a:t>245254,5</a:t>
            </a:r>
          </a:p>
        </p:txBody>
      </p:sp>
      <p:sp>
        <p:nvSpPr>
          <p:cNvPr id="18439" name="Text Box 14"/>
          <p:cNvSpPr txBox="1">
            <a:spLocks noChangeArrowheads="1"/>
          </p:cNvSpPr>
          <p:nvPr/>
        </p:nvSpPr>
        <p:spPr bwMode="auto">
          <a:xfrm>
            <a:off x="5651500" y="2133600"/>
            <a:ext cx="1225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effectLst/>
                <a:latin typeface="Arial" charset="0"/>
              </a:rPr>
              <a:t>257141,0</a:t>
            </a:r>
          </a:p>
        </p:txBody>
      </p:sp>
      <p:sp>
        <p:nvSpPr>
          <p:cNvPr id="18440" name="Text Box 15"/>
          <p:cNvSpPr txBox="1">
            <a:spLocks noChangeArrowheads="1"/>
          </p:cNvSpPr>
          <p:nvPr/>
        </p:nvSpPr>
        <p:spPr bwMode="auto">
          <a:xfrm>
            <a:off x="3851275" y="2997200"/>
            <a:ext cx="1225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effectLst/>
                <a:latin typeface="Arial" charset="0"/>
              </a:rPr>
              <a:t>2244265,7</a:t>
            </a:r>
          </a:p>
        </p:txBody>
      </p:sp>
      <p:sp>
        <p:nvSpPr>
          <p:cNvPr id="18441" name="Text Box 16"/>
          <p:cNvSpPr txBox="1">
            <a:spLocks noChangeArrowheads="1"/>
          </p:cNvSpPr>
          <p:nvPr/>
        </p:nvSpPr>
        <p:spPr bwMode="auto">
          <a:xfrm>
            <a:off x="5724525" y="2968625"/>
            <a:ext cx="12239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effectLst/>
                <a:latin typeface="Arial" charset="0"/>
              </a:rPr>
              <a:t>247758,5</a:t>
            </a:r>
          </a:p>
        </p:txBody>
      </p:sp>
      <p:sp>
        <p:nvSpPr>
          <p:cNvPr id="18442" name="Text Box 14"/>
          <p:cNvSpPr txBox="1">
            <a:spLocks noChangeArrowheads="1"/>
          </p:cNvSpPr>
          <p:nvPr/>
        </p:nvSpPr>
        <p:spPr bwMode="auto">
          <a:xfrm>
            <a:off x="7432675" y="1268413"/>
            <a:ext cx="1663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effectLst/>
              </a:rPr>
              <a:t>ДЕФИЦИТ </a:t>
            </a:r>
          </a:p>
          <a:p>
            <a:r>
              <a:rPr lang="ru-RU" b="1">
                <a:effectLst/>
              </a:rPr>
              <a:t>(ПРОФИЦИТ)</a:t>
            </a:r>
          </a:p>
        </p:txBody>
      </p:sp>
      <p:sp>
        <p:nvSpPr>
          <p:cNvPr id="18443" name="Text Box 15"/>
          <p:cNvSpPr txBox="1">
            <a:spLocks noChangeArrowheads="1"/>
          </p:cNvSpPr>
          <p:nvPr/>
        </p:nvSpPr>
        <p:spPr bwMode="auto">
          <a:xfrm>
            <a:off x="7451725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effectLst/>
            </a:endParaRPr>
          </a:p>
        </p:txBody>
      </p:sp>
      <p:sp>
        <p:nvSpPr>
          <p:cNvPr id="18444" name="Text Box 17"/>
          <p:cNvSpPr txBox="1">
            <a:spLocks noChangeArrowheads="1"/>
          </p:cNvSpPr>
          <p:nvPr/>
        </p:nvSpPr>
        <p:spPr bwMode="auto">
          <a:xfrm>
            <a:off x="7380288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effectLst/>
            </a:endParaRPr>
          </a:p>
        </p:txBody>
      </p:sp>
      <p:sp>
        <p:nvSpPr>
          <p:cNvPr id="18445" name="Text Box 18"/>
          <p:cNvSpPr txBox="1">
            <a:spLocks noChangeArrowheads="1"/>
          </p:cNvSpPr>
          <p:nvPr/>
        </p:nvSpPr>
        <p:spPr bwMode="auto">
          <a:xfrm>
            <a:off x="7432675" y="2133600"/>
            <a:ext cx="11001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effectLst/>
              </a:rPr>
              <a:t>-11886,5</a:t>
            </a:r>
          </a:p>
        </p:txBody>
      </p:sp>
      <p:sp>
        <p:nvSpPr>
          <p:cNvPr id="18446" name="Text Box 19"/>
          <p:cNvSpPr txBox="1">
            <a:spLocks noChangeArrowheads="1"/>
          </p:cNvSpPr>
          <p:nvPr/>
        </p:nvSpPr>
        <p:spPr bwMode="auto">
          <a:xfrm>
            <a:off x="7451725" y="2924175"/>
            <a:ext cx="1008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effectLst/>
              </a:rPr>
              <a:t>-3492,8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b="1" i="1">
              <a:effectLst/>
              <a:cs typeface="Times New Roman" pitchFamily="18" charset="0"/>
            </a:endParaRPr>
          </a:p>
        </p:txBody>
      </p:sp>
      <p:grpSp>
        <p:nvGrpSpPr>
          <p:cNvPr id="67586" name="Скругленный прямоугольник 3"/>
          <p:cNvGrpSpPr>
            <a:grpSpLocks/>
          </p:cNvGrpSpPr>
          <p:nvPr/>
        </p:nvGrpSpPr>
        <p:grpSpPr bwMode="auto">
          <a:xfrm>
            <a:off x="5076825" y="1125538"/>
            <a:ext cx="3455988" cy="1798637"/>
            <a:chOff x="118" y="2459"/>
            <a:chExt cx="2590" cy="324"/>
          </a:xfrm>
        </p:grpSpPr>
        <p:pic>
          <p:nvPicPr>
            <p:cNvPr id="6759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60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Организация дополнительного пенсионного обеспечения отдельных категорий граждан,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исполнено – 1243,5 тыс.руб.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  <a:effectLst/>
                </a:rPr>
                <a:t>.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  <a:effectLst/>
              </a:endParaRPr>
            </a:p>
          </p:txBody>
        </p:sp>
      </p:grpSp>
      <p:grpSp>
        <p:nvGrpSpPr>
          <p:cNvPr id="67587" name="Скругленный прямоугольник 3"/>
          <p:cNvGrpSpPr>
            <a:grpSpLocks/>
          </p:cNvGrpSpPr>
          <p:nvPr/>
        </p:nvGrpSpPr>
        <p:grpSpPr bwMode="auto">
          <a:xfrm>
            <a:off x="611188" y="2205038"/>
            <a:ext cx="4327525" cy="2016125"/>
            <a:chOff x="118" y="2459"/>
            <a:chExt cx="2590" cy="324"/>
          </a:xfrm>
        </p:grpSpPr>
        <p:pic>
          <p:nvPicPr>
            <p:cNvPr id="67597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598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Достижение показателей деятельности органов исполнительной власти субъектов Российской Федерации, 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исполнено -  781,2 тыс.руб.</a:t>
              </a:r>
              <a:r>
                <a:rPr lang="ru-RU" altLang="ru-RU" sz="1600" b="1">
                  <a:effectLst/>
                </a:rPr>
                <a:t> </a:t>
              </a:r>
            </a:p>
            <a:p>
              <a:pPr algn="ctr"/>
              <a:endParaRPr lang="ru-RU" altLang="ru-RU" sz="1400" b="1">
                <a:effectLst/>
              </a:endParaRPr>
            </a:p>
          </p:txBody>
        </p:sp>
      </p:grpSp>
      <p:grpSp>
        <p:nvGrpSpPr>
          <p:cNvPr id="67588" name="Скругленный прямоугольник 3"/>
          <p:cNvGrpSpPr>
            <a:grpSpLocks/>
          </p:cNvGrpSpPr>
          <p:nvPr/>
        </p:nvGrpSpPr>
        <p:grpSpPr bwMode="auto">
          <a:xfrm>
            <a:off x="5148263" y="3141663"/>
            <a:ext cx="3816350" cy="2087562"/>
            <a:chOff x="118" y="2459"/>
            <a:chExt cx="2590" cy="324"/>
          </a:xfrm>
        </p:grpSpPr>
        <p:pic>
          <p:nvPicPr>
            <p:cNvPr id="67595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596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Межбюджетные трансферты сельским поселениям на исполнение части полномочий по электроснабжению населения,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исполнено – 205,2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  <a:effectLst/>
              </a:endParaRPr>
            </a:p>
            <a:p>
              <a:pPr algn="ctr"/>
              <a:endParaRPr lang="ru-RU" altLang="ru-RU" sz="1400">
                <a:solidFill>
                  <a:srgbClr val="000000"/>
                </a:solidFill>
                <a:effectLst/>
              </a:endParaRPr>
            </a:p>
          </p:txBody>
        </p:sp>
      </p:grpSp>
      <p:grpSp>
        <p:nvGrpSpPr>
          <p:cNvPr id="67589" name="Скругленный прямоугольник 3"/>
          <p:cNvGrpSpPr>
            <a:grpSpLocks/>
          </p:cNvGrpSpPr>
          <p:nvPr/>
        </p:nvGrpSpPr>
        <p:grpSpPr bwMode="auto">
          <a:xfrm>
            <a:off x="755650" y="188913"/>
            <a:ext cx="3960813" cy="1944687"/>
            <a:chOff x="118" y="2459"/>
            <a:chExt cx="2590" cy="324"/>
          </a:xfrm>
        </p:grpSpPr>
        <p:pic>
          <p:nvPicPr>
            <p:cNvPr id="67593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594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Проведение аудиторских проверок муниципальных унитарных предприятий Тейковского муниципального района,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исполнено –  50,0 тыс.руб.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  <a:effectLst/>
                </a:rPr>
                <a:t>.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  <a:effectLst/>
              </a:endParaRPr>
            </a:p>
          </p:txBody>
        </p:sp>
      </p:grpSp>
      <p:grpSp>
        <p:nvGrpSpPr>
          <p:cNvPr id="67590" name="Скругленный прямоугольник 3"/>
          <p:cNvGrpSpPr>
            <a:grpSpLocks/>
          </p:cNvGrpSpPr>
          <p:nvPr/>
        </p:nvGrpSpPr>
        <p:grpSpPr bwMode="auto">
          <a:xfrm>
            <a:off x="395288" y="4365625"/>
            <a:ext cx="4537075" cy="2016125"/>
            <a:chOff x="118" y="2459"/>
            <a:chExt cx="2590" cy="324"/>
          </a:xfrm>
        </p:grpSpPr>
        <p:pic>
          <p:nvPicPr>
            <p:cNvPr id="67591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592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Предупреждение и ликвидация         чрезвычайных ситуаций и стихийных бедствий природного и техногенного характера, 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исполнено -  10,3 тыс.руб.</a:t>
              </a:r>
              <a:r>
                <a:rPr lang="ru-RU" altLang="ru-RU" sz="1600" b="1">
                  <a:effectLst/>
                </a:rPr>
                <a:t> </a:t>
              </a:r>
            </a:p>
            <a:p>
              <a:pPr algn="ctr"/>
              <a:endParaRPr lang="ru-RU" altLang="ru-RU" sz="1400" b="1">
                <a:effectLst/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Заголовок 1"/>
          <p:cNvSpPr txBox="1">
            <a:spLocks/>
          </p:cNvSpPr>
          <p:nvPr/>
        </p:nvSpPr>
        <p:spPr bwMode="auto">
          <a:xfrm>
            <a:off x="0" y="0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b="1" i="1">
              <a:effectLst/>
              <a:cs typeface="Times New Roman" pitchFamily="18" charset="0"/>
            </a:endParaRPr>
          </a:p>
        </p:txBody>
      </p:sp>
      <p:grpSp>
        <p:nvGrpSpPr>
          <p:cNvPr id="68610" name="Скругленный прямоугольник 3"/>
          <p:cNvGrpSpPr>
            <a:grpSpLocks/>
          </p:cNvGrpSpPr>
          <p:nvPr/>
        </p:nvGrpSpPr>
        <p:grpSpPr bwMode="auto">
          <a:xfrm>
            <a:off x="4572000" y="692150"/>
            <a:ext cx="3600450" cy="1366838"/>
            <a:chOff x="118" y="2459"/>
            <a:chExt cx="2590" cy="324"/>
          </a:xfrm>
        </p:grpSpPr>
        <p:pic>
          <p:nvPicPr>
            <p:cNvPr id="6862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863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  <a:effectLst/>
                </a:rPr>
                <a:t>Обеспечение функций отделов администрации Тейковского муниципального района,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  <a:effectLst/>
                </a:rPr>
                <a:t>исполнено – 1933,6 тыс.руб.</a:t>
              </a:r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 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  <a:effectLst/>
              </a:endParaRPr>
            </a:p>
          </p:txBody>
        </p:sp>
      </p:grpSp>
      <p:grpSp>
        <p:nvGrpSpPr>
          <p:cNvPr id="68611" name="Скругленный прямоугольник 3"/>
          <p:cNvGrpSpPr>
            <a:grpSpLocks/>
          </p:cNvGrpSpPr>
          <p:nvPr/>
        </p:nvGrpSpPr>
        <p:grpSpPr bwMode="auto">
          <a:xfrm>
            <a:off x="4716463" y="2420938"/>
            <a:ext cx="3671887" cy="1728787"/>
            <a:chOff x="118" y="2459"/>
            <a:chExt cx="2590" cy="324"/>
          </a:xfrm>
        </p:grpSpPr>
        <p:pic>
          <p:nvPicPr>
            <p:cNvPr id="68627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8628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  <a:effectLst/>
                </a:rPr>
                <a:t>Межбюджетные трансферты на исполнение переданных полномочий сельским поселениям,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  <a:effectLst/>
                </a:rPr>
                <a:t>исполнено – 482,8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  <a:effectLst/>
              </a:endParaRPr>
            </a:p>
            <a:p>
              <a:pPr algn="ctr"/>
              <a:endParaRPr lang="ru-RU" altLang="ru-RU" sz="1400">
                <a:solidFill>
                  <a:srgbClr val="000000"/>
                </a:solidFill>
                <a:effectLst/>
              </a:endParaRPr>
            </a:p>
          </p:txBody>
        </p:sp>
      </p:grpSp>
      <p:grpSp>
        <p:nvGrpSpPr>
          <p:cNvPr id="68612" name="Скругленный прямоугольник 3"/>
          <p:cNvGrpSpPr>
            <a:grpSpLocks/>
          </p:cNvGrpSpPr>
          <p:nvPr/>
        </p:nvGrpSpPr>
        <p:grpSpPr bwMode="auto">
          <a:xfrm>
            <a:off x="468313" y="1125538"/>
            <a:ext cx="3887787" cy="2232025"/>
            <a:chOff x="118" y="2459"/>
            <a:chExt cx="2590" cy="324"/>
          </a:xfrm>
        </p:grpSpPr>
        <p:pic>
          <p:nvPicPr>
            <p:cNvPr id="68625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8626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Расходы на организацию и проведение мероприятий, связанных с праздничными, юбилейными и памятными датами, Совещания, семинары,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исполнено – 94,7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  <a:effectLst/>
              </a:endParaRPr>
            </a:p>
            <a:p>
              <a:pPr algn="ctr"/>
              <a:endParaRPr lang="ru-RU" altLang="ru-RU" sz="1600">
                <a:solidFill>
                  <a:srgbClr val="000000"/>
                </a:solidFill>
                <a:effectLst/>
              </a:endParaRPr>
            </a:p>
          </p:txBody>
        </p:sp>
      </p:grpSp>
      <p:grpSp>
        <p:nvGrpSpPr>
          <p:cNvPr id="68613" name="Скругленный прямоугольник 3"/>
          <p:cNvGrpSpPr>
            <a:grpSpLocks/>
          </p:cNvGrpSpPr>
          <p:nvPr/>
        </p:nvGrpSpPr>
        <p:grpSpPr bwMode="auto">
          <a:xfrm>
            <a:off x="4572000" y="692150"/>
            <a:ext cx="3600450" cy="1366838"/>
            <a:chOff x="118" y="2459"/>
            <a:chExt cx="2590" cy="324"/>
          </a:xfrm>
        </p:grpSpPr>
        <p:pic>
          <p:nvPicPr>
            <p:cNvPr id="68623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8624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solidFill>
                    <a:srgbClr val="000000"/>
                  </a:solidFill>
                  <a:effectLst/>
                </a:rPr>
                <a:t>Обеспечение функций отделов администрации Тейковского муниципального района,</a:t>
              </a:r>
            </a:p>
            <a:p>
              <a:pPr algn="ctr"/>
              <a:r>
                <a:rPr lang="ru-RU" altLang="ru-RU" sz="1600">
                  <a:solidFill>
                    <a:srgbClr val="000000"/>
                  </a:solidFill>
                  <a:effectLst/>
                </a:rPr>
                <a:t>исполнено – 1933,6 тыс.руб.</a:t>
              </a:r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 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  <a:effectLst/>
              </a:endParaRPr>
            </a:p>
          </p:txBody>
        </p:sp>
      </p:grpSp>
      <p:grpSp>
        <p:nvGrpSpPr>
          <p:cNvPr id="68614" name="Скругленный прямоугольник 3"/>
          <p:cNvGrpSpPr>
            <a:grpSpLocks/>
          </p:cNvGrpSpPr>
          <p:nvPr/>
        </p:nvGrpSpPr>
        <p:grpSpPr bwMode="auto">
          <a:xfrm>
            <a:off x="4572000" y="692150"/>
            <a:ext cx="3744913" cy="1366838"/>
            <a:chOff x="118" y="2459"/>
            <a:chExt cx="2590" cy="324"/>
          </a:xfrm>
        </p:grpSpPr>
        <p:pic>
          <p:nvPicPr>
            <p:cNvPr id="68621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8622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  Обеспечение функций отделов администрации Тейковского муниципального района,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исполнено – 1600,6 тыс.руб</a:t>
              </a:r>
              <a:r>
                <a:rPr lang="ru-RU" altLang="ru-RU" sz="1600">
                  <a:solidFill>
                    <a:srgbClr val="000000"/>
                  </a:solidFill>
                  <a:effectLst/>
                </a:rPr>
                <a:t>.</a:t>
              </a:r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 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  <a:effectLst/>
              </a:endParaRPr>
            </a:p>
          </p:txBody>
        </p:sp>
      </p:grpSp>
      <p:grpSp>
        <p:nvGrpSpPr>
          <p:cNvPr id="68615" name="Скругленный прямоугольник 3"/>
          <p:cNvGrpSpPr>
            <a:grpSpLocks/>
          </p:cNvGrpSpPr>
          <p:nvPr/>
        </p:nvGrpSpPr>
        <p:grpSpPr bwMode="auto">
          <a:xfrm>
            <a:off x="4356100" y="2205038"/>
            <a:ext cx="4608513" cy="2303462"/>
            <a:chOff x="118" y="2459"/>
            <a:chExt cx="2590" cy="324"/>
          </a:xfrm>
        </p:grpSpPr>
        <p:pic>
          <p:nvPicPr>
            <p:cNvPr id="6861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862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  Межбюджетные трансферты на    исполнение переданных полномочий сельским поселениям по предупреждению и ликвидации последствий чрезвычайных ситуаций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 и стихийных бедствий природного и техногенного характера,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исполнено – 274,0 тыс.руб</a:t>
              </a:r>
              <a:r>
                <a:rPr lang="ru-RU" altLang="ru-RU" sz="1600">
                  <a:solidFill>
                    <a:srgbClr val="000000"/>
                  </a:solidFill>
                  <a:effectLst/>
                </a:rPr>
                <a:t>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  <a:effectLst/>
              </a:endParaRPr>
            </a:p>
            <a:p>
              <a:pPr algn="ctr"/>
              <a:endParaRPr lang="ru-RU" altLang="ru-RU" sz="1400">
                <a:solidFill>
                  <a:srgbClr val="000000"/>
                </a:solidFill>
                <a:effectLst/>
              </a:endParaRPr>
            </a:p>
          </p:txBody>
        </p:sp>
      </p:grpSp>
      <p:grpSp>
        <p:nvGrpSpPr>
          <p:cNvPr id="68616" name="Скругленный прямоугольник 3"/>
          <p:cNvGrpSpPr>
            <a:grpSpLocks/>
          </p:cNvGrpSpPr>
          <p:nvPr/>
        </p:nvGrpSpPr>
        <p:grpSpPr bwMode="auto">
          <a:xfrm>
            <a:off x="971550" y="4508500"/>
            <a:ext cx="4679950" cy="1800225"/>
            <a:chOff x="118" y="2459"/>
            <a:chExt cx="2590" cy="324"/>
          </a:xfrm>
        </p:grpSpPr>
        <p:pic>
          <p:nvPicPr>
            <p:cNvPr id="68617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8618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    Проведение комплекса работ по   межеванию земель для постановки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 на кадастровый учет,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исполнено – 85,0 тыс.руб.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  <a:effectLst/>
              </a:endParaRPr>
            </a:p>
            <a:p>
              <a:pPr algn="ctr"/>
              <a:endParaRPr lang="ru-RU" altLang="ru-RU" sz="1600" b="1">
                <a:solidFill>
                  <a:srgbClr val="000000"/>
                </a:solidFill>
                <a:effectLst/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b="1" i="1">
              <a:effectLst/>
              <a:cs typeface="Times New Roman" pitchFamily="18" charset="0"/>
            </a:endParaRPr>
          </a:p>
        </p:txBody>
      </p:sp>
      <p:grpSp>
        <p:nvGrpSpPr>
          <p:cNvPr id="69634" name="Скругленный прямоугольник 3"/>
          <p:cNvGrpSpPr>
            <a:grpSpLocks/>
          </p:cNvGrpSpPr>
          <p:nvPr/>
        </p:nvGrpSpPr>
        <p:grpSpPr bwMode="auto">
          <a:xfrm>
            <a:off x="4932363" y="765175"/>
            <a:ext cx="3960812" cy="2374900"/>
            <a:chOff x="118" y="2459"/>
            <a:chExt cx="2590" cy="324"/>
          </a:xfrm>
        </p:grpSpPr>
        <p:pic>
          <p:nvPicPr>
            <p:cNvPr id="6963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963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  Средства, переданные бюджетам поселений для компенсации дополнительных расходов, возникших в результате решений, принятых      органами власти 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муниципального района,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исполнено -  926,0 тыс.руб. </a:t>
              </a:r>
            </a:p>
            <a:p>
              <a:pPr algn="ctr"/>
              <a:endParaRPr lang="ru-RU" altLang="ru-RU" sz="1400">
                <a:solidFill>
                  <a:srgbClr val="000000"/>
                </a:solidFill>
                <a:effectLst/>
              </a:endParaRPr>
            </a:p>
          </p:txBody>
        </p:sp>
      </p:grpSp>
      <p:grpSp>
        <p:nvGrpSpPr>
          <p:cNvPr id="69635" name="Скругленный прямоугольник 3"/>
          <p:cNvGrpSpPr>
            <a:grpSpLocks/>
          </p:cNvGrpSpPr>
          <p:nvPr/>
        </p:nvGrpSpPr>
        <p:grpSpPr bwMode="auto">
          <a:xfrm>
            <a:off x="323850" y="2997200"/>
            <a:ext cx="4756150" cy="2376488"/>
            <a:chOff x="118" y="2459"/>
            <a:chExt cx="2590" cy="324"/>
          </a:xfrm>
        </p:grpSpPr>
        <p:pic>
          <p:nvPicPr>
            <p:cNvPr id="6963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963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       Обеспечение  предписаний контрольных органов о возмещении ущерба, причиненного незаконными  действиями (бездействиями) органов местного самоуправления и муниципальными учреждениями,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исполнено –  11,0 тыс.руб.</a:t>
              </a:r>
            </a:p>
            <a:p>
              <a:pPr algn="ctr"/>
              <a:endParaRPr lang="ru-RU" altLang="ru-RU" sz="1400" b="1">
                <a:solidFill>
                  <a:srgbClr val="000000"/>
                </a:solidFill>
                <a:effectLst/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b="1" i="1">
                <a:effectLst/>
                <a:cs typeface="Times New Roman" pitchFamily="18" charset="0"/>
              </a:rPr>
              <a:t>Непрограммные направления деятельности представительного органа Тейковского муниципального района в 2020 году</a:t>
            </a:r>
          </a:p>
          <a:p>
            <a:pPr algn="ctr"/>
            <a:endParaRPr lang="ru-RU" altLang="ru-RU" b="1" i="1">
              <a:effectLst/>
              <a:cs typeface="Times New Roman" pitchFamily="18" charset="0"/>
            </a:endParaRPr>
          </a:p>
          <a:p>
            <a:pPr algn="ctr"/>
            <a:r>
              <a:rPr lang="ru-RU" b="1" i="1">
                <a:effectLst/>
                <a:cs typeface="Times New Roman" pitchFamily="18" charset="0"/>
              </a:rPr>
              <a:t>.</a:t>
            </a:r>
            <a:endParaRPr lang="ru-RU" altLang="ru-RU" b="1" i="1">
              <a:effectLst/>
              <a:cs typeface="Times New Roman" pitchFamily="18" charset="0"/>
            </a:endParaRPr>
          </a:p>
        </p:txBody>
      </p:sp>
      <p:grpSp>
        <p:nvGrpSpPr>
          <p:cNvPr id="70658" name="Скругленный прямоугольник 3"/>
          <p:cNvGrpSpPr>
            <a:grpSpLocks/>
          </p:cNvGrpSpPr>
          <p:nvPr/>
        </p:nvGrpSpPr>
        <p:grpSpPr bwMode="auto">
          <a:xfrm>
            <a:off x="2339975" y="1989138"/>
            <a:ext cx="4105275" cy="1368425"/>
            <a:chOff x="42" y="2454"/>
            <a:chExt cx="2681" cy="378"/>
          </a:xfrm>
        </p:grpSpPr>
        <p:pic>
          <p:nvPicPr>
            <p:cNvPr id="7065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066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Обеспечение функций Совета   Тейковского муниципального района,</a:t>
              </a:r>
            </a:p>
            <a:p>
              <a:pPr algn="ctr"/>
              <a:r>
                <a:rPr lang="ru-RU" altLang="ru-RU" sz="1600" b="1">
                  <a:solidFill>
                    <a:srgbClr val="000000"/>
                  </a:solidFill>
                  <a:effectLst/>
                </a:rPr>
                <a:t>исполнено -  486,7 тыс.руб. </a:t>
              </a:r>
            </a:p>
            <a:p>
              <a:pPr algn="ctr"/>
              <a:endParaRPr lang="ru-RU" altLang="ru-RU" sz="1600" b="1">
                <a:solidFill>
                  <a:srgbClr val="000000"/>
                </a:solidFill>
                <a:effectLst/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400"/>
              <a:t>Контактные телефоны:</a:t>
            </a:r>
          </a:p>
        </p:txBody>
      </p:sp>
      <p:sp>
        <p:nvSpPr>
          <p:cNvPr id="10649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1600"/>
              <a:t>Начальник финансового отдела – 8 (49343) 2-17-04</a:t>
            </a:r>
          </a:p>
          <a:p>
            <a:r>
              <a:rPr lang="ru-RU" sz="1600"/>
              <a:t>Заместитель начальника финансового отдела – 8 (49343) 2-20-78</a:t>
            </a:r>
          </a:p>
          <a:p>
            <a:r>
              <a:rPr lang="ru-RU" sz="1600"/>
              <a:t>Электронная почта:</a:t>
            </a:r>
            <a:r>
              <a:rPr lang="en-US" sz="1600"/>
              <a:t>raifoteik@mail.ru</a:t>
            </a:r>
            <a:endParaRPr lang="ru-RU" sz="16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4213" y="2133600"/>
            <a:ext cx="7772400" cy="1470025"/>
          </a:xfrm>
        </p:spPr>
        <p:txBody>
          <a:bodyPr/>
          <a:lstStyle/>
          <a:p>
            <a:r>
              <a:rPr lang="ru-RU" sz="4800" b="1" i="1">
                <a:cs typeface="Times New Roman" pitchFamily="18" charset="0"/>
              </a:rPr>
              <a:t/>
            </a:r>
            <a:br>
              <a:rPr lang="ru-RU" sz="4800" b="1" i="1">
                <a:cs typeface="Times New Roman" pitchFamily="18" charset="0"/>
              </a:rPr>
            </a:br>
            <a:r>
              <a:rPr lang="ru-RU" sz="4800" b="1" i="1">
                <a:cs typeface="Times New Roman" pitchFamily="18" charset="0"/>
              </a:rPr>
              <a:t>Благодарим за внимание</a:t>
            </a:r>
            <a:r>
              <a:rPr lang="en-US" sz="4800" b="1" i="1">
                <a:cs typeface="Times New Roman" pitchFamily="18" charset="0"/>
              </a:rPr>
              <a:t>!</a:t>
            </a:r>
            <a:endParaRPr lang="ru-RU" sz="4800" b="1" i="1">
              <a:cs typeface="Times New Roman" pitchFamily="18" charset="0"/>
            </a:endParaRPr>
          </a:p>
        </p:txBody>
      </p:sp>
      <p:sp>
        <p:nvSpPr>
          <p:cNvPr id="107522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404938" y="3862388"/>
            <a:ext cx="6399212" cy="1755775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endParaRPr lang="ru-RU" sz="2000" b="1" i="1">
              <a:cs typeface="Times New Roman" pitchFamily="18" charset="0"/>
            </a:endParaRP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endParaRPr lang="ru-RU" sz="2000" b="1" i="1">
              <a:cs typeface="Times New Roman" pitchFamily="18" charset="0"/>
            </a:endParaRP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endParaRPr lang="ru-RU" sz="2000" b="1" i="1">
              <a:cs typeface="Times New Roman" pitchFamily="18" charset="0"/>
            </a:endParaRP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i="1">
                <a:cs typeface="Times New Roman" pitchFamily="18" charset="0"/>
              </a:rPr>
              <a:t>Тейковский муниципальный район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i="1"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sz="2000" b="1" i="1">
                <a:cs typeface="Times New Roman" pitchFamily="18" charset="0"/>
              </a:rPr>
              <a:t>год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endParaRPr lang="ru-RU">
              <a:solidFill>
                <a:srgbClr val="898989"/>
              </a:solidFill>
            </a:endParaRP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endParaRPr lang="ru-RU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slow">
    <p:pull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effectLst/>
              <a:latin typeface="Calibri" pitchFamily="34" charset="0"/>
            </a:endParaRPr>
          </a:p>
        </p:txBody>
      </p:sp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effectLst/>
              <a:latin typeface="Calibri" pitchFamily="34" charset="0"/>
            </a:endParaRPr>
          </a:p>
        </p:txBody>
      </p:sp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>
                <a:effectLst/>
                <a:latin typeface="Calibri" pitchFamily="34" charset="0"/>
              </a:rPr>
              <a:t> </a:t>
            </a:r>
            <a:r>
              <a:rPr lang="ru-RU" altLang="ru-RU" sz="2000" b="1">
                <a:effectLst/>
              </a:rPr>
              <a:t>Исполнение  бюджета Тейковского муниципального </a:t>
            </a:r>
          </a:p>
          <a:p>
            <a:pPr algn="ctr"/>
            <a:r>
              <a:rPr lang="ru-RU" altLang="ru-RU" sz="2000" b="1">
                <a:effectLst/>
              </a:rPr>
              <a:t>  района  по доходам за 2020 год,      ( в тыс. руб.)</a:t>
            </a:r>
          </a:p>
        </p:txBody>
      </p:sp>
      <p:graphicFrame>
        <p:nvGraphicFramePr>
          <p:cNvPr id="19498" name="Group 42"/>
          <p:cNvGraphicFramePr>
            <a:graphicFrameLocks noGrp="1"/>
          </p:cNvGraphicFramePr>
          <p:nvPr>
            <p:ph idx="4294967295"/>
          </p:nvPr>
        </p:nvGraphicFramePr>
        <p:xfrm>
          <a:off x="179388" y="1196975"/>
          <a:ext cx="8785225" cy="3571875"/>
        </p:xfrm>
        <a:graphic>
          <a:graphicData uri="http://schemas.openxmlformats.org/drawingml/2006/table">
            <a:tbl>
              <a:tblPr/>
              <a:tblGrid>
                <a:gridCol w="3067050"/>
                <a:gridCol w="2008187"/>
                <a:gridCol w="2038350"/>
                <a:gridCol w="1671638"/>
              </a:tblGrid>
              <a:tr h="8080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Наименование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Утверждено на 2020 г.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Исполнено за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% исполнения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Всего доходов в  том числе: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245254,5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244265,7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99,6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51088,0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52294,4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102,4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194166,5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191071,3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98,9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Всего расходов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257141,0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247758,5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96,4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Дефицит (профицит)-/(+)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- 11886,5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- 3492,8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29,4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9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950" y="274638"/>
            <a:ext cx="8578850" cy="561975"/>
          </a:xfrm>
        </p:spPr>
        <p:txBody>
          <a:bodyPr lIns="91177" tIns="45589" rIns="91177" bIns="45589"/>
          <a:lstStyle/>
          <a:p>
            <a:r>
              <a:rPr lang="ru-RU" altLang="ru-RU" sz="1800" b="1"/>
              <a:t>Структура исполнения доходов бюджета Тейковского муниципального района </a:t>
            </a:r>
            <a:br>
              <a:rPr lang="ru-RU" altLang="ru-RU" sz="1800" b="1"/>
            </a:br>
            <a:r>
              <a:rPr lang="ru-RU" altLang="ru-RU" sz="1800" b="1"/>
              <a:t>                                                           2020 год.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67625" y="908050"/>
            <a:ext cx="1225550" cy="360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>
                <a:solidFill>
                  <a:schemeClr val="tx1"/>
                </a:solidFill>
                <a:effectLst/>
              </a:rPr>
              <a:t>млн.руб.</a:t>
            </a:r>
            <a:endParaRPr lang="ru-RU" b="1">
              <a:solidFill>
                <a:srgbClr val="FFFFFF"/>
              </a:solidFill>
              <a:effectLst/>
            </a:endParaRPr>
          </a:p>
        </p:txBody>
      </p:sp>
      <p:graphicFrame>
        <p:nvGraphicFramePr>
          <p:cNvPr id="36898" name="Object 34"/>
          <p:cNvGraphicFramePr>
            <a:graphicFrameLocks noChangeAspect="1"/>
          </p:cNvGraphicFramePr>
          <p:nvPr/>
        </p:nvGraphicFramePr>
        <p:xfrm>
          <a:off x="323850" y="981075"/>
          <a:ext cx="4176713" cy="4176713"/>
        </p:xfrm>
        <a:graphic>
          <a:graphicData uri="http://schemas.openxmlformats.org/presentationml/2006/ole">
            <p:oleObj spid="_x0000_s36898" name="Диаграмма" r:id="rId4" imgW="6096135" imgH="4067089" progId="MSGraph.Chart.8">
              <p:embed followColorScheme="full"/>
            </p:oleObj>
          </a:graphicData>
        </a:graphic>
      </p:graphicFrame>
      <p:sp>
        <p:nvSpPr>
          <p:cNvPr id="36903" name="Rectangle 13"/>
          <p:cNvSpPr>
            <a:spLocks noChangeArrowheads="1"/>
          </p:cNvSpPr>
          <p:nvPr/>
        </p:nvSpPr>
        <p:spPr bwMode="auto">
          <a:xfrm>
            <a:off x="755650" y="1196975"/>
            <a:ext cx="33845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effectLst/>
                <a:latin typeface="Arial" charset="0"/>
              </a:rPr>
              <a:t>Утверждено на 2020 г.</a:t>
            </a:r>
            <a:r>
              <a:rPr lang="ru-RU" sz="1400" b="1">
                <a:effectLst/>
                <a:latin typeface="Arial" charset="0"/>
              </a:rPr>
              <a:t> – 245,3 млн.руб.</a:t>
            </a:r>
          </a:p>
        </p:txBody>
      </p:sp>
      <p:sp>
        <p:nvSpPr>
          <p:cNvPr id="36904" name="Text Box 14"/>
          <p:cNvSpPr txBox="1">
            <a:spLocks noChangeArrowheads="1"/>
          </p:cNvSpPr>
          <p:nvPr/>
        </p:nvSpPr>
        <p:spPr bwMode="auto">
          <a:xfrm>
            <a:off x="2411413" y="2565400"/>
            <a:ext cx="17033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effectLst/>
                <a:latin typeface="Arial" charset="0"/>
              </a:rPr>
              <a:t>194,2 млн. руб.</a:t>
            </a:r>
          </a:p>
          <a:p>
            <a:pPr algn="ctr"/>
            <a:r>
              <a:rPr lang="ru-RU" sz="1400" b="1">
                <a:solidFill>
                  <a:schemeClr val="bg1"/>
                </a:solidFill>
                <a:effectLst/>
                <a:latin typeface="Arial" charset="0"/>
              </a:rPr>
              <a:t>79,2%</a:t>
            </a:r>
          </a:p>
        </p:txBody>
      </p:sp>
      <p:sp>
        <p:nvSpPr>
          <p:cNvPr id="36905" name="Text Box 15"/>
          <p:cNvSpPr txBox="1">
            <a:spLocks noChangeArrowheads="1"/>
          </p:cNvSpPr>
          <p:nvPr/>
        </p:nvSpPr>
        <p:spPr bwMode="auto">
          <a:xfrm>
            <a:off x="971550" y="2133600"/>
            <a:ext cx="18002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>
                <a:solidFill>
                  <a:schemeClr val="bg1"/>
                </a:solidFill>
                <a:effectLst/>
                <a:latin typeface="Arial" charset="0"/>
              </a:rPr>
              <a:t>45,3 млн.руб. 18,5%</a:t>
            </a:r>
          </a:p>
        </p:txBody>
      </p:sp>
      <p:sp>
        <p:nvSpPr>
          <p:cNvPr id="36906" name="Text Box 16"/>
          <p:cNvSpPr txBox="1">
            <a:spLocks noChangeArrowheads="1"/>
          </p:cNvSpPr>
          <p:nvPr/>
        </p:nvSpPr>
        <p:spPr bwMode="auto">
          <a:xfrm>
            <a:off x="611188" y="2708275"/>
            <a:ext cx="1728787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00" b="1">
                <a:solidFill>
                  <a:schemeClr val="bg1"/>
                </a:solidFill>
                <a:effectLst/>
                <a:latin typeface="Arial" charset="0"/>
              </a:rPr>
              <a:t>5,8 млн. руб. 2,3%</a:t>
            </a:r>
          </a:p>
        </p:txBody>
      </p:sp>
      <p:graphicFrame>
        <p:nvGraphicFramePr>
          <p:cNvPr id="36899" name="Object 35"/>
          <p:cNvGraphicFramePr>
            <a:graphicFrameLocks noChangeAspect="1"/>
          </p:cNvGraphicFramePr>
          <p:nvPr/>
        </p:nvGraphicFramePr>
        <p:xfrm>
          <a:off x="5219700" y="981075"/>
          <a:ext cx="4140200" cy="4176713"/>
        </p:xfrm>
        <a:graphic>
          <a:graphicData uri="http://schemas.openxmlformats.org/presentationml/2006/ole">
            <p:oleObj spid="_x0000_s36899" name="Диаграмма" r:id="rId5" imgW="6096135" imgH="4067089" progId="MSGraph.Chart.8">
              <p:embed followColorScheme="full"/>
            </p:oleObj>
          </a:graphicData>
        </a:graphic>
      </p:graphicFrame>
      <p:sp>
        <p:nvSpPr>
          <p:cNvPr id="36907" name="Rectangle 19"/>
          <p:cNvSpPr>
            <a:spLocks noChangeArrowheads="1"/>
          </p:cNvSpPr>
          <p:nvPr/>
        </p:nvSpPr>
        <p:spPr bwMode="auto">
          <a:xfrm>
            <a:off x="5724525" y="1268413"/>
            <a:ext cx="30241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effectLst/>
                <a:latin typeface="Arial" charset="0"/>
              </a:rPr>
              <a:t>Исполнено за 2020 г.</a:t>
            </a:r>
          </a:p>
          <a:p>
            <a:pPr algn="ctr"/>
            <a:r>
              <a:rPr lang="ru-RU" sz="1400" b="1">
                <a:effectLst/>
                <a:latin typeface="Arial" charset="0"/>
              </a:rPr>
              <a:t> – 244,3 млн.руб.</a:t>
            </a:r>
          </a:p>
        </p:txBody>
      </p:sp>
      <p:sp>
        <p:nvSpPr>
          <p:cNvPr id="36908" name="Rectangle 24"/>
          <p:cNvSpPr>
            <a:spLocks noChangeArrowheads="1"/>
          </p:cNvSpPr>
          <p:nvPr/>
        </p:nvSpPr>
        <p:spPr bwMode="auto">
          <a:xfrm>
            <a:off x="6011863" y="2133600"/>
            <a:ext cx="1511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effectLst/>
                <a:latin typeface="Arial" charset="0"/>
              </a:rPr>
              <a:t>45,6 млн.руб. </a:t>
            </a:r>
          </a:p>
          <a:p>
            <a:pPr algn="ctr"/>
            <a:r>
              <a:rPr lang="ru-RU" sz="1400" b="1">
                <a:solidFill>
                  <a:schemeClr val="bg1"/>
                </a:solidFill>
                <a:effectLst/>
                <a:latin typeface="Arial" charset="0"/>
              </a:rPr>
              <a:t>18,7%</a:t>
            </a:r>
          </a:p>
        </p:txBody>
      </p:sp>
      <p:sp>
        <p:nvSpPr>
          <p:cNvPr id="36909" name="Rectangle 25"/>
          <p:cNvSpPr>
            <a:spLocks noChangeArrowheads="1"/>
          </p:cNvSpPr>
          <p:nvPr/>
        </p:nvSpPr>
        <p:spPr bwMode="auto">
          <a:xfrm>
            <a:off x="7308850" y="2492375"/>
            <a:ext cx="1638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effectLst/>
                <a:latin typeface="Arial" charset="0"/>
              </a:rPr>
              <a:t>192,0 млн. руб.</a:t>
            </a:r>
          </a:p>
          <a:p>
            <a:pPr algn="ctr"/>
            <a:r>
              <a:rPr lang="ru-RU" sz="1400" b="1">
                <a:solidFill>
                  <a:schemeClr val="bg1"/>
                </a:solidFill>
                <a:effectLst/>
                <a:latin typeface="Arial" charset="0"/>
              </a:rPr>
              <a:t>78,6%</a:t>
            </a:r>
          </a:p>
        </p:txBody>
      </p:sp>
      <p:sp>
        <p:nvSpPr>
          <p:cNvPr id="36910" name="Rectangle 26"/>
          <p:cNvSpPr>
            <a:spLocks noChangeArrowheads="1"/>
          </p:cNvSpPr>
          <p:nvPr/>
        </p:nvSpPr>
        <p:spPr bwMode="auto">
          <a:xfrm>
            <a:off x="5508625" y="2636838"/>
            <a:ext cx="1843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chemeClr val="bg1"/>
                </a:solidFill>
                <a:effectLst/>
                <a:latin typeface="Arial" charset="0"/>
              </a:rPr>
              <a:t>6,7млн. руб. 2,7%</a:t>
            </a:r>
          </a:p>
        </p:txBody>
      </p:sp>
      <p:sp>
        <p:nvSpPr>
          <p:cNvPr id="36911" name="Rectangle 28"/>
          <p:cNvSpPr>
            <a:spLocks noChangeArrowheads="1"/>
          </p:cNvSpPr>
          <p:nvPr/>
        </p:nvSpPr>
        <p:spPr bwMode="auto">
          <a:xfrm>
            <a:off x="684213" y="4149725"/>
            <a:ext cx="1441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effectLst/>
                <a:latin typeface="Arial" charset="0"/>
              </a:rPr>
              <a:t>. </a:t>
            </a:r>
          </a:p>
        </p:txBody>
      </p:sp>
      <p:graphicFrame>
        <p:nvGraphicFramePr>
          <p:cNvPr id="36900" name="Object 36"/>
          <p:cNvGraphicFramePr>
            <a:graphicFrameLocks noChangeAspect="1"/>
          </p:cNvGraphicFramePr>
          <p:nvPr/>
        </p:nvGraphicFramePr>
        <p:xfrm>
          <a:off x="1908175" y="2852738"/>
          <a:ext cx="6553200" cy="5218112"/>
        </p:xfrm>
        <a:graphic>
          <a:graphicData uri="http://schemas.openxmlformats.org/presentationml/2006/ole">
            <p:oleObj spid="_x0000_s36900" name="Диаграмма" r:id="rId6" imgW="6096135" imgH="4067089" progId="MSGraph.Chart.8">
              <p:embed followColorScheme="full"/>
            </p:oleObj>
          </a:graphicData>
        </a:graphic>
      </p:graphicFrame>
      <p:sp>
        <p:nvSpPr>
          <p:cNvPr id="36912" name="Rectangle 31"/>
          <p:cNvSpPr>
            <a:spLocks noChangeArrowheads="1"/>
          </p:cNvSpPr>
          <p:nvPr/>
        </p:nvSpPr>
        <p:spPr bwMode="auto">
          <a:xfrm>
            <a:off x="2484438" y="4652963"/>
            <a:ext cx="1711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effectLst/>
                <a:latin typeface="Arial" charset="0"/>
              </a:rPr>
              <a:t>100,8%</a:t>
            </a:r>
          </a:p>
        </p:txBody>
      </p:sp>
      <p:sp>
        <p:nvSpPr>
          <p:cNvPr id="36913" name="Rectangle 32"/>
          <p:cNvSpPr>
            <a:spLocks noChangeArrowheads="1"/>
          </p:cNvSpPr>
          <p:nvPr/>
        </p:nvSpPr>
        <p:spPr bwMode="auto">
          <a:xfrm>
            <a:off x="3851275" y="5157788"/>
            <a:ext cx="1946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1"/>
                </a:solidFill>
                <a:effectLst/>
                <a:latin typeface="Arial" charset="0"/>
              </a:rPr>
              <a:t>98,9%</a:t>
            </a:r>
          </a:p>
        </p:txBody>
      </p:sp>
      <p:sp>
        <p:nvSpPr>
          <p:cNvPr id="36914" name="Rectangle 34"/>
          <p:cNvSpPr>
            <a:spLocks noChangeArrowheads="1"/>
          </p:cNvSpPr>
          <p:nvPr/>
        </p:nvSpPr>
        <p:spPr bwMode="auto">
          <a:xfrm>
            <a:off x="2268538" y="5157788"/>
            <a:ext cx="1673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chemeClr val="bg1"/>
                </a:solidFill>
                <a:effectLst/>
                <a:latin typeface="Arial" charset="0"/>
              </a:rPr>
              <a:t>114,5%</a:t>
            </a:r>
          </a:p>
        </p:txBody>
      </p:sp>
      <p:sp>
        <p:nvSpPr>
          <p:cNvPr id="36915" name="Rectangle 35"/>
          <p:cNvSpPr>
            <a:spLocks noChangeArrowheads="1"/>
          </p:cNvSpPr>
          <p:nvPr/>
        </p:nvSpPr>
        <p:spPr bwMode="auto">
          <a:xfrm>
            <a:off x="2339975" y="3716338"/>
            <a:ext cx="4572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effectLst/>
                <a:latin typeface="Arial" charset="0"/>
              </a:rPr>
              <a:t>% исполнения за 2020 г.</a:t>
            </a:r>
          </a:p>
          <a:p>
            <a:pPr algn="ctr"/>
            <a:r>
              <a:rPr lang="ru-RU" sz="1600" b="1">
                <a:effectLst/>
                <a:latin typeface="Arial" charset="0"/>
              </a:rPr>
              <a:t>– 99,6%</a:t>
            </a:r>
          </a:p>
          <a:p>
            <a:pPr algn="ctr"/>
            <a:r>
              <a:rPr lang="ru-RU" sz="1400" b="1">
                <a:effectLst/>
                <a:latin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3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effectLst/>
              <a:latin typeface="Calibri" pitchFamily="34" charset="0"/>
            </a:endParaRPr>
          </a:p>
        </p:txBody>
      </p:sp>
      <p:sp>
        <p:nvSpPr>
          <p:cNvPr id="38914" name="Rectangle 4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effectLst/>
              <a:latin typeface="Calibri" pitchFamily="34" charset="0"/>
            </a:endParaRPr>
          </a:p>
        </p:txBody>
      </p:sp>
      <p:sp>
        <p:nvSpPr>
          <p:cNvPr id="38915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>
                <a:effectLst/>
                <a:latin typeface="Calibri" pitchFamily="34" charset="0"/>
              </a:rPr>
              <a:t> </a:t>
            </a:r>
            <a:r>
              <a:rPr lang="ru-RU" altLang="ru-RU" sz="2000" b="1">
                <a:effectLst/>
              </a:rPr>
              <a:t>Структура безвозмездных поступлений в бюджет Тейковского муниципального  района   за 2020 год,      ( в тыс. руб.)</a:t>
            </a:r>
          </a:p>
        </p:txBody>
      </p:sp>
      <p:graphicFrame>
        <p:nvGraphicFramePr>
          <p:cNvPr id="38955" name="Group 43"/>
          <p:cNvGraphicFramePr>
            <a:graphicFrameLocks noGrp="1"/>
          </p:cNvGraphicFramePr>
          <p:nvPr>
            <p:ph idx="4294967295"/>
          </p:nvPr>
        </p:nvGraphicFramePr>
        <p:xfrm>
          <a:off x="179388" y="1196975"/>
          <a:ext cx="8640762" cy="4833938"/>
        </p:xfrm>
        <a:graphic>
          <a:graphicData uri="http://schemas.openxmlformats.org/drawingml/2006/table">
            <a:tbl>
              <a:tblPr/>
              <a:tblGrid>
                <a:gridCol w="5472112"/>
                <a:gridCol w="2089150"/>
                <a:gridCol w="1079500"/>
              </a:tblGrid>
              <a:tr h="8080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Наименование показателя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Сумма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%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Всего, в  том числе: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191971,3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Дотации 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88150,4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45,91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Субвенции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68953,7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35,92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Субсидии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32667,5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17,02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Иные межбюджетные трансферты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2199,5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1,15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Возврат остатков субвенций, субсидий, межбюджетных трансфертов, имеющих целевое назначение прошлых лет из бюджета района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Доходы бюджета от возврата остатков иных межбюджетных трансфертов, имеющих целевое назначение прошлых лет из бюджетов поселений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0,2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18487" cy="1301750"/>
          </a:xfrm>
        </p:spPr>
        <p:txBody>
          <a:bodyPr/>
          <a:lstStyle/>
          <a:p>
            <a:r>
              <a:rPr lang="ru-RU" altLang="ru-RU" sz="1800" b="1"/>
              <a:t>Исполнение по налоговым и неналоговым доходам  бюджета Тейковского муниципального района по видам доходов за 2020 г. (в тыс. руб.)</a:t>
            </a:r>
          </a:p>
        </p:txBody>
      </p:sp>
      <p:graphicFrame>
        <p:nvGraphicFramePr>
          <p:cNvPr id="40040" name="Group 104"/>
          <p:cNvGraphicFramePr>
            <a:graphicFrameLocks noGrp="1"/>
          </p:cNvGraphicFramePr>
          <p:nvPr/>
        </p:nvGraphicFramePr>
        <p:xfrm>
          <a:off x="395288" y="1052513"/>
          <a:ext cx="8497887" cy="5713412"/>
        </p:xfrm>
        <a:graphic>
          <a:graphicData uri="http://schemas.openxmlformats.org/drawingml/2006/table">
            <a:tbl>
              <a:tblPr/>
              <a:tblGrid>
                <a:gridCol w="835025"/>
                <a:gridCol w="2738437"/>
                <a:gridCol w="1641475"/>
                <a:gridCol w="1641475"/>
                <a:gridCol w="164147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П/П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Наименование показателя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Утверждено на 2020 г.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Исполнено 2020 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% исполнения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Налоговые 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45279,8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45643,4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100,8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Налог на доходы физических лиц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36562,9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36821,0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100,7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1.2.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Налоги на товары (работы, услуги), реализуемые на территории РФ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6062,3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5951,2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98,2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1.3.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Налоги на совокупный доход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1691,6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1844,3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109,0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1.4.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Налоги, сборы и регулярные платежи за пользование природными ресурсами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950,0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1014,4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106,8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1.5.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Государственная пошлина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13,0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12,5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96,2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Неналоговые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5808,2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6651,0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114,5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2.1.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2949,7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3430,5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116,3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2.2.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Платежи при пользовании природными ресурсами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662,8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739,2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115,5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2.3.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Доходы от оказания платных услуг (работ) и компенсация затрат государства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1280,5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1321,7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103,2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2.4.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Доходы от продажи материальных и нематериальных активов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622,9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707,2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113,5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2.5.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Штрафы, санкции, возмещение ущерба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27,2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185,0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680,1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2.6.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Прочие неналоговые 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265,1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267,4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100,9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ВСЕГО: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51088,0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52294,4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          102,4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800"/>
              <a:t>Объем муниципального долга </a:t>
            </a:r>
          </a:p>
        </p:txBody>
      </p:sp>
      <p:sp>
        <p:nvSpPr>
          <p:cNvPr id="7577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На 01.01.2020 г.    -     0,0 тыс.руб.</a:t>
            </a:r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r>
              <a:rPr lang="ru-RU"/>
              <a:t>На 01.01.2021 г.    -     0,0 тыс.руб.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73" name="Group 65"/>
          <p:cNvGraphicFramePr>
            <a:graphicFrameLocks noGrp="1"/>
          </p:cNvGraphicFramePr>
          <p:nvPr>
            <p:ph idx="4294967295"/>
          </p:nvPr>
        </p:nvGraphicFramePr>
        <p:xfrm>
          <a:off x="539750" y="1268413"/>
          <a:ext cx="8245475" cy="4746625"/>
        </p:xfrm>
        <a:graphic>
          <a:graphicData uri="http://schemas.openxmlformats.org/drawingml/2006/table">
            <a:tbl>
              <a:tblPr/>
              <a:tblGrid>
                <a:gridCol w="3282950"/>
                <a:gridCol w="1839913"/>
                <a:gridCol w="1681162"/>
                <a:gridCol w="1441450"/>
              </a:tblGrid>
              <a:tr h="7953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Наименование разделов КБК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Утверждено 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Исполнено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% исполнения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257141,0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247758,5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96,4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0100 Общегосударственные вопросы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27353,6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26142,7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95,6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0300 Национальная безопасность и правоохранительная   деятельность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7163,5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5069,3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70,8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0400 Национальная экономика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20322,8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18643,3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91,7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0500 Жилищно-коммунальное хозяйство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33183,7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30880,6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93,1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0700 Образование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149681,7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148063,1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98,9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0800  Культура, кинематография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15521,3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15045,1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96,9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1000 Социальная политика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3424,9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3424,9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1100 Физическая культура и спорт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489,5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489,5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071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Структура расходов бюджета Тейковского муниципального района </a:t>
            </a:r>
          </a:p>
          <a:p>
            <a:pPr algn="ctr"/>
            <a:r>
              <a:rPr lang="ru-RU" altLang="ru-RU" sz="2000" b="1" i="1">
                <a:effectLst/>
                <a:cs typeface="Times New Roman" pitchFamily="18" charset="0"/>
              </a:rPr>
              <a:t>по функциональной   направленности,    за 2020 год.       </a:t>
            </a:r>
            <a:r>
              <a:rPr lang="ru-RU" altLang="ru-RU" sz="1600" b="1" i="1">
                <a:effectLst/>
                <a:cs typeface="Times New Roman" pitchFamily="18" charset="0"/>
              </a:rPr>
              <a:t>тыс. руб.</a:t>
            </a:r>
          </a:p>
        </p:txBody>
      </p:sp>
    </p:spTree>
  </p:cSld>
  <p:clrMapOvr>
    <a:masterClrMapping/>
  </p:clrMapOvr>
  <p:transition spd="slow">
    <p:dissolve/>
  </p:transition>
</p:sld>
</file>

<file path=ppt/theme/theme1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Равновесие">
  <a:themeElements>
    <a:clrScheme name="Равновесие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Равновесие">
      <a:majorFont>
        <a:latin typeface="Arial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вновесие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вновесие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9376</TotalTime>
  <Words>2198</Words>
  <Application>Microsoft Office PowerPoint</Application>
  <PresentationFormat>Экран (4:3)</PresentationFormat>
  <Paragraphs>793</Paragraphs>
  <Slides>35</Slides>
  <Notes>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5" baseType="lpstr">
      <vt:lpstr>Times New Roman</vt:lpstr>
      <vt:lpstr>Arial</vt:lpstr>
      <vt:lpstr>Wingdings</vt:lpstr>
      <vt:lpstr>Calibri</vt:lpstr>
      <vt:lpstr>Tahoma</vt:lpstr>
      <vt:lpstr>Клен</vt:lpstr>
      <vt:lpstr>Океан</vt:lpstr>
      <vt:lpstr>Клен</vt:lpstr>
      <vt:lpstr>Равновесие</vt:lpstr>
      <vt:lpstr>Диаграмма</vt:lpstr>
      <vt:lpstr>БЮДЖЕТ ДЛЯ ГРАЖДАН  Исполнение бюджета Тейковского муниципального района за 2020 год</vt:lpstr>
      <vt:lpstr>Основные показатели социально-экономического развития  Тейковского муниципального района  </vt:lpstr>
      <vt:lpstr>Основные показатели исполнения бюджета Тейковского муниципального района за       2020 год (в тыс.руб.)</vt:lpstr>
      <vt:lpstr>Слайд 4</vt:lpstr>
      <vt:lpstr>Структура исполнения доходов бюджета Тейковского муниципального района                                                             2020 год.</vt:lpstr>
      <vt:lpstr>Слайд 6</vt:lpstr>
      <vt:lpstr>Исполнение по налоговым и неналоговым доходам  бюджета Тейковского муниципального района по видам доходов за 2020 г. (в тыс. руб.)</vt:lpstr>
      <vt:lpstr>Объем муниципального долга </vt:lpstr>
      <vt:lpstr>Слайд 9</vt:lpstr>
      <vt:lpstr>Муниципальные программы Тейковского муниципального района                                                                                         (в тыс. руб.)</vt:lpstr>
      <vt:lpstr>Муниципальные программы Тейковского муниципального района  (в тыс. руб.)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Контактные телефоны:</vt:lpstr>
      <vt:lpstr> Благодарим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муниципального образования «Усть-Илимский район» за 2015 год</dc:title>
  <dc:creator>User</dc:creator>
  <cp:lastModifiedBy>Райфинотдел</cp:lastModifiedBy>
  <cp:revision>202</cp:revision>
  <dcterms:created xsi:type="dcterms:W3CDTF">2016-05-10T06:05:12Z</dcterms:created>
  <dcterms:modified xsi:type="dcterms:W3CDTF">2021-04-09T05:45:28Z</dcterms:modified>
</cp:coreProperties>
</file>